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4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59" r:id="rId2"/>
    <p:sldId id="363" r:id="rId3"/>
    <p:sldId id="364" r:id="rId4"/>
    <p:sldId id="365" r:id="rId5"/>
    <p:sldId id="330" r:id="rId6"/>
    <p:sldId id="352" r:id="rId7"/>
    <p:sldId id="328" r:id="rId8"/>
    <p:sldId id="353" r:id="rId9"/>
    <p:sldId id="331" r:id="rId10"/>
    <p:sldId id="332" r:id="rId11"/>
    <p:sldId id="354" r:id="rId12"/>
    <p:sldId id="355" r:id="rId13"/>
    <p:sldId id="333" r:id="rId14"/>
    <p:sldId id="356" r:id="rId15"/>
    <p:sldId id="357" r:id="rId16"/>
    <p:sldId id="366" r:id="rId17"/>
    <p:sldId id="367" r:id="rId18"/>
    <p:sldId id="371" r:id="rId19"/>
    <p:sldId id="323" r:id="rId20"/>
    <p:sldId id="299" r:id="rId21"/>
    <p:sldId id="334" r:id="rId22"/>
    <p:sldId id="335" r:id="rId23"/>
    <p:sldId id="336" r:id="rId24"/>
    <p:sldId id="302" r:id="rId25"/>
    <p:sldId id="308" r:id="rId26"/>
    <p:sldId id="324" r:id="rId27"/>
    <p:sldId id="325" r:id="rId28"/>
    <p:sldId id="340" r:id="rId29"/>
    <p:sldId id="341" r:id="rId30"/>
    <p:sldId id="342" r:id="rId31"/>
    <p:sldId id="351" r:id="rId32"/>
    <p:sldId id="345" r:id="rId33"/>
    <p:sldId id="372" r:id="rId34"/>
    <p:sldId id="347" r:id="rId35"/>
    <p:sldId id="360" r:id="rId36"/>
    <p:sldId id="349" r:id="rId37"/>
    <p:sldId id="350" r:id="rId38"/>
    <p:sldId id="293" r:id="rId39"/>
    <p:sldId id="348" r:id="rId40"/>
    <p:sldId id="373" r:id="rId41"/>
    <p:sldId id="321" r:id="rId42"/>
    <p:sldId id="265" r:id="rId43"/>
    <p:sldId id="337" r:id="rId44"/>
    <p:sldId id="374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3BFF"/>
    <a:srgbClr val="FF9966"/>
    <a:srgbClr val="9999FF"/>
    <a:srgbClr val="FF2600"/>
    <a:srgbClr val="3574AD"/>
    <a:srgbClr val="50A168"/>
    <a:srgbClr val="FF40FF"/>
    <a:srgbClr val="193FFF"/>
    <a:srgbClr val="95B8A0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71580" autoAdjust="0"/>
  </p:normalViewPr>
  <p:slideViewPr>
    <p:cSldViewPr>
      <p:cViewPr varScale="1">
        <p:scale>
          <a:sx n="62" d="100"/>
          <a:sy n="62" d="100"/>
        </p:scale>
        <p:origin x="638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papers\camera_ready\ics18_ready_v7\data\&#25968;&#25454;%20(&#33258;&#21160;&#20445;&#23384;&#30340;)%20-%20&#21103;&#2641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papers\camera_ready\ics18_ready_v7\data\&#25968;&#25454;%20(&#33258;&#21160;&#20445;&#23384;&#30340;)%20-%20&#21103;&#2641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papers\camera_ready\ics18_ready_v7\data\&#25968;&#25454;%20(&#33258;&#21160;&#20445;&#23384;&#30340;)%20-%20&#21103;&#2641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papers\camera_ready\ics18_ready_v7\data\&#25968;&#25454;%20(&#33258;&#21160;&#20445;&#23384;&#30340;)%20-%20&#21103;&#2641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papers\camera_ready\ics18_ready_v7\data\&#25968;&#25454;%20(&#33258;&#21160;&#20445;&#23384;&#30340;)%20-%20&#21103;&#2641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work\papers\camera_ready\ics18_ready_v7\data\&#25968;&#25454;%20(&#33258;&#21160;&#20445;&#23384;&#30340;)%20-%20&#21103;&#2641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'get put data'!$AC$9</c:f>
              <c:strCache>
                <c:ptCount val="1"/>
                <c:pt idx="0">
                  <c:v>CSR-CPE</c:v>
                </c:pt>
              </c:strCache>
            </c:strRef>
          </c:tx>
          <c:spPr>
            <a:pattFill prst="ltHorz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'get put data'!$AB$10:$AB$27</c:f>
              <c:strCache>
                <c:ptCount val="18"/>
                <c:pt idx="0">
                  <c:v>dense2</c:v>
                </c:pt>
                <c:pt idx="1">
                  <c:v>nd24k</c:v>
                </c:pt>
                <c:pt idx="2">
                  <c:v>crankseg_2</c:v>
                </c:pt>
                <c:pt idx="3">
                  <c:v>pdb1HYS</c:v>
                </c:pt>
                <c:pt idx="4">
                  <c:v>F1</c:v>
                </c:pt>
                <c:pt idx="5">
                  <c:v>cant</c:v>
                </c:pt>
                <c:pt idx="6">
                  <c:v>pwtk</c:v>
                </c:pt>
                <c:pt idx="7">
                  <c:v>ldoor</c:v>
                </c:pt>
                <c:pt idx="8">
                  <c:v>qcd5_4</c:v>
                </c:pt>
                <c:pt idx="9">
                  <c:v>cop20k_A</c:v>
                </c:pt>
                <c:pt idx="10">
                  <c:v>cage14</c:v>
                </c:pt>
                <c:pt idx="11">
                  <c:v>2cubes_sphere</c:v>
                </c:pt>
                <c:pt idx="12">
                  <c:v>atmosmodd</c:v>
                </c:pt>
                <c:pt idx="13">
                  <c:v>mac_econ_fwd500</c:v>
                </c:pt>
                <c:pt idx="14">
                  <c:v>scircuit</c:v>
                </c:pt>
                <c:pt idx="15">
                  <c:v>shallow_water1</c:v>
                </c:pt>
                <c:pt idx="16">
                  <c:v>webbase-1M</c:v>
                </c:pt>
                <c:pt idx="17">
                  <c:v>bcsstm38</c:v>
                </c:pt>
              </c:strCache>
            </c:strRef>
          </c:cat>
          <c:val>
            <c:numRef>
              <c:f>'get put data'!$AC$10:$AC$27</c:f>
              <c:numCache>
                <c:formatCode>General</c:formatCode>
                <c:ptCount val="18"/>
                <c:pt idx="0">
                  <c:v>1.1290909090909091</c:v>
                </c:pt>
                <c:pt idx="1">
                  <c:v>0.75421284556797186</c:v>
                </c:pt>
                <c:pt idx="2">
                  <c:v>0.62945162150832656</c:v>
                </c:pt>
                <c:pt idx="3">
                  <c:v>0.86928333135171809</c:v>
                </c:pt>
                <c:pt idx="4">
                  <c:v>0.63987990775523229</c:v>
                </c:pt>
                <c:pt idx="5">
                  <c:v>0.79450437828371279</c:v>
                </c:pt>
                <c:pt idx="6">
                  <c:v>0.57453796671318202</c:v>
                </c:pt>
                <c:pt idx="7">
                  <c:v>0.66575999091139482</c:v>
                </c:pt>
                <c:pt idx="8">
                  <c:v>0.87618223841867193</c:v>
                </c:pt>
                <c:pt idx="9">
                  <c:v>1.1159859925425293</c:v>
                </c:pt>
                <c:pt idx="10">
                  <c:v>0.75606537625771841</c:v>
                </c:pt>
                <c:pt idx="11">
                  <c:v>0.96709258695872635</c:v>
                </c:pt>
                <c:pt idx="12">
                  <c:v>0.92250131698673432</c:v>
                </c:pt>
                <c:pt idx="13">
                  <c:v>0.96175049504950494</c:v>
                </c:pt>
                <c:pt idx="14">
                  <c:v>1.2089879549620319</c:v>
                </c:pt>
                <c:pt idx="15">
                  <c:v>1.0830667783658912</c:v>
                </c:pt>
                <c:pt idx="16">
                  <c:v>0.86227747693257606</c:v>
                </c:pt>
                <c:pt idx="17">
                  <c:v>1.7591716404122519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4E-45A2-893D-CFF0F000585B}"/>
            </c:ext>
          </c:extLst>
        </c:ser>
        <c:ser>
          <c:idx val="1"/>
          <c:order val="1"/>
          <c:tx>
            <c:strRef>
              <c:f>'get put data'!$AD$9</c:f>
              <c:strCache>
                <c:ptCount val="1"/>
                <c:pt idx="0">
                  <c:v>CSR5-CPE</c:v>
                </c:pt>
              </c:strCache>
            </c:strRef>
          </c:tx>
          <c:spPr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'get put data'!$AB$10:$AB$27</c:f>
              <c:strCache>
                <c:ptCount val="18"/>
                <c:pt idx="0">
                  <c:v>dense2</c:v>
                </c:pt>
                <c:pt idx="1">
                  <c:v>nd24k</c:v>
                </c:pt>
                <c:pt idx="2">
                  <c:v>crankseg_2</c:v>
                </c:pt>
                <c:pt idx="3">
                  <c:v>pdb1HYS</c:v>
                </c:pt>
                <c:pt idx="4">
                  <c:v>F1</c:v>
                </c:pt>
                <c:pt idx="5">
                  <c:v>cant</c:v>
                </c:pt>
                <c:pt idx="6">
                  <c:v>pwtk</c:v>
                </c:pt>
                <c:pt idx="7">
                  <c:v>ldoor</c:v>
                </c:pt>
                <c:pt idx="8">
                  <c:v>qcd5_4</c:v>
                </c:pt>
                <c:pt idx="9">
                  <c:v>cop20k_A</c:v>
                </c:pt>
                <c:pt idx="10">
                  <c:v>cage14</c:v>
                </c:pt>
                <c:pt idx="11">
                  <c:v>2cubes_sphere</c:v>
                </c:pt>
                <c:pt idx="12">
                  <c:v>atmosmodd</c:v>
                </c:pt>
                <c:pt idx="13">
                  <c:v>mac_econ_fwd500</c:v>
                </c:pt>
                <c:pt idx="14">
                  <c:v>scircuit</c:v>
                </c:pt>
                <c:pt idx="15">
                  <c:v>shallow_water1</c:v>
                </c:pt>
                <c:pt idx="16">
                  <c:v>webbase-1M</c:v>
                </c:pt>
                <c:pt idx="17">
                  <c:v>bcsstm38</c:v>
                </c:pt>
              </c:strCache>
            </c:strRef>
          </c:cat>
          <c:val>
            <c:numRef>
              <c:f>'get put data'!$AD$10:$AD$27</c:f>
              <c:numCache>
                <c:formatCode>General</c:formatCode>
                <c:ptCount val="18"/>
                <c:pt idx="0">
                  <c:v>1.0739037703471488</c:v>
                </c:pt>
                <c:pt idx="1">
                  <c:v>0.69877731706488122</c:v>
                </c:pt>
                <c:pt idx="2">
                  <c:v>0.74109782033219973</c:v>
                </c:pt>
                <c:pt idx="3">
                  <c:v>0.821788560906347</c:v>
                </c:pt>
                <c:pt idx="4">
                  <c:v>0.84487724539430853</c:v>
                </c:pt>
                <c:pt idx="5">
                  <c:v>0.72521173096659308</c:v>
                </c:pt>
                <c:pt idx="6">
                  <c:v>0.60834467038461892</c:v>
                </c:pt>
                <c:pt idx="7">
                  <c:v>0.64766918667548001</c:v>
                </c:pt>
                <c:pt idx="8">
                  <c:v>0.79205014484579694</c:v>
                </c:pt>
                <c:pt idx="9">
                  <c:v>1.2973455844818786</c:v>
                </c:pt>
                <c:pt idx="10">
                  <c:v>0.77315996362462969</c:v>
                </c:pt>
                <c:pt idx="11">
                  <c:v>0.89901554125030303</c:v>
                </c:pt>
                <c:pt idx="12">
                  <c:v>0.87559546537209765</c:v>
                </c:pt>
                <c:pt idx="13">
                  <c:v>0.99737146893815554</c:v>
                </c:pt>
                <c:pt idx="14">
                  <c:v>1.1939798358117448</c:v>
                </c:pt>
                <c:pt idx="15">
                  <c:v>0.98006891600861445</c:v>
                </c:pt>
                <c:pt idx="16">
                  <c:v>1.7010941000630795</c:v>
                </c:pt>
                <c:pt idx="17">
                  <c:v>0.97722861082477674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4E-45A2-893D-CFF0F000585B}"/>
            </c:ext>
          </c:extLst>
        </c:ser>
        <c:ser>
          <c:idx val="2"/>
          <c:order val="2"/>
          <c:tx>
            <c:strRef>
              <c:f>'get put data'!$AE$9</c:f>
              <c:strCache>
                <c:ptCount val="1"/>
                <c:pt idx="0">
                  <c:v>Block-Ellpack-CPE</c:v>
                </c:pt>
              </c:strCache>
            </c:strRef>
          </c:tx>
          <c:spPr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'get put data'!$AB$10:$AB$27</c:f>
              <c:strCache>
                <c:ptCount val="18"/>
                <c:pt idx="0">
                  <c:v>dense2</c:v>
                </c:pt>
                <c:pt idx="1">
                  <c:v>nd24k</c:v>
                </c:pt>
                <c:pt idx="2">
                  <c:v>crankseg_2</c:v>
                </c:pt>
                <c:pt idx="3">
                  <c:v>pdb1HYS</c:v>
                </c:pt>
                <c:pt idx="4">
                  <c:v>F1</c:v>
                </c:pt>
                <c:pt idx="5">
                  <c:v>cant</c:v>
                </c:pt>
                <c:pt idx="6">
                  <c:v>pwtk</c:v>
                </c:pt>
                <c:pt idx="7">
                  <c:v>ldoor</c:v>
                </c:pt>
                <c:pt idx="8">
                  <c:v>qcd5_4</c:v>
                </c:pt>
                <c:pt idx="9">
                  <c:v>cop20k_A</c:v>
                </c:pt>
                <c:pt idx="10">
                  <c:v>cage14</c:v>
                </c:pt>
                <c:pt idx="11">
                  <c:v>2cubes_sphere</c:v>
                </c:pt>
                <c:pt idx="12">
                  <c:v>atmosmodd</c:v>
                </c:pt>
                <c:pt idx="13">
                  <c:v>mac_econ_fwd500</c:v>
                </c:pt>
                <c:pt idx="14">
                  <c:v>scircuit</c:v>
                </c:pt>
                <c:pt idx="15">
                  <c:v>shallow_water1</c:v>
                </c:pt>
                <c:pt idx="16">
                  <c:v>webbase-1M</c:v>
                </c:pt>
                <c:pt idx="17">
                  <c:v>bcsstm38</c:v>
                </c:pt>
              </c:strCache>
            </c:strRef>
          </c:cat>
          <c:val>
            <c:numRef>
              <c:f>'get put data'!$AE$10:$AE$27</c:f>
              <c:numCache>
                <c:formatCode>General</c:formatCode>
                <c:ptCount val="18"/>
                <c:pt idx="0">
                  <c:v>5.5881660736782353</c:v>
                </c:pt>
                <c:pt idx="1">
                  <c:v>3.5040764892980172</c:v>
                </c:pt>
                <c:pt idx="2">
                  <c:v>1.3114054379359787</c:v>
                </c:pt>
                <c:pt idx="3">
                  <c:v>2.8800732235752107</c:v>
                </c:pt>
                <c:pt idx="4">
                  <c:v>0.99396651166143979</c:v>
                </c:pt>
                <c:pt idx="5">
                  <c:v>2.4262906358836567</c:v>
                </c:pt>
                <c:pt idx="6">
                  <c:v>3.1073170731707318</c:v>
                </c:pt>
                <c:pt idx="7">
                  <c:v>2.5350564863650731</c:v>
                </c:pt>
                <c:pt idx="8">
                  <c:v>2.2916025381896667</c:v>
                </c:pt>
                <c:pt idx="9">
                  <c:v>0.63767194749420308</c:v>
                </c:pt>
                <c:pt idx="10">
                  <c:v>0.7626671103651832</c:v>
                </c:pt>
                <c:pt idx="11">
                  <c:v>0.41617104311613173</c:v>
                </c:pt>
                <c:pt idx="12">
                  <c:v>1.276691283319056</c:v>
                </c:pt>
                <c:pt idx="13">
                  <c:v>0.62060628983536836</c:v>
                </c:pt>
                <c:pt idx="14">
                  <c:v>0.84209926361625975</c:v>
                </c:pt>
                <c:pt idx="15">
                  <c:v>1.5360994095196947</c:v>
                </c:pt>
                <c:pt idx="16">
                  <c:v>0.64187266453350467</c:v>
                </c:pt>
                <c:pt idx="17">
                  <c:v>1.4421257120279214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14E-45A2-893D-CFF0F000585B}"/>
            </c:ext>
          </c:extLst>
        </c:ser>
        <c:ser>
          <c:idx val="3"/>
          <c:order val="3"/>
          <c:tx>
            <c:strRef>
              <c:f>'get put data'!$AF$9</c:f>
              <c:strCache>
                <c:ptCount val="1"/>
                <c:pt idx="0">
                  <c:v>BT-CSR</c:v>
                </c:pt>
              </c:strCache>
            </c:strRef>
          </c:tx>
          <c:spPr>
            <a:solidFill>
              <a:srgbClr val="443BFF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'get put data'!$AB$10:$AB$27</c:f>
              <c:strCache>
                <c:ptCount val="18"/>
                <c:pt idx="0">
                  <c:v>dense2</c:v>
                </c:pt>
                <c:pt idx="1">
                  <c:v>nd24k</c:v>
                </c:pt>
                <c:pt idx="2">
                  <c:v>crankseg_2</c:v>
                </c:pt>
                <c:pt idx="3">
                  <c:v>pdb1HYS</c:v>
                </c:pt>
                <c:pt idx="4">
                  <c:v>F1</c:v>
                </c:pt>
                <c:pt idx="5">
                  <c:v>cant</c:v>
                </c:pt>
                <c:pt idx="6">
                  <c:v>pwtk</c:v>
                </c:pt>
                <c:pt idx="7">
                  <c:v>ldoor</c:v>
                </c:pt>
                <c:pt idx="8">
                  <c:v>qcd5_4</c:v>
                </c:pt>
                <c:pt idx="9">
                  <c:v>cop20k_A</c:v>
                </c:pt>
                <c:pt idx="10">
                  <c:v>cage14</c:v>
                </c:pt>
                <c:pt idx="11">
                  <c:v>2cubes_sphere</c:v>
                </c:pt>
                <c:pt idx="12">
                  <c:v>atmosmodd</c:v>
                </c:pt>
                <c:pt idx="13">
                  <c:v>mac_econ_fwd500</c:v>
                </c:pt>
                <c:pt idx="14">
                  <c:v>scircuit</c:v>
                </c:pt>
                <c:pt idx="15">
                  <c:v>shallow_water1</c:v>
                </c:pt>
                <c:pt idx="16">
                  <c:v>webbase-1M</c:v>
                </c:pt>
                <c:pt idx="17">
                  <c:v>bcsstm38</c:v>
                </c:pt>
              </c:strCache>
            </c:strRef>
          </c:cat>
          <c:val>
            <c:numRef>
              <c:f>'get put data'!$AF$10:$AF$27</c:f>
              <c:numCache>
                <c:formatCode>General</c:formatCode>
                <c:ptCount val="18"/>
                <c:pt idx="0">
                  <c:v>15.462456346444828</c:v>
                </c:pt>
                <c:pt idx="1">
                  <c:v>14.18318688615061</c:v>
                </c:pt>
                <c:pt idx="2">
                  <c:v>13.853705014610711</c:v>
                </c:pt>
                <c:pt idx="3">
                  <c:v>13.925304322982898</c:v>
                </c:pt>
                <c:pt idx="4">
                  <c:v>12.29750748423711</c:v>
                </c:pt>
                <c:pt idx="5">
                  <c:v>13.688431597368897</c:v>
                </c:pt>
                <c:pt idx="6">
                  <c:v>13.821181479510379</c:v>
                </c:pt>
                <c:pt idx="7">
                  <c:v>10.946590607016358</c:v>
                </c:pt>
                <c:pt idx="8">
                  <c:v>14.149708778104602</c:v>
                </c:pt>
                <c:pt idx="9">
                  <c:v>14.132006227758009</c:v>
                </c:pt>
                <c:pt idx="10">
                  <c:v>9.4564291160245766</c:v>
                </c:pt>
                <c:pt idx="11">
                  <c:v>10.022746381598704</c:v>
                </c:pt>
                <c:pt idx="12">
                  <c:v>11.423069111265624</c:v>
                </c:pt>
                <c:pt idx="13">
                  <c:v>13.410816924307154</c:v>
                </c:pt>
                <c:pt idx="14">
                  <c:v>8.8154429956802254</c:v>
                </c:pt>
                <c:pt idx="15">
                  <c:v>11.212700602835131</c:v>
                </c:pt>
                <c:pt idx="16">
                  <c:v>10.28595210269399</c:v>
                </c:pt>
                <c:pt idx="17">
                  <c:v>9.9114731839782753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14E-45A2-893D-CFF0F00058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0234152"/>
        <c:axId val="510236448"/>
      </c:barChart>
      <c:catAx>
        <c:axId val="510234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0236448"/>
        <c:crosses val="autoZero"/>
        <c:auto val="1"/>
        <c:lblAlgn val="ctr"/>
        <c:lblOffset val="100"/>
        <c:noMultiLvlLbl val="0"/>
      </c:catAx>
      <c:valAx>
        <c:axId val="510236448"/>
        <c:scaling>
          <c:orientation val="minMax"/>
          <c:max val="1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0234152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'get put data'!$AC$9</c:f>
              <c:strCache>
                <c:ptCount val="1"/>
                <c:pt idx="0">
                  <c:v>CSR-CPE</c:v>
                </c:pt>
              </c:strCache>
            </c:strRef>
          </c:tx>
          <c:spPr>
            <a:pattFill prst="ltHorz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'get put data'!$AB$10:$AB$27</c:f>
              <c:strCache>
                <c:ptCount val="18"/>
                <c:pt idx="0">
                  <c:v>dense2</c:v>
                </c:pt>
                <c:pt idx="1">
                  <c:v>nd24k</c:v>
                </c:pt>
                <c:pt idx="2">
                  <c:v>crankseg_2</c:v>
                </c:pt>
                <c:pt idx="3">
                  <c:v>pdb1HYS</c:v>
                </c:pt>
                <c:pt idx="4">
                  <c:v>F1</c:v>
                </c:pt>
                <c:pt idx="5">
                  <c:v>cant</c:v>
                </c:pt>
                <c:pt idx="6">
                  <c:v>pwtk</c:v>
                </c:pt>
                <c:pt idx="7">
                  <c:v>ldoor</c:v>
                </c:pt>
                <c:pt idx="8">
                  <c:v>qcd5_4</c:v>
                </c:pt>
                <c:pt idx="9">
                  <c:v>cop20k_A</c:v>
                </c:pt>
                <c:pt idx="10">
                  <c:v>cage14</c:v>
                </c:pt>
                <c:pt idx="11">
                  <c:v>2cubes_sphere</c:v>
                </c:pt>
                <c:pt idx="12">
                  <c:v>atmosmodd</c:v>
                </c:pt>
                <c:pt idx="13">
                  <c:v>mac_econ_fwd500</c:v>
                </c:pt>
                <c:pt idx="14">
                  <c:v>scircuit</c:v>
                </c:pt>
                <c:pt idx="15">
                  <c:v>shallow_water1</c:v>
                </c:pt>
                <c:pt idx="16">
                  <c:v>webbase-1M</c:v>
                </c:pt>
                <c:pt idx="17">
                  <c:v>bcsstm38</c:v>
                </c:pt>
              </c:strCache>
            </c:strRef>
          </c:cat>
          <c:val>
            <c:numRef>
              <c:f>'get put data'!$AC$10:$AC$27</c:f>
              <c:numCache>
                <c:formatCode>General</c:formatCode>
                <c:ptCount val="18"/>
                <c:pt idx="0">
                  <c:v>1.1290909090909091</c:v>
                </c:pt>
                <c:pt idx="1">
                  <c:v>0.75421284556797186</c:v>
                </c:pt>
                <c:pt idx="2">
                  <c:v>0.62945162150832656</c:v>
                </c:pt>
                <c:pt idx="3">
                  <c:v>0.86928333135171809</c:v>
                </c:pt>
                <c:pt idx="4">
                  <c:v>0.63987990775523229</c:v>
                </c:pt>
                <c:pt idx="5">
                  <c:v>0.79450437828371279</c:v>
                </c:pt>
                <c:pt idx="6">
                  <c:v>0.57453796671318202</c:v>
                </c:pt>
                <c:pt idx="7">
                  <c:v>0.66575999091139482</c:v>
                </c:pt>
                <c:pt idx="8">
                  <c:v>0.87618223841867193</c:v>
                </c:pt>
                <c:pt idx="9">
                  <c:v>1.1159859925425293</c:v>
                </c:pt>
                <c:pt idx="10">
                  <c:v>0.75606537625771841</c:v>
                </c:pt>
                <c:pt idx="11">
                  <c:v>0.96709258695872635</c:v>
                </c:pt>
                <c:pt idx="12">
                  <c:v>0.92250131698673432</c:v>
                </c:pt>
                <c:pt idx="13">
                  <c:v>0.96175049504950494</c:v>
                </c:pt>
                <c:pt idx="14">
                  <c:v>1.2089879549620319</c:v>
                </c:pt>
                <c:pt idx="15">
                  <c:v>1.0830667783658912</c:v>
                </c:pt>
                <c:pt idx="16">
                  <c:v>0.86227747693257606</c:v>
                </c:pt>
                <c:pt idx="17">
                  <c:v>1.7591716404122519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B8-4699-A4B6-EFFD2D8EAA07}"/>
            </c:ext>
          </c:extLst>
        </c:ser>
        <c:ser>
          <c:idx val="1"/>
          <c:order val="1"/>
          <c:tx>
            <c:strRef>
              <c:f>'get put data'!$AD$9</c:f>
              <c:strCache>
                <c:ptCount val="1"/>
                <c:pt idx="0">
                  <c:v>CSR5-CPE</c:v>
                </c:pt>
              </c:strCache>
            </c:strRef>
          </c:tx>
          <c:spPr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'get put data'!$AB$10:$AB$27</c:f>
              <c:strCache>
                <c:ptCount val="18"/>
                <c:pt idx="0">
                  <c:v>dense2</c:v>
                </c:pt>
                <c:pt idx="1">
                  <c:v>nd24k</c:v>
                </c:pt>
                <c:pt idx="2">
                  <c:v>crankseg_2</c:v>
                </c:pt>
                <c:pt idx="3">
                  <c:v>pdb1HYS</c:v>
                </c:pt>
                <c:pt idx="4">
                  <c:v>F1</c:v>
                </c:pt>
                <c:pt idx="5">
                  <c:v>cant</c:v>
                </c:pt>
                <c:pt idx="6">
                  <c:v>pwtk</c:v>
                </c:pt>
                <c:pt idx="7">
                  <c:v>ldoor</c:v>
                </c:pt>
                <c:pt idx="8">
                  <c:v>qcd5_4</c:v>
                </c:pt>
                <c:pt idx="9">
                  <c:v>cop20k_A</c:v>
                </c:pt>
                <c:pt idx="10">
                  <c:v>cage14</c:v>
                </c:pt>
                <c:pt idx="11">
                  <c:v>2cubes_sphere</c:v>
                </c:pt>
                <c:pt idx="12">
                  <c:v>atmosmodd</c:v>
                </c:pt>
                <c:pt idx="13">
                  <c:v>mac_econ_fwd500</c:v>
                </c:pt>
                <c:pt idx="14">
                  <c:v>scircuit</c:v>
                </c:pt>
                <c:pt idx="15">
                  <c:v>shallow_water1</c:v>
                </c:pt>
                <c:pt idx="16">
                  <c:v>webbase-1M</c:v>
                </c:pt>
                <c:pt idx="17">
                  <c:v>bcsstm38</c:v>
                </c:pt>
              </c:strCache>
            </c:strRef>
          </c:cat>
          <c:val>
            <c:numRef>
              <c:f>'get put data'!$AD$10:$AD$27</c:f>
              <c:numCache>
                <c:formatCode>General</c:formatCode>
                <c:ptCount val="18"/>
                <c:pt idx="0">
                  <c:v>1.0739037703471488</c:v>
                </c:pt>
                <c:pt idx="1">
                  <c:v>0.69877731706488122</c:v>
                </c:pt>
                <c:pt idx="2">
                  <c:v>0.74109782033219973</c:v>
                </c:pt>
                <c:pt idx="3">
                  <c:v>0.821788560906347</c:v>
                </c:pt>
                <c:pt idx="4">
                  <c:v>0.84487724539430853</c:v>
                </c:pt>
                <c:pt idx="5">
                  <c:v>0.72521173096659308</c:v>
                </c:pt>
                <c:pt idx="6">
                  <c:v>0.60834467038461892</c:v>
                </c:pt>
                <c:pt idx="7">
                  <c:v>0.64766918667548001</c:v>
                </c:pt>
                <c:pt idx="8">
                  <c:v>0.79205014484579694</c:v>
                </c:pt>
                <c:pt idx="9">
                  <c:v>1.2973455844818786</c:v>
                </c:pt>
                <c:pt idx="10">
                  <c:v>0.77315996362462969</c:v>
                </c:pt>
                <c:pt idx="11">
                  <c:v>0.89901554125030303</c:v>
                </c:pt>
                <c:pt idx="12">
                  <c:v>0.87559546537209765</c:v>
                </c:pt>
                <c:pt idx="13">
                  <c:v>0.99737146893815554</c:v>
                </c:pt>
                <c:pt idx="14">
                  <c:v>1.1939798358117448</c:v>
                </c:pt>
                <c:pt idx="15">
                  <c:v>0.98006891600861445</c:v>
                </c:pt>
                <c:pt idx="16">
                  <c:v>1.7010941000630795</c:v>
                </c:pt>
                <c:pt idx="17">
                  <c:v>0.97722861082477674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B8-4699-A4B6-EFFD2D8EAA07}"/>
            </c:ext>
          </c:extLst>
        </c:ser>
        <c:ser>
          <c:idx val="2"/>
          <c:order val="2"/>
          <c:tx>
            <c:strRef>
              <c:f>'get put data'!$AE$9</c:f>
              <c:strCache>
                <c:ptCount val="1"/>
                <c:pt idx="0">
                  <c:v>Block-Ellpack-CPE</c:v>
                </c:pt>
              </c:strCache>
            </c:strRef>
          </c:tx>
          <c:spPr>
            <a:pattFill prst="pct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'get put data'!$AB$10:$AB$27</c:f>
              <c:strCache>
                <c:ptCount val="18"/>
                <c:pt idx="0">
                  <c:v>dense2</c:v>
                </c:pt>
                <c:pt idx="1">
                  <c:v>nd24k</c:v>
                </c:pt>
                <c:pt idx="2">
                  <c:v>crankseg_2</c:v>
                </c:pt>
                <c:pt idx="3">
                  <c:v>pdb1HYS</c:v>
                </c:pt>
                <c:pt idx="4">
                  <c:v>F1</c:v>
                </c:pt>
                <c:pt idx="5">
                  <c:v>cant</c:v>
                </c:pt>
                <c:pt idx="6">
                  <c:v>pwtk</c:v>
                </c:pt>
                <c:pt idx="7">
                  <c:v>ldoor</c:v>
                </c:pt>
                <c:pt idx="8">
                  <c:v>qcd5_4</c:v>
                </c:pt>
                <c:pt idx="9">
                  <c:v>cop20k_A</c:v>
                </c:pt>
                <c:pt idx="10">
                  <c:v>cage14</c:v>
                </c:pt>
                <c:pt idx="11">
                  <c:v>2cubes_sphere</c:v>
                </c:pt>
                <c:pt idx="12">
                  <c:v>atmosmodd</c:v>
                </c:pt>
                <c:pt idx="13">
                  <c:v>mac_econ_fwd500</c:v>
                </c:pt>
                <c:pt idx="14">
                  <c:v>scircuit</c:v>
                </c:pt>
                <c:pt idx="15">
                  <c:v>shallow_water1</c:v>
                </c:pt>
                <c:pt idx="16">
                  <c:v>webbase-1M</c:v>
                </c:pt>
                <c:pt idx="17">
                  <c:v>bcsstm38</c:v>
                </c:pt>
              </c:strCache>
            </c:strRef>
          </c:cat>
          <c:val>
            <c:numRef>
              <c:f>'get put data'!$AE$10:$AE$27</c:f>
              <c:numCache>
                <c:formatCode>General</c:formatCode>
                <c:ptCount val="18"/>
                <c:pt idx="0">
                  <c:v>5.5881660736782353</c:v>
                </c:pt>
                <c:pt idx="1">
                  <c:v>3.5040764892980172</c:v>
                </c:pt>
                <c:pt idx="2">
                  <c:v>1.3114054379359787</c:v>
                </c:pt>
                <c:pt idx="3">
                  <c:v>2.8800732235752107</c:v>
                </c:pt>
                <c:pt idx="4">
                  <c:v>0.99396651166143979</c:v>
                </c:pt>
                <c:pt idx="5">
                  <c:v>2.4262906358836567</c:v>
                </c:pt>
                <c:pt idx="6">
                  <c:v>3.1073170731707318</c:v>
                </c:pt>
                <c:pt idx="7">
                  <c:v>2.5350564863650731</c:v>
                </c:pt>
                <c:pt idx="8">
                  <c:v>2.2916025381896667</c:v>
                </c:pt>
                <c:pt idx="9">
                  <c:v>0.63767194749420308</c:v>
                </c:pt>
                <c:pt idx="10">
                  <c:v>0.7626671103651832</c:v>
                </c:pt>
                <c:pt idx="11">
                  <c:v>0.41617104311613173</c:v>
                </c:pt>
                <c:pt idx="12">
                  <c:v>1.276691283319056</c:v>
                </c:pt>
                <c:pt idx="13">
                  <c:v>0.62060628983536836</c:v>
                </c:pt>
                <c:pt idx="14">
                  <c:v>0.84209926361625975</c:v>
                </c:pt>
                <c:pt idx="15">
                  <c:v>1.5360994095196947</c:v>
                </c:pt>
                <c:pt idx="16">
                  <c:v>0.64187266453350467</c:v>
                </c:pt>
                <c:pt idx="17">
                  <c:v>1.4421257120279214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B8-4699-A4B6-EFFD2D8EAA07}"/>
            </c:ext>
          </c:extLst>
        </c:ser>
        <c:ser>
          <c:idx val="3"/>
          <c:order val="3"/>
          <c:tx>
            <c:strRef>
              <c:f>'get put data'!$AF$9</c:f>
              <c:strCache>
                <c:ptCount val="1"/>
                <c:pt idx="0">
                  <c:v>BT-CSR</c:v>
                </c:pt>
              </c:strCache>
            </c:strRef>
          </c:tx>
          <c:spPr>
            <a:solidFill>
              <a:srgbClr val="443BFF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'get put data'!$AB$10:$AB$27</c:f>
              <c:strCache>
                <c:ptCount val="18"/>
                <c:pt idx="0">
                  <c:v>dense2</c:v>
                </c:pt>
                <c:pt idx="1">
                  <c:v>nd24k</c:v>
                </c:pt>
                <c:pt idx="2">
                  <c:v>crankseg_2</c:v>
                </c:pt>
                <c:pt idx="3">
                  <c:v>pdb1HYS</c:v>
                </c:pt>
                <c:pt idx="4">
                  <c:v>F1</c:v>
                </c:pt>
                <c:pt idx="5">
                  <c:v>cant</c:v>
                </c:pt>
                <c:pt idx="6">
                  <c:v>pwtk</c:v>
                </c:pt>
                <c:pt idx="7">
                  <c:v>ldoor</c:v>
                </c:pt>
                <c:pt idx="8">
                  <c:v>qcd5_4</c:v>
                </c:pt>
                <c:pt idx="9">
                  <c:v>cop20k_A</c:v>
                </c:pt>
                <c:pt idx="10">
                  <c:v>cage14</c:v>
                </c:pt>
                <c:pt idx="11">
                  <c:v>2cubes_sphere</c:v>
                </c:pt>
                <c:pt idx="12">
                  <c:v>atmosmodd</c:v>
                </c:pt>
                <c:pt idx="13">
                  <c:v>mac_econ_fwd500</c:v>
                </c:pt>
                <c:pt idx="14">
                  <c:v>scircuit</c:v>
                </c:pt>
                <c:pt idx="15">
                  <c:v>shallow_water1</c:v>
                </c:pt>
                <c:pt idx="16">
                  <c:v>webbase-1M</c:v>
                </c:pt>
                <c:pt idx="17">
                  <c:v>bcsstm38</c:v>
                </c:pt>
              </c:strCache>
            </c:strRef>
          </c:cat>
          <c:val>
            <c:numRef>
              <c:f>'get put data'!$AF$10:$AF$27</c:f>
              <c:numCache>
                <c:formatCode>General</c:formatCode>
                <c:ptCount val="18"/>
                <c:pt idx="0">
                  <c:v>15.462456346444828</c:v>
                </c:pt>
                <c:pt idx="1">
                  <c:v>14.18318688615061</c:v>
                </c:pt>
                <c:pt idx="2">
                  <c:v>13.853705014610711</c:v>
                </c:pt>
                <c:pt idx="3">
                  <c:v>13.925304322982898</c:v>
                </c:pt>
                <c:pt idx="4">
                  <c:v>12.29750748423711</c:v>
                </c:pt>
                <c:pt idx="5">
                  <c:v>13.688431597368897</c:v>
                </c:pt>
                <c:pt idx="6">
                  <c:v>13.821181479510379</c:v>
                </c:pt>
                <c:pt idx="7">
                  <c:v>10.946590607016358</c:v>
                </c:pt>
                <c:pt idx="8">
                  <c:v>14.149708778104602</c:v>
                </c:pt>
                <c:pt idx="9">
                  <c:v>14.132006227758009</c:v>
                </c:pt>
                <c:pt idx="10">
                  <c:v>9.4564291160245766</c:v>
                </c:pt>
                <c:pt idx="11">
                  <c:v>10.022746381598704</c:v>
                </c:pt>
                <c:pt idx="12">
                  <c:v>11.423069111265624</c:v>
                </c:pt>
                <c:pt idx="13">
                  <c:v>13.410816924307154</c:v>
                </c:pt>
                <c:pt idx="14">
                  <c:v>8.8154429956802254</c:v>
                </c:pt>
                <c:pt idx="15">
                  <c:v>11.212700602835131</c:v>
                </c:pt>
                <c:pt idx="16">
                  <c:v>10.28595210269399</c:v>
                </c:pt>
                <c:pt idx="17">
                  <c:v>9.9114731839782753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1B8-4699-A4B6-EFFD2D8EAA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0234152"/>
        <c:axId val="510236448"/>
      </c:barChart>
      <c:catAx>
        <c:axId val="510234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0236448"/>
        <c:crosses val="autoZero"/>
        <c:auto val="1"/>
        <c:lblAlgn val="ctr"/>
        <c:lblOffset val="100"/>
        <c:noMultiLvlLbl val="0"/>
      </c:catAx>
      <c:valAx>
        <c:axId val="510236448"/>
        <c:scaling>
          <c:orientation val="minMax"/>
          <c:max val="1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Speedup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0234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61151406766985"/>
          <c:y val="0.15350750742178579"/>
          <c:w val="0.84380183528661679"/>
          <c:h val="0.625776432975565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'get put data'!$C$45</c:f>
              <c:strCache>
                <c:ptCount val="1"/>
                <c:pt idx="0">
                  <c:v>CSR-CPE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'get put data'!$B$46:$B$63</c:f>
              <c:strCache>
                <c:ptCount val="18"/>
                <c:pt idx="0">
                  <c:v>dense2</c:v>
                </c:pt>
                <c:pt idx="1">
                  <c:v>nd24k</c:v>
                </c:pt>
                <c:pt idx="2">
                  <c:v>crankseg_2</c:v>
                </c:pt>
                <c:pt idx="3">
                  <c:v>pdb1HYS</c:v>
                </c:pt>
                <c:pt idx="4">
                  <c:v>F1</c:v>
                </c:pt>
                <c:pt idx="5">
                  <c:v>cant</c:v>
                </c:pt>
                <c:pt idx="6">
                  <c:v>pwtk</c:v>
                </c:pt>
                <c:pt idx="7">
                  <c:v>ldoor</c:v>
                </c:pt>
                <c:pt idx="8">
                  <c:v>qcd5_4</c:v>
                </c:pt>
                <c:pt idx="9">
                  <c:v>cop20k_A</c:v>
                </c:pt>
                <c:pt idx="10">
                  <c:v>cage14</c:v>
                </c:pt>
                <c:pt idx="11">
                  <c:v>2cubes_sphere</c:v>
                </c:pt>
                <c:pt idx="12">
                  <c:v>atmosmodd</c:v>
                </c:pt>
                <c:pt idx="13">
                  <c:v>mac_econ_fwd500</c:v>
                </c:pt>
                <c:pt idx="14">
                  <c:v>scircuit</c:v>
                </c:pt>
                <c:pt idx="15">
                  <c:v>shallow_water1</c:v>
                </c:pt>
                <c:pt idx="16">
                  <c:v>webbase-1M</c:v>
                </c:pt>
                <c:pt idx="17">
                  <c:v>bcsstm38</c:v>
                </c:pt>
              </c:strCache>
            </c:strRef>
          </c:cat>
          <c:val>
            <c:numRef>
              <c:f>'get put data'!$C$46:$C$63</c:f>
              <c:numCache>
                <c:formatCode>General</c:formatCode>
                <c:ptCount val="18"/>
                <c:pt idx="0">
                  <c:v>2.4988710039960038</c:v>
                </c:pt>
                <c:pt idx="1">
                  <c:v>2.493781764522724</c:v>
                </c:pt>
                <c:pt idx="2">
                  <c:v>2.4888570293041714</c:v>
                </c:pt>
                <c:pt idx="3">
                  <c:v>2.4795067411052929</c:v>
                </c:pt>
                <c:pt idx="4">
                  <c:v>2.4688033782027374</c:v>
                </c:pt>
                <c:pt idx="5">
                  <c:v>2.4623415374302597</c:v>
                </c:pt>
                <c:pt idx="6">
                  <c:v>2.4549203579707481</c:v>
                </c:pt>
                <c:pt idx="7">
                  <c:v>2.450872326466782</c:v>
                </c:pt>
                <c:pt idx="8">
                  <c:v>2.439278455284553</c:v>
                </c:pt>
                <c:pt idx="9">
                  <c:v>2.394512011134696</c:v>
                </c:pt>
                <c:pt idx="10">
                  <c:v>2.3751724301296147</c:v>
                </c:pt>
                <c:pt idx="11">
                  <c:v>2.3631783414980045</c:v>
                </c:pt>
                <c:pt idx="12">
                  <c:v>2.2204600596843322</c:v>
                </c:pt>
                <c:pt idx="13">
                  <c:v>2.1942710133901491</c:v>
                </c:pt>
                <c:pt idx="14">
                  <c:v>2.1718852330483069</c:v>
                </c:pt>
                <c:pt idx="15">
                  <c:v>2.0844401041666667</c:v>
                </c:pt>
                <c:pt idx="16">
                  <c:v>2.0106160046349597</c:v>
                </c:pt>
                <c:pt idx="17">
                  <c:v>1.761742438509925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54-40DF-A1BC-02857FA07E8C}"/>
            </c:ext>
          </c:extLst>
        </c:ser>
        <c:ser>
          <c:idx val="1"/>
          <c:order val="1"/>
          <c:tx>
            <c:strRef>
              <c:f>'get put data'!$D$45</c:f>
              <c:strCache>
                <c:ptCount val="1"/>
                <c:pt idx="0">
                  <c:v>CSR5-CPE</c:v>
                </c:pt>
              </c:strCache>
            </c:strRef>
          </c:tx>
          <c:spPr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'get put data'!$B$46:$B$63</c:f>
              <c:strCache>
                <c:ptCount val="18"/>
                <c:pt idx="0">
                  <c:v>dense2</c:v>
                </c:pt>
                <c:pt idx="1">
                  <c:v>nd24k</c:v>
                </c:pt>
                <c:pt idx="2">
                  <c:v>crankseg_2</c:v>
                </c:pt>
                <c:pt idx="3">
                  <c:v>pdb1HYS</c:v>
                </c:pt>
                <c:pt idx="4">
                  <c:v>F1</c:v>
                </c:pt>
                <c:pt idx="5">
                  <c:v>cant</c:v>
                </c:pt>
                <c:pt idx="6">
                  <c:v>pwtk</c:v>
                </c:pt>
                <c:pt idx="7">
                  <c:v>ldoor</c:v>
                </c:pt>
                <c:pt idx="8">
                  <c:v>qcd5_4</c:v>
                </c:pt>
                <c:pt idx="9">
                  <c:v>cop20k_A</c:v>
                </c:pt>
                <c:pt idx="10">
                  <c:v>cage14</c:v>
                </c:pt>
                <c:pt idx="11">
                  <c:v>2cubes_sphere</c:v>
                </c:pt>
                <c:pt idx="12">
                  <c:v>atmosmodd</c:v>
                </c:pt>
                <c:pt idx="13">
                  <c:v>mac_econ_fwd500</c:v>
                </c:pt>
                <c:pt idx="14">
                  <c:v>scircuit</c:v>
                </c:pt>
                <c:pt idx="15">
                  <c:v>shallow_water1</c:v>
                </c:pt>
                <c:pt idx="16">
                  <c:v>webbase-1M</c:v>
                </c:pt>
                <c:pt idx="17">
                  <c:v>bcsstm38</c:v>
                </c:pt>
              </c:strCache>
            </c:strRef>
          </c:cat>
          <c:val>
            <c:numRef>
              <c:f>'get put data'!$D$46:$D$63</c:f>
              <c:numCache>
                <c:formatCode>General</c:formatCode>
                <c:ptCount val="18"/>
                <c:pt idx="0">
                  <c:v>2.9024599150849153</c:v>
                </c:pt>
                <c:pt idx="1">
                  <c:v>2.8948097713228105</c:v>
                </c:pt>
                <c:pt idx="2">
                  <c:v>2.8872689617802192</c:v>
                </c:pt>
                <c:pt idx="3">
                  <c:v>2.8729963946478621</c:v>
                </c:pt>
                <c:pt idx="4">
                  <c:v>2.8566597195718244</c:v>
                </c:pt>
                <c:pt idx="5">
                  <c:v>2.8467733953490622</c:v>
                </c:pt>
                <c:pt idx="6">
                  <c:v>2.8353668023721115</c:v>
                </c:pt>
                <c:pt idx="7">
                  <c:v>2.8292795379491817</c:v>
                </c:pt>
                <c:pt idx="8">
                  <c:v>2.8114678607723578</c:v>
                </c:pt>
                <c:pt idx="9">
                  <c:v>2.7284805081774786</c:v>
                </c:pt>
                <c:pt idx="10">
                  <c:v>2.713402255510009</c:v>
                </c:pt>
                <c:pt idx="11">
                  <c:v>2.6953654320934275</c:v>
                </c:pt>
                <c:pt idx="12">
                  <c:v>2.4774648847314626</c:v>
                </c:pt>
                <c:pt idx="13">
                  <c:v>2.4376822310866593</c:v>
                </c:pt>
                <c:pt idx="14">
                  <c:v>2.4031686513976136</c:v>
                </c:pt>
                <c:pt idx="15">
                  <c:v>2.2653645833333331</c:v>
                </c:pt>
                <c:pt idx="16">
                  <c:v>2.156907899762337</c:v>
                </c:pt>
                <c:pt idx="17">
                  <c:v>1.6560322422690119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54-40DF-A1BC-02857FA07E8C}"/>
            </c:ext>
          </c:extLst>
        </c:ser>
        <c:ser>
          <c:idx val="2"/>
          <c:order val="2"/>
          <c:tx>
            <c:strRef>
              <c:f>'get put data'!$E$45</c:f>
              <c:strCache>
                <c:ptCount val="1"/>
                <c:pt idx="0">
                  <c:v>Block-Ellpack-CPE</c:v>
                </c:pt>
              </c:strCache>
            </c:strRef>
          </c:tx>
          <c:spPr>
            <a:pattFill prst="pct10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'get put data'!$B$46:$B$63</c:f>
              <c:strCache>
                <c:ptCount val="18"/>
                <c:pt idx="0">
                  <c:v>dense2</c:v>
                </c:pt>
                <c:pt idx="1">
                  <c:v>nd24k</c:v>
                </c:pt>
                <c:pt idx="2">
                  <c:v>crankseg_2</c:v>
                </c:pt>
                <c:pt idx="3">
                  <c:v>pdb1HYS</c:v>
                </c:pt>
                <c:pt idx="4">
                  <c:v>F1</c:v>
                </c:pt>
                <c:pt idx="5">
                  <c:v>cant</c:v>
                </c:pt>
                <c:pt idx="6">
                  <c:v>pwtk</c:v>
                </c:pt>
                <c:pt idx="7">
                  <c:v>ldoor</c:v>
                </c:pt>
                <c:pt idx="8">
                  <c:v>qcd5_4</c:v>
                </c:pt>
                <c:pt idx="9">
                  <c:v>cop20k_A</c:v>
                </c:pt>
                <c:pt idx="10">
                  <c:v>cage14</c:v>
                </c:pt>
                <c:pt idx="11">
                  <c:v>2cubes_sphere</c:v>
                </c:pt>
                <c:pt idx="12">
                  <c:v>atmosmodd</c:v>
                </c:pt>
                <c:pt idx="13">
                  <c:v>mac_econ_fwd500</c:v>
                </c:pt>
                <c:pt idx="14">
                  <c:v>scircuit</c:v>
                </c:pt>
                <c:pt idx="15">
                  <c:v>shallow_water1</c:v>
                </c:pt>
                <c:pt idx="16">
                  <c:v>webbase-1M</c:v>
                </c:pt>
                <c:pt idx="17">
                  <c:v>bcsstm38</c:v>
                </c:pt>
              </c:strCache>
            </c:strRef>
          </c:cat>
          <c:val>
            <c:numRef>
              <c:f>'get put data'!$E$46:$E$63</c:f>
              <c:numCache>
                <c:formatCode>General</c:formatCode>
                <c:ptCount val="18"/>
                <c:pt idx="0">
                  <c:v>1.6401753246753248</c:v>
                </c:pt>
                <c:pt idx="1">
                  <c:v>2.2449965235179352</c:v>
                </c:pt>
                <c:pt idx="2">
                  <c:v>3.119481241035114</c:v>
                </c:pt>
                <c:pt idx="3">
                  <c:v>2.4787962873044838</c:v>
                </c:pt>
                <c:pt idx="4">
                  <c:v>4.1638691364245819</c:v>
                </c:pt>
                <c:pt idx="5">
                  <c:v>3.1028929514784194</c:v>
                </c:pt>
                <c:pt idx="6">
                  <c:v>2.4105692835117059</c:v>
                </c:pt>
                <c:pt idx="7">
                  <c:v>2.8299567341534964</c:v>
                </c:pt>
                <c:pt idx="8">
                  <c:v>2.9636686991869921</c:v>
                </c:pt>
                <c:pt idx="9">
                  <c:v>6.4982504364751987</c:v>
                </c:pt>
                <c:pt idx="10">
                  <c:v>4.5750406269753432</c:v>
                </c:pt>
                <c:pt idx="11">
                  <c:v>10.021251205243837</c:v>
                </c:pt>
                <c:pt idx="12">
                  <c:v>3.1825338788898376</c:v>
                </c:pt>
                <c:pt idx="13">
                  <c:v>7.8226749581502251</c:v>
                </c:pt>
                <c:pt idx="14">
                  <c:v>5.8526986806381887</c:v>
                </c:pt>
                <c:pt idx="15">
                  <c:v>3.2057942708333331</c:v>
                </c:pt>
                <c:pt idx="16">
                  <c:v>3.235065945934088</c:v>
                </c:pt>
                <c:pt idx="17">
                  <c:v>2.391728502015142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54-40DF-A1BC-02857FA07E8C}"/>
            </c:ext>
          </c:extLst>
        </c:ser>
        <c:ser>
          <c:idx val="3"/>
          <c:order val="3"/>
          <c:tx>
            <c:strRef>
              <c:f>'get put data'!$F$45</c:f>
              <c:strCache>
                <c:ptCount val="1"/>
                <c:pt idx="0">
                  <c:v>BT-CSR</c:v>
                </c:pt>
              </c:strCache>
            </c:strRef>
          </c:tx>
          <c:spPr>
            <a:solidFill>
              <a:srgbClr val="443BFF"/>
            </a:solidFill>
            <a:ln>
              <a:solidFill>
                <a:srgbClr val="443BFF"/>
              </a:solidFill>
            </a:ln>
            <a:effectLst/>
          </c:spPr>
          <c:invertIfNegative val="0"/>
          <c:cat>
            <c:strRef>
              <c:f>'get put data'!$B$46:$B$63</c:f>
              <c:strCache>
                <c:ptCount val="18"/>
                <c:pt idx="0">
                  <c:v>dense2</c:v>
                </c:pt>
                <c:pt idx="1">
                  <c:v>nd24k</c:v>
                </c:pt>
                <c:pt idx="2">
                  <c:v>crankseg_2</c:v>
                </c:pt>
                <c:pt idx="3">
                  <c:v>pdb1HYS</c:v>
                </c:pt>
                <c:pt idx="4">
                  <c:v>F1</c:v>
                </c:pt>
                <c:pt idx="5">
                  <c:v>cant</c:v>
                </c:pt>
                <c:pt idx="6">
                  <c:v>pwtk</c:v>
                </c:pt>
                <c:pt idx="7">
                  <c:v>ldoor</c:v>
                </c:pt>
                <c:pt idx="8">
                  <c:v>qcd5_4</c:v>
                </c:pt>
                <c:pt idx="9">
                  <c:v>cop20k_A</c:v>
                </c:pt>
                <c:pt idx="10">
                  <c:v>cage14</c:v>
                </c:pt>
                <c:pt idx="11">
                  <c:v>2cubes_sphere</c:v>
                </c:pt>
                <c:pt idx="12">
                  <c:v>atmosmodd</c:v>
                </c:pt>
                <c:pt idx="13">
                  <c:v>mac_econ_fwd500</c:v>
                </c:pt>
                <c:pt idx="14">
                  <c:v>scircuit</c:v>
                </c:pt>
                <c:pt idx="15">
                  <c:v>shallow_water1</c:v>
                </c:pt>
                <c:pt idx="16">
                  <c:v>webbase-1M</c:v>
                </c:pt>
                <c:pt idx="17">
                  <c:v>bcsstm38</c:v>
                </c:pt>
              </c:strCache>
            </c:strRef>
          </c:cat>
          <c:val>
            <c:numRef>
              <c:f>'get put data'!$F$46:$F$63</c:f>
              <c:numCache>
                <c:formatCode>General</c:formatCode>
                <c:ptCount val="18"/>
                <c:pt idx="0">
                  <c:v>1.2552647352647353</c:v>
                </c:pt>
                <c:pt idx="1">
                  <c:v>1.2856107599978572</c:v>
                </c:pt>
                <c:pt idx="2">
                  <c:v>1.2977336095721832</c:v>
                </c:pt>
                <c:pt idx="3">
                  <c:v>1.2723565448108802</c:v>
                </c:pt>
                <c:pt idx="4">
                  <c:v>1.6770311532970665</c:v>
                </c:pt>
                <c:pt idx="5">
                  <c:v>1.2757798651351493</c:v>
                </c:pt>
                <c:pt idx="6">
                  <c:v>1.2837600018558009</c:v>
                </c:pt>
                <c:pt idx="7">
                  <c:v>1.4326217705410349</c:v>
                </c:pt>
                <c:pt idx="8">
                  <c:v>1.3517848069105691</c:v>
                </c:pt>
                <c:pt idx="9">
                  <c:v>1.972953362995624</c:v>
                </c:pt>
                <c:pt idx="10">
                  <c:v>1.7810798974013566</c:v>
                </c:pt>
                <c:pt idx="11">
                  <c:v>1.6920126383057839</c:v>
                </c:pt>
                <c:pt idx="12">
                  <c:v>1.6934193831773594</c:v>
                </c:pt>
                <c:pt idx="13">
                  <c:v>1.4923122719609769</c:v>
                </c:pt>
                <c:pt idx="14">
                  <c:v>2.1247766985515</c:v>
                </c:pt>
                <c:pt idx="15">
                  <c:v>1.5165506998697917</c:v>
                </c:pt>
                <c:pt idx="16">
                  <c:v>1.9728599056790399</c:v>
                </c:pt>
                <c:pt idx="17">
                  <c:v>1.4945572337941166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554-40DF-A1BC-02857FA07E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1144911"/>
        <c:axId val="1911138255"/>
      </c:barChart>
      <c:catAx>
        <c:axId val="1911144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911138255"/>
        <c:crosses val="autoZero"/>
        <c:auto val="1"/>
        <c:lblAlgn val="ctr"/>
        <c:lblOffset val="100"/>
        <c:noMultiLvlLbl val="0"/>
      </c:catAx>
      <c:valAx>
        <c:axId val="1911138255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Ratio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911144911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61151406766985"/>
          <c:y val="0.15350750742178579"/>
          <c:w val="0.84380183528661679"/>
          <c:h val="0.625776432975565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'get put data'!$C$45</c:f>
              <c:strCache>
                <c:ptCount val="1"/>
                <c:pt idx="0">
                  <c:v>CSR-CPE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'get put data'!$B$46:$B$63</c:f>
              <c:strCache>
                <c:ptCount val="18"/>
                <c:pt idx="0">
                  <c:v>dense2</c:v>
                </c:pt>
                <c:pt idx="1">
                  <c:v>nd24k</c:v>
                </c:pt>
                <c:pt idx="2">
                  <c:v>crankseg_2</c:v>
                </c:pt>
                <c:pt idx="3">
                  <c:v>pdb1HYS</c:v>
                </c:pt>
                <c:pt idx="4">
                  <c:v>F1</c:v>
                </c:pt>
                <c:pt idx="5">
                  <c:v>cant</c:v>
                </c:pt>
                <c:pt idx="6">
                  <c:v>pwtk</c:v>
                </c:pt>
                <c:pt idx="7">
                  <c:v>ldoor</c:v>
                </c:pt>
                <c:pt idx="8">
                  <c:v>qcd5_4</c:v>
                </c:pt>
                <c:pt idx="9">
                  <c:v>cop20k_A</c:v>
                </c:pt>
                <c:pt idx="10">
                  <c:v>cage14</c:v>
                </c:pt>
                <c:pt idx="11">
                  <c:v>2cubes_sphere</c:v>
                </c:pt>
                <c:pt idx="12">
                  <c:v>atmosmodd</c:v>
                </c:pt>
                <c:pt idx="13">
                  <c:v>mac_econ_fwd500</c:v>
                </c:pt>
                <c:pt idx="14">
                  <c:v>scircuit</c:v>
                </c:pt>
                <c:pt idx="15">
                  <c:v>shallow_water1</c:v>
                </c:pt>
                <c:pt idx="16">
                  <c:v>webbase-1M</c:v>
                </c:pt>
                <c:pt idx="17">
                  <c:v>bcsstm38</c:v>
                </c:pt>
              </c:strCache>
            </c:strRef>
          </c:cat>
          <c:val>
            <c:numRef>
              <c:f>'get put data'!$C$46:$C$63</c:f>
              <c:numCache>
                <c:formatCode>General</c:formatCode>
                <c:ptCount val="18"/>
                <c:pt idx="0">
                  <c:v>2.4988710039960038</c:v>
                </c:pt>
                <c:pt idx="1">
                  <c:v>2.493781764522724</c:v>
                </c:pt>
                <c:pt idx="2">
                  <c:v>2.4888570293041714</c:v>
                </c:pt>
                <c:pt idx="3">
                  <c:v>2.4795067411052929</c:v>
                </c:pt>
                <c:pt idx="4">
                  <c:v>2.4688033782027374</c:v>
                </c:pt>
                <c:pt idx="5">
                  <c:v>2.4623415374302597</c:v>
                </c:pt>
                <c:pt idx="6">
                  <c:v>2.4549203579707481</c:v>
                </c:pt>
                <c:pt idx="7">
                  <c:v>2.450872326466782</c:v>
                </c:pt>
                <c:pt idx="8">
                  <c:v>2.439278455284553</c:v>
                </c:pt>
                <c:pt idx="9">
                  <c:v>2.394512011134696</c:v>
                </c:pt>
                <c:pt idx="10">
                  <c:v>2.3751724301296147</c:v>
                </c:pt>
                <c:pt idx="11">
                  <c:v>2.3631783414980045</c:v>
                </c:pt>
                <c:pt idx="12">
                  <c:v>2.2204600596843322</c:v>
                </c:pt>
                <c:pt idx="13">
                  <c:v>2.1942710133901491</c:v>
                </c:pt>
                <c:pt idx="14">
                  <c:v>2.1718852330483069</c:v>
                </c:pt>
                <c:pt idx="15">
                  <c:v>2.0844401041666667</c:v>
                </c:pt>
                <c:pt idx="16">
                  <c:v>2.0106160046349597</c:v>
                </c:pt>
                <c:pt idx="17">
                  <c:v>1.761742438509925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B7-4CB7-866A-E3EFB6D2FED3}"/>
            </c:ext>
          </c:extLst>
        </c:ser>
        <c:ser>
          <c:idx val="1"/>
          <c:order val="1"/>
          <c:tx>
            <c:strRef>
              <c:f>'get put data'!$D$45</c:f>
              <c:strCache>
                <c:ptCount val="1"/>
                <c:pt idx="0">
                  <c:v>CSR5-CPE</c:v>
                </c:pt>
              </c:strCache>
            </c:strRef>
          </c:tx>
          <c:spPr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'get put data'!$B$46:$B$63</c:f>
              <c:strCache>
                <c:ptCount val="18"/>
                <c:pt idx="0">
                  <c:v>dense2</c:v>
                </c:pt>
                <c:pt idx="1">
                  <c:v>nd24k</c:v>
                </c:pt>
                <c:pt idx="2">
                  <c:v>crankseg_2</c:v>
                </c:pt>
                <c:pt idx="3">
                  <c:v>pdb1HYS</c:v>
                </c:pt>
                <c:pt idx="4">
                  <c:v>F1</c:v>
                </c:pt>
                <c:pt idx="5">
                  <c:v>cant</c:v>
                </c:pt>
                <c:pt idx="6">
                  <c:v>pwtk</c:v>
                </c:pt>
                <c:pt idx="7">
                  <c:v>ldoor</c:v>
                </c:pt>
                <c:pt idx="8">
                  <c:v>qcd5_4</c:v>
                </c:pt>
                <c:pt idx="9">
                  <c:v>cop20k_A</c:v>
                </c:pt>
                <c:pt idx="10">
                  <c:v>cage14</c:v>
                </c:pt>
                <c:pt idx="11">
                  <c:v>2cubes_sphere</c:v>
                </c:pt>
                <c:pt idx="12">
                  <c:v>atmosmodd</c:v>
                </c:pt>
                <c:pt idx="13">
                  <c:v>mac_econ_fwd500</c:v>
                </c:pt>
                <c:pt idx="14">
                  <c:v>scircuit</c:v>
                </c:pt>
                <c:pt idx="15">
                  <c:v>shallow_water1</c:v>
                </c:pt>
                <c:pt idx="16">
                  <c:v>webbase-1M</c:v>
                </c:pt>
                <c:pt idx="17">
                  <c:v>bcsstm38</c:v>
                </c:pt>
              </c:strCache>
            </c:strRef>
          </c:cat>
          <c:val>
            <c:numRef>
              <c:f>'get put data'!$D$46:$D$63</c:f>
              <c:numCache>
                <c:formatCode>General</c:formatCode>
                <c:ptCount val="18"/>
                <c:pt idx="0">
                  <c:v>2.9024599150849153</c:v>
                </c:pt>
                <c:pt idx="1">
                  <c:v>2.8948097713228105</c:v>
                </c:pt>
                <c:pt idx="2">
                  <c:v>2.8872689617802192</c:v>
                </c:pt>
                <c:pt idx="3">
                  <c:v>2.8729963946478621</c:v>
                </c:pt>
                <c:pt idx="4">
                  <c:v>2.8566597195718244</c:v>
                </c:pt>
                <c:pt idx="5">
                  <c:v>2.8467733953490622</c:v>
                </c:pt>
                <c:pt idx="6">
                  <c:v>2.8353668023721115</c:v>
                </c:pt>
                <c:pt idx="7">
                  <c:v>2.8292795379491817</c:v>
                </c:pt>
                <c:pt idx="8">
                  <c:v>2.8114678607723578</c:v>
                </c:pt>
                <c:pt idx="9">
                  <c:v>2.7284805081774786</c:v>
                </c:pt>
                <c:pt idx="10">
                  <c:v>2.713402255510009</c:v>
                </c:pt>
                <c:pt idx="11">
                  <c:v>2.6953654320934275</c:v>
                </c:pt>
                <c:pt idx="12">
                  <c:v>2.4774648847314626</c:v>
                </c:pt>
                <c:pt idx="13">
                  <c:v>2.4376822310866593</c:v>
                </c:pt>
                <c:pt idx="14">
                  <c:v>2.4031686513976136</c:v>
                </c:pt>
                <c:pt idx="15">
                  <c:v>2.2653645833333331</c:v>
                </c:pt>
                <c:pt idx="16">
                  <c:v>2.156907899762337</c:v>
                </c:pt>
                <c:pt idx="17">
                  <c:v>1.6560322422690119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B7-4CB7-866A-E3EFB6D2FED3}"/>
            </c:ext>
          </c:extLst>
        </c:ser>
        <c:ser>
          <c:idx val="2"/>
          <c:order val="2"/>
          <c:tx>
            <c:strRef>
              <c:f>'get put data'!$E$45</c:f>
              <c:strCache>
                <c:ptCount val="1"/>
                <c:pt idx="0">
                  <c:v>Block-Ellpack-CPE</c:v>
                </c:pt>
              </c:strCache>
            </c:strRef>
          </c:tx>
          <c:spPr>
            <a:pattFill prst="pct10">
              <a:fgClr>
                <a:schemeClr val="bg2">
                  <a:lumMod val="50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'get put data'!$B$46:$B$63</c:f>
              <c:strCache>
                <c:ptCount val="18"/>
                <c:pt idx="0">
                  <c:v>dense2</c:v>
                </c:pt>
                <c:pt idx="1">
                  <c:v>nd24k</c:v>
                </c:pt>
                <c:pt idx="2">
                  <c:v>crankseg_2</c:v>
                </c:pt>
                <c:pt idx="3">
                  <c:v>pdb1HYS</c:v>
                </c:pt>
                <c:pt idx="4">
                  <c:v>F1</c:v>
                </c:pt>
                <c:pt idx="5">
                  <c:v>cant</c:v>
                </c:pt>
                <c:pt idx="6">
                  <c:v>pwtk</c:v>
                </c:pt>
                <c:pt idx="7">
                  <c:v>ldoor</c:v>
                </c:pt>
                <c:pt idx="8">
                  <c:v>qcd5_4</c:v>
                </c:pt>
                <c:pt idx="9">
                  <c:v>cop20k_A</c:v>
                </c:pt>
                <c:pt idx="10">
                  <c:v>cage14</c:v>
                </c:pt>
                <c:pt idx="11">
                  <c:v>2cubes_sphere</c:v>
                </c:pt>
                <c:pt idx="12">
                  <c:v>atmosmodd</c:v>
                </c:pt>
                <c:pt idx="13">
                  <c:v>mac_econ_fwd500</c:v>
                </c:pt>
                <c:pt idx="14">
                  <c:v>scircuit</c:v>
                </c:pt>
                <c:pt idx="15">
                  <c:v>shallow_water1</c:v>
                </c:pt>
                <c:pt idx="16">
                  <c:v>webbase-1M</c:v>
                </c:pt>
                <c:pt idx="17">
                  <c:v>bcsstm38</c:v>
                </c:pt>
              </c:strCache>
            </c:strRef>
          </c:cat>
          <c:val>
            <c:numRef>
              <c:f>'get put data'!$E$46:$E$63</c:f>
              <c:numCache>
                <c:formatCode>General</c:formatCode>
                <c:ptCount val="18"/>
                <c:pt idx="0">
                  <c:v>1.6401753246753248</c:v>
                </c:pt>
                <c:pt idx="1">
                  <c:v>2.2449965235179352</c:v>
                </c:pt>
                <c:pt idx="2">
                  <c:v>3.119481241035114</c:v>
                </c:pt>
                <c:pt idx="3">
                  <c:v>2.4787962873044838</c:v>
                </c:pt>
                <c:pt idx="4">
                  <c:v>4.1638691364245819</c:v>
                </c:pt>
                <c:pt idx="5">
                  <c:v>3.1028929514784194</c:v>
                </c:pt>
                <c:pt idx="6">
                  <c:v>2.4105692835117059</c:v>
                </c:pt>
                <c:pt idx="7">
                  <c:v>2.8299567341534964</c:v>
                </c:pt>
                <c:pt idx="8">
                  <c:v>2.9636686991869921</c:v>
                </c:pt>
                <c:pt idx="9">
                  <c:v>6.4982504364751987</c:v>
                </c:pt>
                <c:pt idx="10">
                  <c:v>4.5750406269753432</c:v>
                </c:pt>
                <c:pt idx="11">
                  <c:v>10.021251205243837</c:v>
                </c:pt>
                <c:pt idx="12">
                  <c:v>3.1825338788898376</c:v>
                </c:pt>
                <c:pt idx="13">
                  <c:v>7.8226749581502251</c:v>
                </c:pt>
                <c:pt idx="14">
                  <c:v>5.8526986806381887</c:v>
                </c:pt>
                <c:pt idx="15">
                  <c:v>3.2057942708333331</c:v>
                </c:pt>
                <c:pt idx="16">
                  <c:v>3.235065945934088</c:v>
                </c:pt>
                <c:pt idx="17">
                  <c:v>2.391728502015142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B7-4CB7-866A-E3EFB6D2FED3}"/>
            </c:ext>
          </c:extLst>
        </c:ser>
        <c:ser>
          <c:idx val="3"/>
          <c:order val="3"/>
          <c:tx>
            <c:strRef>
              <c:f>'get put data'!$F$45</c:f>
              <c:strCache>
                <c:ptCount val="1"/>
                <c:pt idx="0">
                  <c:v>BT-CSR</c:v>
                </c:pt>
              </c:strCache>
            </c:strRef>
          </c:tx>
          <c:spPr>
            <a:solidFill>
              <a:srgbClr val="443BFF"/>
            </a:solidFill>
            <a:ln>
              <a:solidFill>
                <a:srgbClr val="443BFF"/>
              </a:solidFill>
            </a:ln>
            <a:effectLst/>
          </c:spPr>
          <c:invertIfNegative val="0"/>
          <c:cat>
            <c:strRef>
              <c:f>'get put data'!$B$46:$B$63</c:f>
              <c:strCache>
                <c:ptCount val="18"/>
                <c:pt idx="0">
                  <c:v>dense2</c:v>
                </c:pt>
                <c:pt idx="1">
                  <c:v>nd24k</c:v>
                </c:pt>
                <c:pt idx="2">
                  <c:v>crankseg_2</c:v>
                </c:pt>
                <c:pt idx="3">
                  <c:v>pdb1HYS</c:v>
                </c:pt>
                <c:pt idx="4">
                  <c:v>F1</c:v>
                </c:pt>
                <c:pt idx="5">
                  <c:v>cant</c:v>
                </c:pt>
                <c:pt idx="6">
                  <c:v>pwtk</c:v>
                </c:pt>
                <c:pt idx="7">
                  <c:v>ldoor</c:v>
                </c:pt>
                <c:pt idx="8">
                  <c:v>qcd5_4</c:v>
                </c:pt>
                <c:pt idx="9">
                  <c:v>cop20k_A</c:v>
                </c:pt>
                <c:pt idx="10">
                  <c:v>cage14</c:v>
                </c:pt>
                <c:pt idx="11">
                  <c:v>2cubes_sphere</c:v>
                </c:pt>
                <c:pt idx="12">
                  <c:v>atmosmodd</c:v>
                </c:pt>
                <c:pt idx="13">
                  <c:v>mac_econ_fwd500</c:v>
                </c:pt>
                <c:pt idx="14">
                  <c:v>scircuit</c:v>
                </c:pt>
                <c:pt idx="15">
                  <c:v>shallow_water1</c:v>
                </c:pt>
                <c:pt idx="16">
                  <c:v>webbase-1M</c:v>
                </c:pt>
                <c:pt idx="17">
                  <c:v>bcsstm38</c:v>
                </c:pt>
              </c:strCache>
            </c:strRef>
          </c:cat>
          <c:val>
            <c:numRef>
              <c:f>'get put data'!$F$46:$F$63</c:f>
              <c:numCache>
                <c:formatCode>General</c:formatCode>
                <c:ptCount val="18"/>
                <c:pt idx="0">
                  <c:v>1.2552647352647353</c:v>
                </c:pt>
                <c:pt idx="1">
                  <c:v>1.2856107599978572</c:v>
                </c:pt>
                <c:pt idx="2">
                  <c:v>1.2977336095721832</c:v>
                </c:pt>
                <c:pt idx="3">
                  <c:v>1.2723565448108802</c:v>
                </c:pt>
                <c:pt idx="4">
                  <c:v>1.6770311532970665</c:v>
                </c:pt>
                <c:pt idx="5">
                  <c:v>1.2757798651351493</c:v>
                </c:pt>
                <c:pt idx="6">
                  <c:v>1.2837600018558009</c:v>
                </c:pt>
                <c:pt idx="7">
                  <c:v>1.4326217705410349</c:v>
                </c:pt>
                <c:pt idx="8">
                  <c:v>1.3517848069105691</c:v>
                </c:pt>
                <c:pt idx="9">
                  <c:v>1.972953362995624</c:v>
                </c:pt>
                <c:pt idx="10">
                  <c:v>1.7810798974013566</c:v>
                </c:pt>
                <c:pt idx="11">
                  <c:v>1.6920126383057839</c:v>
                </c:pt>
                <c:pt idx="12">
                  <c:v>1.6934193831773594</c:v>
                </c:pt>
                <c:pt idx="13">
                  <c:v>1.4923122719609769</c:v>
                </c:pt>
                <c:pt idx="14">
                  <c:v>2.1247766985515</c:v>
                </c:pt>
                <c:pt idx="15">
                  <c:v>1.5165506998697917</c:v>
                </c:pt>
                <c:pt idx="16">
                  <c:v>1.9728599056790399</c:v>
                </c:pt>
                <c:pt idx="17">
                  <c:v>1.4945572337941166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B7-4CB7-866A-E3EFB6D2FE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1144911"/>
        <c:axId val="1911138255"/>
      </c:barChart>
      <c:catAx>
        <c:axId val="1911144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911138255"/>
        <c:crosses val="autoZero"/>
        <c:auto val="1"/>
        <c:lblAlgn val="ctr"/>
        <c:lblOffset val="100"/>
        <c:noMultiLvlLbl val="0"/>
      </c:catAx>
      <c:valAx>
        <c:axId val="1911138255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/>
                  <a:t>Ratio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911144911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3"/>
          <c:order val="0"/>
          <c:tx>
            <c:strRef>
              <c:f>'get put data'!$AF$53</c:f>
              <c:strCache>
                <c:ptCount val="1"/>
                <c:pt idx="0">
                  <c:v>BT-CSR</c:v>
                </c:pt>
              </c:strCache>
            </c:strRef>
          </c:tx>
          <c:spPr>
            <a:noFill/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'get put data'!$AB$54:$AB$71</c:f>
              <c:strCache>
                <c:ptCount val="18"/>
                <c:pt idx="0">
                  <c:v>dense2</c:v>
                </c:pt>
                <c:pt idx="1">
                  <c:v>nd24k</c:v>
                </c:pt>
                <c:pt idx="2">
                  <c:v>crankseg_2</c:v>
                </c:pt>
                <c:pt idx="3">
                  <c:v>pdb1HYS</c:v>
                </c:pt>
                <c:pt idx="4">
                  <c:v>F1</c:v>
                </c:pt>
                <c:pt idx="5">
                  <c:v>cant</c:v>
                </c:pt>
                <c:pt idx="6">
                  <c:v>pwtk</c:v>
                </c:pt>
                <c:pt idx="7">
                  <c:v>ldoor</c:v>
                </c:pt>
                <c:pt idx="8">
                  <c:v>qcd5_4</c:v>
                </c:pt>
                <c:pt idx="9">
                  <c:v>cop20k_A</c:v>
                </c:pt>
                <c:pt idx="10">
                  <c:v>cage14</c:v>
                </c:pt>
                <c:pt idx="11">
                  <c:v>2cubes_sphere</c:v>
                </c:pt>
                <c:pt idx="12">
                  <c:v>atmosmodd</c:v>
                </c:pt>
                <c:pt idx="13">
                  <c:v>mac_econ_fwd500</c:v>
                </c:pt>
                <c:pt idx="14">
                  <c:v>scircuit</c:v>
                </c:pt>
                <c:pt idx="15">
                  <c:v>shallow_water1</c:v>
                </c:pt>
                <c:pt idx="16">
                  <c:v>webbase-1M</c:v>
                </c:pt>
                <c:pt idx="17">
                  <c:v>bcsstm38</c:v>
                </c:pt>
              </c:strCache>
            </c:strRef>
          </c:cat>
          <c:val>
            <c:numRef>
              <c:f>'get put data'!$AF$54:$AF$71</c:f>
              <c:numCache>
                <c:formatCode>General</c:formatCode>
                <c:ptCount val="18"/>
                <c:pt idx="0">
                  <c:v>25.670933595520683</c:v>
                </c:pt>
                <c:pt idx="1">
                  <c:v>25.594602695547948</c:v>
                </c:pt>
                <c:pt idx="2">
                  <c:v>24.862884768291906</c:v>
                </c:pt>
                <c:pt idx="3">
                  <c:v>25.189533418108685</c:v>
                </c:pt>
                <c:pt idx="4">
                  <c:v>20.586706656929262</c:v>
                </c:pt>
                <c:pt idx="5">
                  <c:v>25.451142357129921</c:v>
                </c:pt>
                <c:pt idx="6">
                  <c:v>25.374081139722438</c:v>
                </c:pt>
                <c:pt idx="7">
                  <c:v>19.937611161801577</c:v>
                </c:pt>
                <c:pt idx="8">
                  <c:v>24.952546917810963</c:v>
                </c:pt>
                <c:pt idx="9">
                  <c:v>20.966396055753261</c:v>
                </c:pt>
                <c:pt idx="10">
                  <c:v>19.261843656097234</c:v>
                </c:pt>
                <c:pt idx="11">
                  <c:v>18.80153143955318</c:v>
                </c:pt>
                <c:pt idx="12">
                  <c:v>22.807339727006273</c:v>
                </c:pt>
                <c:pt idx="13">
                  <c:v>22.236625741664419</c:v>
                </c:pt>
                <c:pt idx="14">
                  <c:v>17.592159171366973</c:v>
                </c:pt>
                <c:pt idx="15">
                  <c:v>19.590729151267269</c:v>
                </c:pt>
                <c:pt idx="16">
                  <c:v>15.140339181770013</c:v>
                </c:pt>
                <c:pt idx="17">
                  <c:v>14.366689296220864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D9A-4FD8-8A17-157DCA1983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6142856"/>
        <c:axId val="416144496"/>
      </c:barChart>
      <c:catAx>
        <c:axId val="416142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16144496"/>
        <c:crosses val="autoZero"/>
        <c:auto val="1"/>
        <c:lblAlgn val="ctr"/>
        <c:lblOffset val="100"/>
        <c:noMultiLvlLbl val="0"/>
      </c:catAx>
      <c:valAx>
        <c:axId val="416144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Bandwidth  GB/s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16142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'get put data'!$AI$53</c:f>
              <c:strCache>
                <c:ptCount val="1"/>
                <c:pt idx="0">
                  <c:v>BT-CSR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cat>
            <c:strRef>
              <c:f>'get put data'!$AH$54:$AH$71</c:f>
              <c:strCache>
                <c:ptCount val="18"/>
                <c:pt idx="0">
                  <c:v>dense2</c:v>
                </c:pt>
                <c:pt idx="1">
                  <c:v>nd24k</c:v>
                </c:pt>
                <c:pt idx="2">
                  <c:v>crankseg_2</c:v>
                </c:pt>
                <c:pt idx="3">
                  <c:v>pdb1HYS</c:v>
                </c:pt>
                <c:pt idx="4">
                  <c:v>F1</c:v>
                </c:pt>
                <c:pt idx="5">
                  <c:v>cant</c:v>
                </c:pt>
                <c:pt idx="6">
                  <c:v>pwtk</c:v>
                </c:pt>
                <c:pt idx="7">
                  <c:v>ldoor</c:v>
                </c:pt>
                <c:pt idx="8">
                  <c:v>qcd5_4</c:v>
                </c:pt>
                <c:pt idx="9">
                  <c:v>cop20k_A</c:v>
                </c:pt>
                <c:pt idx="10">
                  <c:v>cage14</c:v>
                </c:pt>
                <c:pt idx="11">
                  <c:v>2cubes_sphere</c:v>
                </c:pt>
                <c:pt idx="12">
                  <c:v>atmosmodd</c:v>
                </c:pt>
                <c:pt idx="13">
                  <c:v>mac_econ_fwd500</c:v>
                </c:pt>
                <c:pt idx="14">
                  <c:v>scircuit</c:v>
                </c:pt>
                <c:pt idx="15">
                  <c:v>shallow_water1</c:v>
                </c:pt>
                <c:pt idx="16">
                  <c:v>webbase-1M</c:v>
                </c:pt>
                <c:pt idx="17">
                  <c:v>bcsstm38</c:v>
                </c:pt>
              </c:strCache>
            </c:strRef>
          </c:cat>
          <c:val>
            <c:numRef>
              <c:f>'get put data'!$AI$54:$AI$71</c:f>
              <c:numCache>
                <c:formatCode>General</c:formatCode>
                <c:ptCount val="18"/>
                <c:pt idx="0">
                  <c:v>51.090782795232101</c:v>
                </c:pt>
                <c:pt idx="1">
                  <c:v>49.597451387870898</c:v>
                </c:pt>
                <c:pt idx="2">
                  <c:v>47.596902059590228</c:v>
                </c:pt>
                <c:pt idx="3">
                  <c:v>48.922647904050727</c:v>
                </c:pt>
                <c:pt idx="4">
                  <c:v>30.15257006193659</c:v>
                </c:pt>
                <c:pt idx="5">
                  <c:v>48.818463580954678</c:v>
                </c:pt>
                <c:pt idx="6">
                  <c:v>48.164633397470013</c:v>
                </c:pt>
                <c:pt idx="7">
                  <c:v>33.834424415722502</c:v>
                </c:pt>
                <c:pt idx="8">
                  <c:v>44.571649059010362</c:v>
                </c:pt>
                <c:pt idx="9">
                  <c:v>24.994869513641756</c:v>
                </c:pt>
                <c:pt idx="10">
                  <c:v>25.145822487330133</c:v>
                </c:pt>
                <c:pt idx="11">
                  <c:v>25.646498708786257</c:v>
                </c:pt>
                <c:pt idx="12">
                  <c:v>28.396860586994322</c:v>
                </c:pt>
                <c:pt idx="13">
                  <c:v>30.865813412031862</c:v>
                </c:pt>
                <c:pt idx="14">
                  <c:v>16.889841767368594</c:v>
                </c:pt>
                <c:pt idx="15">
                  <c:v>24.75942114686509</c:v>
                </c:pt>
                <c:pt idx="16">
                  <c:v>13.924787776529342</c:v>
                </c:pt>
                <c:pt idx="17">
                  <c:v>13.853269970581579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0D-46BB-94F4-DC151A92DD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98231928"/>
        <c:axId val="298233896"/>
      </c:barChart>
      <c:catAx>
        <c:axId val="298231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8233896"/>
        <c:crosses val="autoZero"/>
        <c:auto val="1"/>
        <c:lblAlgn val="ctr"/>
        <c:lblOffset val="100"/>
        <c:noMultiLvlLbl val="0"/>
      </c:catAx>
      <c:valAx>
        <c:axId val="298233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Bandwidtg  GB/s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98231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1CBDD-99C9-4212-B43A-5C1AAD3E4BB1}" type="datetimeFigureOut">
              <a:rPr lang="zh-CN" altLang="en-US" smtClean="0"/>
              <a:pPr/>
              <a:t>2018/6/16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B2E6B-0F1F-4F53-8492-751319174D1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F5795-6F3D-4B37-A5A8-349FD89F8BE7}" type="datetimeFigureOut">
              <a:rPr lang="zh-CN" altLang="en-US" smtClean="0"/>
              <a:pPr/>
              <a:t>2018/6/16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200-09F0-4584-B62C-5165A5836FD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afternoon, everyone.</a:t>
            </a:r>
            <a:r>
              <a:rPr lang="zh-CN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Liu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Changxi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Beihang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I will </a:t>
            </a:r>
            <a:r>
              <a:rPr lang="zh-CN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</a:t>
            </a:r>
            <a:r>
              <a:rPr lang="zh-CN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zh-CN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work, Towards Efficient </a:t>
            </a:r>
            <a:r>
              <a:rPr lang="en-US" altLang="zh-CN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SpMV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Sunway Many-core Architecture.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joint work with 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College of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Willam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Mary, Tsinghua University and National supercomputing center in Wuxi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692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MPE and CPEs always serve different roles during the computation. The MPE</a:t>
            </a:r>
            <a:r>
              <a:rPr lang="en-US" altLang="zh-CN" baseline="0" dirty="0"/>
              <a:t> </a:t>
            </a:r>
            <a:r>
              <a:rPr lang="en-US" altLang="zh-CN" dirty="0"/>
              <a:t>does well in handling the management, task schedule, and data communications. </a:t>
            </a:r>
          </a:p>
          <a:p>
            <a:r>
              <a:rPr lang="en-US" altLang="zh-CN" dirty="0"/>
              <a:t>The CPE is designed just</a:t>
            </a:r>
            <a:r>
              <a:rPr lang="en-US" altLang="zh-CN" baseline="0" dirty="0"/>
              <a:t> </a:t>
            </a:r>
            <a:r>
              <a:rPr lang="en-US" altLang="zh-CN" dirty="0"/>
              <a:t>for computing.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4BBEA-9AF2-3041-88C0-AAD65F0A246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6794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 are three features we should know about CPEs</a:t>
            </a:r>
          </a:p>
          <a:p>
            <a:r>
              <a:rPr lang="en-US" altLang="zh-CN" dirty="0"/>
              <a:t>It is many-core architecture</a:t>
            </a:r>
          </a:p>
          <a:p>
            <a:endParaRPr lang="en-US" altLang="zh-CN" dirty="0"/>
          </a:p>
          <a:p>
            <a:r>
              <a:rPr lang="en-US" altLang="zh-CN" dirty="0"/>
              <a:t>features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4BBEA-9AF2-3041-88C0-AAD65F0A246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6882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CPEs in the same row or column can communicate with each other.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4BBEA-9AF2-3041-88C0-AAD65F0A2460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480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en-US" altLang="zh-CN" baseline="0" dirty="0"/>
              <a:t> memory controller supports two kinds of memory access: </a:t>
            </a:r>
          </a:p>
          <a:p>
            <a:r>
              <a:rPr lang="en-US" altLang="zh-CN" baseline="0" dirty="0"/>
              <a:t>Direct memory access </a:t>
            </a:r>
            <a:endParaRPr lang="en-US" altLang="zh-CN" dirty="0"/>
          </a:p>
          <a:p>
            <a:r>
              <a:rPr lang="en-US" altLang="zh-CN" dirty="0"/>
              <a:t>Each CPE </a:t>
            </a:r>
            <a:r>
              <a:rPr lang="en-US" altLang="zh-CN" baseline="0" dirty="0"/>
              <a:t>has a 64KB local device memory. </a:t>
            </a:r>
          </a:p>
          <a:p>
            <a:r>
              <a:rPr lang="en-US" altLang="zh-CN" baseline="0" dirty="0"/>
              <a:t>We short the local device memory,  LDM, which is a little similar with the share memory on GPU, needs manual controlling. </a:t>
            </a:r>
          </a:p>
          <a:p>
            <a:r>
              <a:rPr lang="en-US" altLang="zh-CN" baseline="0" dirty="0"/>
              <a:t>DMA can get the data from memory to LDM. And CPE can reuse the data in LDM. It prefers continuous data loading and high bandwidth.</a:t>
            </a:r>
          </a:p>
          <a:p>
            <a:r>
              <a:rPr lang="en-US" altLang="zh-CN" baseline="0" dirty="0"/>
              <a:t>Supports prefers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4BBEA-9AF2-3041-88C0-AAD65F0A2460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0480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global load and global store. Which prefer random data loading. It can fetch data from memory directly. But its bandwidth is low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4BBEA-9AF2-3041-88C0-AAD65F0A2460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132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As so far, we have known that </a:t>
            </a:r>
            <a:r>
              <a:rPr lang="en-US" altLang="zh-CN" dirty="0" err="1"/>
              <a:t>SpMV</a:t>
            </a:r>
            <a:r>
              <a:rPr lang="en-US" altLang="zh-CN" dirty="0"/>
              <a:t> have irregular memory access problem</a:t>
            </a:r>
          </a:p>
          <a:p>
            <a:r>
              <a:rPr lang="en-US" altLang="zh-CN" dirty="0"/>
              <a:t> We also grasp some features of Sunway, like many cores, Register communication, LDM and so on.</a:t>
            </a:r>
          </a:p>
          <a:p>
            <a:r>
              <a:rPr lang="en-US" altLang="zh-CN" dirty="0"/>
              <a:t> So , how to explore the architecture features for SPMV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4BBEA-9AF2-3041-88C0-AAD65F0A2460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5776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Let’s take a look at existing </a:t>
            </a:r>
            <a:r>
              <a:rPr lang="en-US" altLang="zh-CN" dirty="0" err="1"/>
              <a:t>spmv</a:t>
            </a:r>
            <a:r>
              <a:rPr lang="en-US" altLang="zh-CN" dirty="0"/>
              <a:t> methods. The performance of their naive implementation is quite low.</a:t>
            </a:r>
          </a:p>
          <a:p>
            <a:r>
              <a:rPr lang="en-US" altLang="zh-CN" dirty="0"/>
              <a:t>Most of them achieves less than 6 </a:t>
            </a:r>
            <a:r>
              <a:rPr lang="en-US" altLang="zh-CN" dirty="0" err="1"/>
              <a:t>gflops</a:t>
            </a:r>
            <a:r>
              <a:rPr lang="en-US" altLang="zh-CN" dirty="0"/>
              <a:t>. They can not fit well on </a:t>
            </a:r>
            <a:r>
              <a:rPr lang="en-US" altLang="zh-CN" dirty="0" err="1"/>
              <a:t>sunway</a:t>
            </a:r>
            <a:r>
              <a:rPr lang="en-US" altLang="zh-CN" dirty="0"/>
              <a:t> architecture.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4BBEA-9AF2-3041-88C0-AAD65F0A2460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2634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So, a new </a:t>
            </a:r>
            <a:r>
              <a:rPr lang="en-US" altLang="zh-CN" dirty="0" err="1"/>
              <a:t>SpMV</a:t>
            </a:r>
            <a:r>
              <a:rPr lang="en-US" altLang="zh-CN" dirty="0"/>
              <a:t> method on Sunway is motivated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4BBEA-9AF2-3041-88C0-AAD65F0A2460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7167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Now, I will introduce our method,</a:t>
            </a:r>
            <a:r>
              <a:rPr lang="en-US" altLang="zh-CN" sz="1200" b="1" dirty="0">
                <a:solidFill>
                  <a:srgbClr val="443BFF"/>
                </a:solidFill>
                <a:latin typeface="微软雅黑"/>
                <a:ea typeface="微软雅黑"/>
                <a:cs typeface="微软雅黑"/>
              </a:rPr>
              <a:t> Dual-side multi-level partition mechanism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012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Before we present our method.  We want to show the design overview of our method. </a:t>
            </a:r>
          </a:p>
          <a:p>
            <a:r>
              <a:rPr kumimoji="1" lang="en-US" altLang="zh-CN" dirty="0"/>
              <a:t>We do partition for locality. The partition rows for vector y and partition column for vector x.</a:t>
            </a:r>
          </a:p>
          <a:p>
            <a:r>
              <a:rPr kumimoji="1" lang="en-US" altLang="zh-CN" dirty="0"/>
              <a:t>We set a row as a unit to utilize the register communication mechanism on </a:t>
            </a:r>
            <a:r>
              <a:rPr kumimoji="1" lang="en-US" altLang="zh-CN" dirty="0" err="1"/>
              <a:t>sunway</a:t>
            </a:r>
            <a:r>
              <a:rPr kumimoji="1" lang="en-US" altLang="zh-CN" dirty="0"/>
              <a:t>. And by using this feature, we can reduce the memory traffic. </a:t>
            </a:r>
          </a:p>
          <a:p>
            <a:r>
              <a:rPr kumimoji="1" lang="en-US" altLang="zh-CN" dirty="0"/>
              <a:t>Based on them, we design a dual-side and multi-level partition mechanism. This mechanism can help , porting existing </a:t>
            </a:r>
            <a:r>
              <a:rPr kumimoji="1" lang="en-US" altLang="zh-CN" dirty="0" err="1"/>
              <a:t>SpMV</a:t>
            </a:r>
            <a:r>
              <a:rPr kumimoji="1" lang="en-US" altLang="zh-CN" dirty="0"/>
              <a:t> methods to Sunway architecture. </a:t>
            </a:r>
          </a:p>
          <a:p>
            <a:r>
              <a:rPr kumimoji="1" lang="en-US" altLang="zh-CN" dirty="0"/>
              <a:t>Here we take CSR for an example.by applying this mechanism on CSR, we propose BT-CSR. It’s the first implementation of </a:t>
            </a:r>
            <a:r>
              <a:rPr kumimoji="1" lang="en-US" altLang="zh-CN" dirty="0" err="1"/>
              <a:t>SpMV</a:t>
            </a:r>
            <a:r>
              <a:rPr kumimoji="1" lang="en-US" altLang="zh-CN" dirty="0"/>
              <a:t> on Sunway.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253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The presentation is organized as 4 sections. </a:t>
            </a:r>
          </a:p>
          <a:p>
            <a:r>
              <a:rPr lang="en-US" altLang="zh-CN" dirty="0"/>
              <a:t> I will introduce the background, including </a:t>
            </a:r>
            <a:r>
              <a:rPr lang="en-US" altLang="zh-CN" dirty="0" err="1"/>
              <a:t>SpMV</a:t>
            </a:r>
            <a:r>
              <a:rPr lang="en-US" altLang="zh-CN" dirty="0"/>
              <a:t> and Sunway. </a:t>
            </a:r>
          </a:p>
          <a:p>
            <a:r>
              <a:rPr lang="en-US" altLang="zh-CN" dirty="0"/>
              <a:t> And then,  we will present our method and the experimental result.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812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There are 64 cores in a CG. We should organize them to solve the </a:t>
            </a:r>
            <a:r>
              <a:rPr lang="en-US" altLang="zh-CN" dirty="0" err="1"/>
              <a:t>SpMV</a:t>
            </a:r>
            <a:r>
              <a:rPr lang="en-US" altLang="zh-CN" dirty="0"/>
              <a:t> problem. As the cores in the same row or column can communicate with each other directly,</a:t>
            </a:r>
          </a:p>
          <a:p>
            <a:r>
              <a:rPr lang="en-US" altLang="zh-CN" dirty="0"/>
              <a:t>We set the cores in the same row as a fleet. </a:t>
            </a:r>
          </a:p>
          <a:p>
            <a:r>
              <a:rPr lang="en-US" altLang="zh-CN" dirty="0"/>
              <a:t>Accordingly, we divide the matrix into blocks.</a:t>
            </a:r>
          </a:p>
          <a:p>
            <a:r>
              <a:rPr lang="en-US" altLang="zh-CN" dirty="0"/>
              <a:t>The cores in the same fleet will work together to conduct the computing block by block.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367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level 1 ,  as all cores cooperate to process a block, we specify a core as I/O core to handle the reduction of vector y. </a:t>
            </a:r>
          </a:p>
          <a:p>
            <a:r>
              <a:rPr lang="en-US" altLang="zh-CN" dirty="0"/>
              <a:t> The other cores are classified as computation cores. They are responsible to load matrix data and vector x and conduct the computing.</a:t>
            </a:r>
          </a:p>
          <a:p>
            <a:r>
              <a:rPr lang="en-US" altLang="zh-CN" dirty="0"/>
              <a:t>A block will be further divided into tiles</a:t>
            </a:r>
          </a:p>
          <a:p>
            <a:r>
              <a:rPr lang="en-US" altLang="zh-CN" dirty="0"/>
              <a:t>The computation cores conduct the computing tile by tile.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312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level 2 ,  the computation cores process tiles independently. They will send the result of a tile to the I/O core. </a:t>
            </a:r>
          </a:p>
          <a:p>
            <a:r>
              <a:rPr lang="en-US" altLang="zh-CN" dirty="0"/>
              <a:t>A tile will then be divided into slices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241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 level 3,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unit of computation is slice.</a:t>
            </a:r>
          </a:p>
          <a:p>
            <a:r>
              <a:rPr lang="en-US" altLang="zh-CN" dirty="0"/>
              <a:t>The computation core will send a message, each time it finishes a slice</a:t>
            </a:r>
          </a:p>
          <a:p>
            <a:r>
              <a:rPr lang="en-US" altLang="zh-CN" dirty="0"/>
              <a:t>This is our design of 3 level partition mechanism from both sides of </a:t>
            </a:r>
            <a:r>
              <a:rPr lang="en-US" altLang="zh-CN" dirty="0" err="1"/>
              <a:t>spmv</a:t>
            </a:r>
            <a:r>
              <a:rPr lang="en-US" altLang="zh-CN" dirty="0"/>
              <a:t> and </a:t>
            </a:r>
            <a:r>
              <a:rPr lang="en-US" altLang="zh-CN" dirty="0" err="1"/>
              <a:t>sunway</a:t>
            </a:r>
            <a:r>
              <a:rPr lang="en-US" altLang="zh-CN" dirty="0"/>
              <a:t> processor</a:t>
            </a:r>
          </a:p>
          <a:p>
            <a:endParaRPr lang="en-US" altLang="zh-CN" dirty="0"/>
          </a:p>
          <a:p>
            <a:r>
              <a:rPr lang="en-US" altLang="zh-CN" dirty="0"/>
              <a:t>Now, We will introduce each level in detail.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7857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 Level 1 maps the block to the fleet. We split 64 cores in </a:t>
            </a:r>
            <a:r>
              <a:rPr lang="en-US" altLang="zh-CN" dirty="0" err="1"/>
              <a:t>sunway</a:t>
            </a:r>
            <a:r>
              <a:rPr lang="en-US" altLang="zh-CN" dirty="0"/>
              <a:t> processor to 8 fleets. They are working independently to process block. When a block has been processed completed, the fleet will get another block until there is no block in task queue. The height of a block is </a:t>
            </a:r>
            <a:r>
              <a:rPr lang="en-US" altLang="zh-CN" sz="1200" kern="0" dirty="0">
                <a:sym typeface="Symbol" panose="05050102010706020507" pitchFamily="18" charset="2"/>
              </a:rPr>
              <a:t>.  There are M/ blocks in the task queue.  The value of  fits the buffer size of vector y in I/O core</a:t>
            </a:r>
            <a:endParaRPr lang="en-US" altLang="zh-CN" dirty="0"/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queue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58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we have talked about the mechanism of level 1. Let go down into level2 to see how a fleet deal with a block. Level 2 build a tile-core mapping. To exploit the benefit of register communication, we set a core in the fleet to be I/O core. The remaining cores in the fleet is used as computation Core. Computation cores conduct the computing of tiles independently. The I/O core performs reduction on the results from computation cores. When the computation core finishes a tile, it will get another tile from task queue until there is no tile left. The height of a tile is same as the block. The non-zero elements in a tile share the same vector x buffer.</a:t>
            </a:r>
            <a:r>
              <a:rPr lang="en-US" altLang="zh-CN" sz="1200" kern="0" dirty="0">
                <a:sym typeface="Symbol" panose="05050102010706020507" pitchFamily="18" charset="2"/>
              </a:rPr>
              <a:t> The buffer size of x vector is delta. </a:t>
            </a:r>
            <a:r>
              <a:rPr lang="en-US" altLang="zh-CN" dirty="0"/>
              <a:t> </a:t>
            </a:r>
            <a:r>
              <a:rPr lang="en-US" altLang="zh-CN" sz="1200" kern="0" dirty="0">
                <a:sym typeface="Symbol" panose="05050102010706020507" pitchFamily="18" charset="2"/>
              </a:rPr>
              <a:t>How to choose the value of it is complex. Please refer to our paper for details.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7737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In level 2, we have known that the reduction is performed on I/O core. But how?</a:t>
            </a:r>
          </a:p>
          <a:p>
            <a:r>
              <a:rPr lang="en-US" altLang="zh-CN" dirty="0"/>
              <a:t> The computation core sends a message when the calculation of a slice is completed. The size of a slice is limited by the message size of register communication. We set the height of a slice to </a:t>
            </a:r>
            <a:r>
              <a:rPr lang="en-US" altLang="zh-CN" sz="1200" kern="0" dirty="0">
                <a:sym typeface="Symbol" panose="05050102010706020507" pitchFamily="18" charset="2"/>
              </a:rPr>
              <a:t> to fit the message size.</a:t>
            </a:r>
            <a:endParaRPr lang="en-US" altLang="zh-CN" dirty="0"/>
          </a:p>
          <a:p>
            <a:r>
              <a:rPr lang="en-US" altLang="zh-CN" dirty="0"/>
              <a:t> In our implementation on </a:t>
            </a:r>
            <a:r>
              <a:rPr lang="en-US" altLang="zh-CN" dirty="0" err="1"/>
              <a:t>sunway</a:t>
            </a:r>
            <a:r>
              <a:rPr lang="en-US" altLang="zh-CN" dirty="0"/>
              <a:t>, slice is the basic computation unit.</a:t>
            </a:r>
          </a:p>
          <a:p>
            <a:r>
              <a:rPr lang="en-US" altLang="zh-CN" dirty="0"/>
              <a:t>Now, we know the details of our method already. </a:t>
            </a:r>
          </a:p>
          <a:p>
            <a:r>
              <a:rPr lang="en-US" altLang="zh-CN" dirty="0"/>
              <a:t>We will further give an example to</a:t>
            </a:r>
            <a:r>
              <a:rPr lang="zh-CN" altLang="en-US" dirty="0"/>
              <a:t> </a:t>
            </a:r>
            <a:r>
              <a:rPr lang="en-US" altLang="zh-CN" dirty="0"/>
              <a:t>elaborate the cooperation between the computation cores and the I/O core 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7793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firstly ,we get a subset of vector x from the memory. We name it as v1.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056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Then a slice is sent to LDM from memory.  We name it as s1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8557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v1 and s1 are loaded into LDM, we multiply them and store the result into msg1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624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Sparse problems are very common in many workloads from HPC, machine learning, and graph computing. Among them, </a:t>
            </a:r>
            <a:r>
              <a:rPr kumimoji="1" lang="en-US" altLang="zh-CN" dirty="0" err="1"/>
              <a:t>SpMV</a:t>
            </a:r>
            <a:r>
              <a:rPr kumimoji="1" lang="en-US" altLang="zh-CN" dirty="0"/>
              <a:t> plays an essential role.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060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The msg1 is stored in a register when the computation finished. We send it to I/O core(C7) , and the I/O conduct the reduction of msg1 into vector 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040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In actually, the computation cores process parallelly. </a:t>
            </a:r>
          </a:p>
          <a:p>
            <a:r>
              <a:rPr lang="en-US" altLang="zh-CN" dirty="0"/>
              <a:t> And I/O core do the reduction of the result from computation cores, and the we will get the result, y(theta)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2645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When a block is finished, I/O core will write  y(</a:t>
            </a:r>
            <a:r>
              <a:rPr lang="en-US" altLang="zh-CN" dirty="0">
                <a:sym typeface="Symbol" panose="05050102010706020507" pitchFamily="18" charset="2"/>
              </a:rPr>
              <a:t></a:t>
            </a:r>
            <a:r>
              <a:rPr lang="en-US" altLang="zh-CN" dirty="0"/>
              <a:t>) back to memory. And they will process the next block until there is no block in task queue.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2890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Now, let us take a look at the performance of our method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09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At first, we will introduce the experimental setup. Our experiment is totally build on a single CG of SW26010. The bandwidth of it is about thirty GB each second. the peak performance of MPE is about twenty GFLOPS and CPE’s </a:t>
            </a:r>
            <a:r>
              <a:rPr lang="en-US" altLang="zh-CN" dirty="0" err="1"/>
              <a:t>peakperformance</a:t>
            </a:r>
            <a:r>
              <a:rPr lang="en-US" altLang="zh-CN" dirty="0"/>
              <a:t> is about 700 GFLOPS</a:t>
            </a:r>
          </a:p>
          <a:p>
            <a:r>
              <a:rPr lang="en-US" altLang="zh-CN" dirty="0"/>
              <a:t>and the compiler we use is the native compiler on </a:t>
            </a:r>
            <a:r>
              <a:rPr lang="en-US" altLang="zh-CN" dirty="0" err="1"/>
              <a:t>sunway</a:t>
            </a:r>
            <a:r>
              <a:rPr lang="en-US" altLang="zh-CN" dirty="0"/>
              <a:t>. To set </a:t>
            </a:r>
            <a:r>
              <a:rPr lang="en-US" altLang="zh-CN" dirty="0" err="1"/>
              <a:t>comparason</a:t>
            </a:r>
            <a:r>
              <a:rPr lang="en-US" altLang="zh-CN" dirty="0"/>
              <a:t> experiments, we port CSR,CSR5 and block-</a:t>
            </a:r>
            <a:r>
              <a:rPr lang="en-US" altLang="zh-CN" dirty="0" err="1"/>
              <a:t>ellpack</a:t>
            </a:r>
            <a:r>
              <a:rPr lang="en-US" altLang="zh-CN" dirty="0"/>
              <a:t> on </a:t>
            </a:r>
            <a:r>
              <a:rPr lang="en-US" altLang="zh-CN" dirty="0" err="1"/>
              <a:t>sunway</a:t>
            </a:r>
            <a:r>
              <a:rPr lang="en-US" altLang="zh-CN" dirty="0"/>
              <a:t>. CSR-MPE is the implementation of </a:t>
            </a:r>
            <a:r>
              <a:rPr lang="en-US" altLang="zh-CN" dirty="0" err="1"/>
              <a:t>SpMV</a:t>
            </a:r>
            <a:r>
              <a:rPr lang="en-US" altLang="zh-CN" dirty="0"/>
              <a:t> using MPE of Sunway processor based on origin CSR. CSR-CPE is also based on the origin CSR, but works on CPEs. </a:t>
            </a:r>
            <a:r>
              <a:rPr lang="zh-CN" altLang="en-US" dirty="0"/>
              <a:t> </a:t>
            </a:r>
            <a:r>
              <a:rPr lang="en-US" altLang="zh-CN" dirty="0"/>
              <a:t>CSR5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cutting-edge </a:t>
            </a:r>
            <a:r>
              <a:rPr lang="en-US" altLang="zh-CN" dirty="0" err="1"/>
              <a:t>SpMV</a:t>
            </a:r>
            <a:r>
              <a:rPr lang="en-US" altLang="zh-CN" dirty="0"/>
              <a:t> implementation on various architectures. And Block </a:t>
            </a:r>
            <a:r>
              <a:rPr lang="en-US" altLang="zh-CN" dirty="0" err="1"/>
              <a:t>Ellpack</a:t>
            </a:r>
            <a:r>
              <a:rPr lang="en-US" altLang="zh-CN" dirty="0"/>
              <a:t> is proved quite efficient on many-core architectures such as GPU. We port them both for comparison.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6808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We select 18 matrices from the University of Florida sparse matrix collection. They include both regular and irregular matrices. And those matrices are from various scenarios, like structural problem, 2D/3D problem and so 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785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slide shows the </a:t>
            </a:r>
            <a:r>
              <a:rPr lang="en-US" altLang="zh-CN" dirty="0" err="1"/>
              <a:t>SpMV</a:t>
            </a:r>
            <a:r>
              <a:rPr lang="en-US" altLang="zh-CN" dirty="0"/>
              <a:t> performance of these methods on all datasets. The y-axis is the overall performance speedup over CSR-MPE. </a:t>
            </a:r>
          </a:p>
          <a:p>
            <a:r>
              <a:rPr lang="en-US" altLang="zh-CN" dirty="0"/>
              <a:t>BT-CSR achieves 12.3 times speedup on average.</a:t>
            </a:r>
          </a:p>
          <a:p>
            <a:r>
              <a:rPr lang="en-US" altLang="zh-CN" dirty="0"/>
              <a:t>And the maximum speedup ratio is 15.5.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 big speed-up difference between BT-CSR and other methods is because that BT-CSR can fully explore the advantage of Sunway architecture.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2081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 Here we can see that the </a:t>
            </a:r>
            <a:r>
              <a:rPr lang="en-US" altLang="zh-CN" dirty="0" err="1"/>
              <a:t>bt-csr</a:t>
            </a:r>
            <a:r>
              <a:rPr lang="en-US" altLang="zh-CN" dirty="0"/>
              <a:t> achieves the best performance on all datasets.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130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And this slide shows the locality. The y-axis is the ratio, which presents the locality inefficiency. Lower is better.</a:t>
            </a:r>
          </a:p>
          <a:p>
            <a:r>
              <a:rPr lang="en-US" altLang="zh-CN" dirty="0"/>
              <a:t>This ratio is calculated by the </a:t>
            </a:r>
            <a:r>
              <a:rPr lang="en-US" altLang="zh-CN" dirty="0" err="1"/>
              <a:t>memory_accesses</a:t>
            </a:r>
            <a:r>
              <a:rPr lang="en-US" altLang="zh-CN" baseline="30000" dirty="0" err="1"/>
              <a:t>the</a:t>
            </a:r>
            <a:r>
              <a:rPr lang="en-US" altLang="zh-CN" baseline="0" dirty="0" err="1"/>
              <a:t>,which</a:t>
            </a:r>
            <a:r>
              <a:rPr lang="en-US" altLang="zh-CN" baseline="0" dirty="0"/>
              <a:t> is the theoretical number of memory accesses, divided by</a:t>
            </a:r>
            <a:r>
              <a:rPr lang="en-US" altLang="zh-CN" dirty="0"/>
              <a:t> the </a:t>
            </a:r>
            <a:r>
              <a:rPr lang="en-US" altLang="zh-CN" dirty="0" err="1"/>
              <a:t>memory_accesses</a:t>
            </a:r>
            <a:r>
              <a:rPr lang="en-US" altLang="zh-CN" baseline="30000" dirty="0" err="1"/>
              <a:t>act</a:t>
            </a:r>
            <a:r>
              <a:rPr lang="en-US" altLang="zh-CN" baseline="0" dirty="0"/>
              <a:t>, which is the actual number of memory accesses.</a:t>
            </a:r>
          </a:p>
          <a:p>
            <a:r>
              <a:rPr lang="en-US" altLang="zh-CN" baseline="0" dirty="0"/>
              <a:t>The poor locality of </a:t>
            </a:r>
            <a:r>
              <a:rPr lang="en-US" altLang="zh-CN" baseline="0" dirty="0" err="1"/>
              <a:t>Ellpack</a:t>
            </a:r>
            <a:r>
              <a:rPr lang="en-US" altLang="zh-CN" baseline="0" dirty="0"/>
              <a:t> for those input datasets is because they are very sparse and need to fill many zeros. </a:t>
            </a:r>
          </a:p>
          <a:p>
            <a:r>
              <a:rPr lang="en-US" altLang="zh-CN" baseline="0" dirty="0"/>
              <a:t>And the better locality of BT-CSR for the datasets is because the BT-CSR can improve the data re-utilization a lot.</a:t>
            </a:r>
          </a:p>
          <a:p>
            <a:endParaRPr lang="zh-CN" altLang="en-US" baseline="30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5004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Here we can see that BT-CSR achieves the best locality on all datasets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564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There are a lot of super computers in our world. Among them, Sunway is an important platform. Sunway </a:t>
            </a:r>
            <a:r>
              <a:rPr lang="en-US" altLang="zh-CN" dirty="0" err="1"/>
              <a:t>TaihuLight</a:t>
            </a:r>
            <a:r>
              <a:rPr lang="en-US" altLang="zh-CN" dirty="0"/>
              <a:t> have ranked as the first place in top500 list since 2016 to 2018. It also gains ACM Gordon Bell Prize twice.</a:t>
            </a:r>
          </a:p>
          <a:p>
            <a:r>
              <a:rPr lang="en-US" altLang="zh-CN" dirty="0"/>
              <a:t> The processor of </a:t>
            </a:r>
            <a:r>
              <a:rPr lang="en-US" altLang="zh-CN" dirty="0" err="1"/>
              <a:t>sunway</a:t>
            </a:r>
            <a:r>
              <a:rPr lang="en-US" altLang="zh-CN" dirty="0"/>
              <a:t> is sw26010, a many core RISC processor.</a:t>
            </a:r>
          </a:p>
          <a:p>
            <a:r>
              <a:rPr lang="en-US" altLang="zh-CN" dirty="0"/>
              <a:t> The configuration of SW26010 is shown in this table.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4BBEA-9AF2-3041-88C0-AAD65F0A246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48901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now, let’s conclude our work.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9240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Our work is the first effort of </a:t>
            </a:r>
            <a:r>
              <a:rPr lang="en-US" altLang="zh-CN" dirty="0" err="1"/>
              <a:t>spmv</a:t>
            </a:r>
            <a:r>
              <a:rPr lang="en-US" altLang="zh-CN" dirty="0"/>
              <a:t> on </a:t>
            </a:r>
            <a:r>
              <a:rPr lang="en-US" altLang="zh-CN" dirty="0" err="1"/>
              <a:t>sunway</a:t>
            </a:r>
            <a:r>
              <a:rPr lang="en-US" altLang="zh-CN" dirty="0"/>
              <a:t> architecture, which can take good advantage of hardware features.</a:t>
            </a:r>
          </a:p>
          <a:p>
            <a:r>
              <a:rPr lang="en-US" altLang="zh-CN" dirty="0"/>
              <a:t> And our method can help migrate existing </a:t>
            </a:r>
            <a:r>
              <a:rPr lang="en-US" altLang="zh-CN" dirty="0" err="1"/>
              <a:t>spmv</a:t>
            </a:r>
            <a:r>
              <a:rPr lang="en-US" altLang="zh-CN" dirty="0"/>
              <a:t> methods to </a:t>
            </a:r>
            <a:r>
              <a:rPr lang="en-US" altLang="zh-CN" dirty="0" err="1"/>
              <a:t>sunway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 We propose a dual-side multi-level partition mechanism. This is a 3 level partition mechanism from both sides of </a:t>
            </a:r>
            <a:r>
              <a:rPr lang="en-US" altLang="zh-CN" dirty="0" err="1"/>
              <a:t>spmv</a:t>
            </a:r>
            <a:r>
              <a:rPr lang="en-US" altLang="zh-CN" dirty="0"/>
              <a:t> and </a:t>
            </a:r>
            <a:r>
              <a:rPr lang="en-US" altLang="zh-CN" dirty="0" err="1"/>
              <a:t>sunway</a:t>
            </a:r>
            <a:r>
              <a:rPr lang="en-US" altLang="zh-CN" dirty="0"/>
              <a:t> processor. We make multiple levels of data partitions to exploit the locality. And we also propose BT-CSR, an application of this mechanism on CSR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 BT-CSR shows competitive performance.</a:t>
            </a:r>
            <a:r>
              <a:rPr lang="zh-CN" altLang="en-US" dirty="0"/>
              <a:t> </a:t>
            </a:r>
            <a:r>
              <a:rPr lang="en-US" altLang="zh-CN" dirty="0"/>
              <a:t>BT-CSR achieves 12.3 times speedup on average,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memory traffic a lot.</a:t>
            </a:r>
          </a:p>
          <a:p>
            <a:endParaRPr lang="en-US" altLang="zh-CN" dirty="0"/>
          </a:p>
          <a:p>
            <a:r>
              <a:rPr lang="en-US" altLang="zh-CN" dirty="0"/>
              <a:t>Multiple partitions competitive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1860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 Thanks, and question?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3208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 we have talked before, that </a:t>
            </a:r>
            <a:r>
              <a:rPr lang="en-US" altLang="zh-CN" dirty="0" err="1"/>
              <a:t>sunway</a:t>
            </a:r>
            <a:r>
              <a:rPr lang="en-US" altLang="zh-CN" dirty="0"/>
              <a:t> architecture has several features, like many-core , register communication, </a:t>
            </a:r>
            <a:r>
              <a:rPr lang="en-US" altLang="zh-CN" dirty="0" err="1"/>
              <a:t>ldm</a:t>
            </a:r>
            <a:r>
              <a:rPr lang="en-US" altLang="zh-CN" dirty="0"/>
              <a:t> and so on.</a:t>
            </a:r>
          </a:p>
          <a:p>
            <a:r>
              <a:rPr lang="en-US" altLang="zh-CN" dirty="0"/>
              <a:t>It won’t work well if not utilize the features of it.</a:t>
            </a:r>
          </a:p>
          <a:p>
            <a:r>
              <a:rPr lang="en-US" altLang="zh-CN" dirty="0"/>
              <a:t>Our work propose a dual-side multi-level partition mechanism. It is design for utilize the features of </a:t>
            </a:r>
            <a:r>
              <a:rPr lang="en-US" altLang="zh-CN" dirty="0" err="1"/>
              <a:t>sunway</a:t>
            </a:r>
            <a:r>
              <a:rPr lang="en-US" altLang="zh-CN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now only migrate </a:t>
            </a:r>
            <a:r>
              <a:rPr lang="en-US" altLang="zh-CN" dirty="0" err="1"/>
              <a:t>csr</a:t>
            </a:r>
            <a:r>
              <a:rPr lang="en-US" altLang="zh-CN" dirty="0"/>
              <a:t> on Sunway as BT-CSR.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So, it maybe more efficiency to migrate csr5, </a:t>
            </a:r>
            <a:r>
              <a:rPr lang="en-US" altLang="zh-CN" dirty="0" err="1"/>
              <a:t>ellepack</a:t>
            </a:r>
            <a:r>
              <a:rPr lang="en-US" altLang="zh-CN" dirty="0"/>
              <a:t> on </a:t>
            </a:r>
            <a:r>
              <a:rPr lang="en-US" altLang="zh-CN" dirty="0" err="1"/>
              <a:t>sunway</a:t>
            </a:r>
            <a:r>
              <a:rPr lang="en-US" altLang="zh-CN" dirty="0"/>
              <a:t> as BT-CSR5. Now, the csr5 version on </a:t>
            </a:r>
            <a:r>
              <a:rPr lang="en-US" altLang="zh-CN" dirty="0" err="1"/>
              <a:t>sunway</a:t>
            </a:r>
            <a:r>
              <a:rPr lang="en-US" altLang="zh-CN" dirty="0"/>
              <a:t> we implement is just a simplified porting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could do it in our future work.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A7D200-09F0-4584-B62C-5165A5836FDB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924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So, it is significant to implement an efficient </a:t>
            </a:r>
            <a:r>
              <a:rPr lang="en-US" altLang="zh-CN" dirty="0" err="1"/>
              <a:t>SpmV</a:t>
            </a:r>
            <a:r>
              <a:rPr lang="en-US" altLang="zh-CN" dirty="0"/>
              <a:t> on Sunway. As we take our first step to do it. We should figure out firstly what is challenging for implementing high performance  </a:t>
            </a:r>
            <a:r>
              <a:rPr lang="en-US" altLang="zh-CN" dirty="0" err="1"/>
              <a:t>SpMV</a:t>
            </a:r>
            <a:r>
              <a:rPr lang="en-US" altLang="zh-CN" dirty="0"/>
              <a:t> on Sunway architecture?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4BBEA-9AF2-3041-88C0-AAD65F0A246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8341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understand it, we should know the challenge in </a:t>
            </a:r>
            <a:r>
              <a:rPr lang="en-US" altLang="zh-CN" dirty="0" err="1"/>
              <a:t>SpMV</a:t>
            </a:r>
            <a:r>
              <a:rPr lang="en-US" altLang="zh-CN" dirty="0"/>
              <a:t> at first.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4BBEA-9AF2-3041-88C0-AAD65F0A246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1800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When sparse matrix A multiply with vector x. </a:t>
            </a:r>
          </a:p>
          <a:p>
            <a:r>
              <a:rPr lang="en-US" altLang="zh-CN" dirty="0"/>
              <a:t>The memory access pattern of vector x is random. </a:t>
            </a:r>
          </a:p>
          <a:p>
            <a:r>
              <a:rPr lang="en-US" altLang="zh-CN" dirty="0"/>
              <a:t>It depends on the distribution of no-zero elements in sparse matrices</a:t>
            </a:r>
          </a:p>
          <a:p>
            <a:r>
              <a:rPr lang="en-US" altLang="zh-CN" dirty="0"/>
              <a:t>The irregular memory access causes a lot of problems, like poor locality and write conflict.</a:t>
            </a:r>
          </a:p>
          <a:p>
            <a:r>
              <a:rPr lang="en-US" altLang="zh-CN" dirty="0"/>
              <a:t>To solve those problems, there are a lot of storage formats proposed, like CSR,ELLPACK,CSR5 and so on.</a:t>
            </a:r>
          </a:p>
          <a:p>
            <a:endParaRPr lang="en-US" altLang="zh-CN" dirty="0"/>
          </a:p>
          <a:p>
            <a:r>
              <a:rPr lang="en-US" altLang="zh-CN" dirty="0" err="1"/>
              <a:t>Proposed,locality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FE15E9-514D-1849-9257-057578019A19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7326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 the analysis of </a:t>
            </a:r>
            <a:r>
              <a:rPr lang="en-US" altLang="zh-CN" dirty="0" err="1"/>
              <a:t>SpmV</a:t>
            </a:r>
            <a:r>
              <a:rPr lang="en-US" altLang="zh-CN" dirty="0"/>
              <a:t>, let’s now take a look at the underlying architecture: Sunway </a:t>
            </a:r>
          </a:p>
          <a:p>
            <a:endParaRPr lang="en-US" altLang="zh-CN" dirty="0"/>
          </a:p>
          <a:p>
            <a:r>
              <a:rPr lang="en-US" altLang="zh-CN" dirty="0"/>
              <a:t>analysis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4BBEA-9AF2-3041-88C0-AAD65F0A246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3337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Here is the architecture of SW processor.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Each processor has four core groups (CGs). We short the core</a:t>
            </a:r>
            <a:r>
              <a:rPr lang="en-US" altLang="zh-CN" baseline="0" dirty="0"/>
              <a:t> group as CG.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peak performance of each CG</a:t>
            </a:r>
            <a:r>
              <a:rPr lang="en-US" altLang="zh-CN" baseline="0" dirty="0"/>
              <a:t> is about 800 G</a:t>
            </a:r>
            <a:r>
              <a:rPr lang="en-US" altLang="zh-CN" dirty="0"/>
              <a:t>FLOPS in double precision with a theoretical memory bandwidth of 34 GB/s</a:t>
            </a:r>
            <a:endParaRPr lang="en-US" altLang="zh-CN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Each CG includes one management processing element and one computing processing element cluster.</a:t>
            </a:r>
            <a:r>
              <a:rPr lang="en-US" altLang="zh-CN" baseline="0" dirty="0"/>
              <a:t> We short the former as MPE and the latter one as CPE cluster. There are 64 CPEs in one CG and these 64 CPEs are </a:t>
            </a:r>
            <a:r>
              <a:rPr lang="en-US" altLang="zh-CN" dirty="0"/>
              <a:t>organized as an 8*8 mesh.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14BBEA-9AF2-3041-88C0-AAD65F0A246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3594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3568" y="1772816"/>
            <a:ext cx="7772400" cy="1143000"/>
          </a:xfrm>
        </p:spPr>
        <p:txBody>
          <a:bodyPr/>
          <a:lstStyle>
            <a:lvl1pPr algn="ctr">
              <a:defRPr sz="4000" b="1" cap="none" spc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891608"/>
            <a:ext cx="6400800" cy="1273696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54AADD2-2545-4C7F-8D9F-2B8508F9F1E4}" type="datetimeFigureOut">
              <a:rPr lang="zh-CN" altLang="en-US" smtClean="0"/>
              <a:pPr/>
              <a:t>2018/6/16</a:t>
            </a:fld>
            <a:endParaRPr lang="zh-CN" altLang="en-US"/>
          </a:p>
        </p:txBody>
      </p:sp>
      <p:sp>
        <p:nvSpPr>
          <p:cNvPr id="4111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112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49C5216-126B-4A64-9FF2-2DCB179393E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8" name="Picture 2" descr="http://old.buaa.edu.cn/images/content/2010-09/20100914173821095744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91407"/>
            <a:ext cx="9144000" cy="1622323"/>
          </a:xfrm>
          <a:prstGeom prst="rect">
            <a:avLst/>
          </a:prstGeom>
          <a:noFill/>
        </p:spPr>
      </p:pic>
      <p:cxnSp>
        <p:nvCxnSpPr>
          <p:cNvPr id="19" name="直接连接符 18"/>
          <p:cNvCxnSpPr/>
          <p:nvPr userDrawn="1"/>
        </p:nvCxnSpPr>
        <p:spPr bwMode="auto">
          <a:xfrm>
            <a:off x="0" y="4797152"/>
            <a:ext cx="9144000" cy="0"/>
          </a:xfrm>
          <a:prstGeom prst="line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4AADD2-2545-4C7F-8D9F-2B8508F9F1E4}" type="datetimeFigureOut">
              <a:rPr lang="zh-CN" altLang="en-US" smtClean="0"/>
              <a:pPr/>
              <a:t>2018/6/16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49C5216-126B-4A64-9FF2-2DCB1793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4AADD2-2545-4C7F-8D9F-2B8508F9F1E4}" type="datetimeFigureOut">
              <a:rPr lang="zh-CN" altLang="en-US" smtClean="0"/>
              <a:pPr/>
              <a:t>2018/6/16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49C5216-126B-4A64-9FF2-2DCB1793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323530" y="1220758"/>
            <a:ext cx="8496944" cy="5016557"/>
          </a:xfrm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1800" b="0"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25000"/>
              </a:lnSpc>
              <a:defRPr sz="1575" b="0"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25000"/>
              </a:lnSpc>
              <a:defRPr sz="1350" b="0"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25000"/>
              </a:lnSpc>
              <a:defRPr sz="1125" b="0"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25000"/>
              </a:lnSpc>
              <a:defRPr sz="1013" b="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标题 2"/>
          <p:cNvSpPr>
            <a:spLocks noGrp="1"/>
          </p:cNvSpPr>
          <p:nvPr>
            <p:ph type="title"/>
          </p:nvPr>
        </p:nvSpPr>
        <p:spPr>
          <a:xfrm>
            <a:off x="453739" y="68627"/>
            <a:ext cx="8222719" cy="864096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clarencewxl@gmail.com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5C257E-DC26-416E-8D3F-E8F1995382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681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524" y="1196752"/>
            <a:ext cx="8559552" cy="4248472"/>
          </a:xfrm>
        </p:spPr>
        <p:txBody>
          <a:bodyPr/>
          <a:lstStyle>
            <a:lvl1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4AADD2-2545-4C7F-8D9F-2B8508F9F1E4}" type="datetimeFigureOut">
              <a:rPr lang="zh-CN" altLang="en-US" smtClean="0"/>
              <a:pPr/>
              <a:t>2018/6/16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49C5216-126B-4A64-9FF2-2DCB1793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4AADD2-2545-4C7F-8D9F-2B8508F9F1E4}" type="datetimeFigureOut">
              <a:rPr lang="zh-CN" altLang="en-US" smtClean="0"/>
              <a:pPr/>
              <a:t>2018/6/16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49C5216-126B-4A64-9FF2-2DCB1793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4AADD2-2545-4C7F-8D9F-2B8508F9F1E4}" type="datetimeFigureOut">
              <a:rPr lang="zh-CN" altLang="en-US" smtClean="0"/>
              <a:pPr/>
              <a:t>2018/6/16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49C5216-126B-4A64-9FF2-2DCB1793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4AADD2-2545-4C7F-8D9F-2B8508F9F1E4}" type="datetimeFigureOut">
              <a:rPr lang="zh-CN" altLang="en-US" smtClean="0"/>
              <a:pPr/>
              <a:t>2018/6/16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49C5216-126B-4A64-9FF2-2DCB1793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4AADD2-2545-4C7F-8D9F-2B8508F9F1E4}" type="datetimeFigureOut">
              <a:rPr lang="zh-CN" altLang="en-US" smtClean="0"/>
              <a:pPr/>
              <a:t>2018/6/16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49C5216-126B-4A64-9FF2-2DCB1793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4AADD2-2545-4C7F-8D9F-2B8508F9F1E4}" type="datetimeFigureOut">
              <a:rPr lang="zh-CN" altLang="en-US" smtClean="0"/>
              <a:pPr/>
              <a:t>2018/6/16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49C5216-126B-4A64-9FF2-2DCB1793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4AADD2-2545-4C7F-8D9F-2B8508F9F1E4}" type="datetimeFigureOut">
              <a:rPr lang="zh-CN" altLang="en-US" smtClean="0"/>
              <a:pPr/>
              <a:t>2018/6/16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49C5216-126B-4A64-9FF2-2DCB179393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287524" y="344402"/>
            <a:ext cx="8568952" cy="55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endParaRPr lang="zh-CN" altLang="en-US" dirty="0"/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7524" y="1181409"/>
            <a:ext cx="8559552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13" name="直接连接符 12"/>
          <p:cNvCxnSpPr/>
          <p:nvPr userDrawn="1"/>
        </p:nvCxnSpPr>
        <p:spPr bwMode="auto">
          <a:xfrm>
            <a:off x="0" y="980728"/>
            <a:ext cx="9144000" cy="0"/>
          </a:xfrm>
          <a:prstGeom prst="line">
            <a:avLst/>
          </a:prstGeom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8"/>
          <p:cNvSpPr txBox="1"/>
          <p:nvPr userDrawn="1"/>
        </p:nvSpPr>
        <p:spPr>
          <a:xfrm>
            <a:off x="8424428" y="6525344"/>
            <a:ext cx="4320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B315D865-C375-41BE-B1C6-2AD4F45ECB54}" type="slidenum">
              <a:rPr lang="zh-CN" altLang="en-US" sz="900" b="0" cap="all" spc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Microsoft YaHei" charset="-122"/>
                <a:ea typeface="Microsoft YaHei" charset="-122"/>
                <a:cs typeface="Microsoft YaHei" charset="-122"/>
              </a:rPr>
              <a:pPr algn="l"/>
              <a:t>‹#›</a:t>
            </a:fld>
            <a:endParaRPr lang="zh-CN" altLang="en-US" sz="900" b="0" cap="all" spc="0" dirty="0">
              <a:ln w="9000" cmpd="sng">
                <a:solidFill>
                  <a:schemeClr val="tx1"/>
                </a:solidFill>
                <a:prstDash val="solid"/>
              </a:ln>
              <a:solidFill>
                <a:schemeClr val="tx1"/>
              </a:solidFill>
              <a:effectLst>
                <a:reflection blurRad="6350" stA="50000" endA="300" endPos="50000" dist="60007" dir="5400000" sy="-100000" algn="bl" rotWithShape="0"/>
              </a:effectLst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 b="1" cap="none" spc="0">
          <a:ln w="17780" cmpd="sng">
            <a:noFill/>
            <a:prstDash val="solid"/>
            <a:miter lim="800000"/>
          </a:ln>
          <a:gradFill rotWithShape="1">
            <a:gsLst>
              <a:gs pos="0">
                <a:srgbClr val="000000">
                  <a:tint val="92000"/>
                  <a:shade val="100000"/>
                  <a:satMod val="150000"/>
                </a:srgbClr>
              </a:gs>
              <a:gs pos="49000">
                <a:srgbClr val="000000">
                  <a:tint val="89000"/>
                  <a:shade val="90000"/>
                  <a:satMod val="150000"/>
                </a:srgbClr>
              </a:gs>
              <a:gs pos="50000">
                <a:srgbClr val="000000">
                  <a:tint val="100000"/>
                  <a:shade val="75000"/>
                  <a:satMod val="150000"/>
                </a:srgbClr>
              </a:gs>
              <a:gs pos="95000">
                <a:srgbClr val="000000">
                  <a:shade val="47000"/>
                  <a:satMod val="150000"/>
                </a:srgbClr>
              </a:gs>
              <a:gs pos="100000">
                <a:srgbClr val="000000">
                  <a:shade val="39000"/>
                  <a:satMod val="150000"/>
                </a:srgbClr>
              </a:gs>
            </a:gsLst>
            <a:lin ang="5400000"/>
          </a:gradFill>
          <a:effectLst>
            <a:outerShdw blurRad="50800" algn="tl" rotWithShape="0">
              <a:srgbClr val="000000"/>
            </a:outerShdw>
          </a:effectLst>
          <a:latin typeface="Times New Roman" pitchFamily="18" charset="0"/>
          <a:ea typeface="黑体" pitchFamily="49" charset="-122"/>
          <a:cs typeface="Times New Roman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93FFF"/>
        </a:buClr>
        <a:buSzPct val="60000"/>
        <a:buFont typeface="Wingdings" pitchFamily="2" charset="2"/>
        <a:buChar char="n"/>
        <a:defRPr kumimoji="1" lang="zh-CN" altLang="en-US" sz="2400" b="0" cap="none" spc="0" baseline="0" dirty="0" smtClean="0">
          <a:ln w="9000" cmpd="sng">
            <a:solidFill>
              <a:schemeClr val="tx1"/>
            </a:solidFill>
            <a:prstDash val="solid"/>
          </a:ln>
          <a:solidFill>
            <a:schemeClr val="tx1"/>
          </a:solidFill>
          <a:effectLst/>
          <a:latin typeface="Microsoft YaHei" charset="-122"/>
          <a:ea typeface="Microsoft YaHei" charset="-122"/>
          <a:cs typeface="Microsoft YaHei" charset="-122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193FFF"/>
        </a:buClr>
        <a:buSzPct val="55000"/>
        <a:buFont typeface="Wingdings" pitchFamily="2" charset="2"/>
        <a:buChar char="n"/>
        <a:defRPr kumimoji="1" lang="zh-CN" altLang="en-US" sz="2000" b="0" cap="none" spc="0" baseline="0" dirty="0" smtClean="0">
          <a:ln w="9000" cmpd="sng">
            <a:solidFill>
              <a:schemeClr val="tx1"/>
            </a:solidFill>
            <a:prstDash val="solid"/>
          </a:ln>
          <a:solidFill>
            <a:schemeClr val="tx1"/>
          </a:solidFill>
          <a:effectLst/>
          <a:latin typeface="Microsoft YaHei" charset="-122"/>
          <a:ea typeface="Microsoft YaHei" charset="-122"/>
          <a:cs typeface="Microsoft YaHei" charset="-122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193FFF"/>
        </a:buClr>
        <a:buSzPct val="50000"/>
        <a:buFont typeface="Wingdings" pitchFamily="2" charset="2"/>
        <a:buChar char="n"/>
        <a:defRPr kumimoji="1" lang="zh-CN" altLang="en-US" sz="2000" b="0" cap="none" spc="0" baseline="0" dirty="0" smtClean="0">
          <a:ln w="9000" cmpd="sng">
            <a:solidFill>
              <a:schemeClr val="tx1"/>
            </a:solidFill>
            <a:prstDash val="solid"/>
          </a:ln>
          <a:solidFill>
            <a:schemeClr val="tx1"/>
          </a:solidFill>
          <a:effectLst/>
          <a:latin typeface="Microsoft YaHei" charset="-122"/>
          <a:ea typeface="Microsoft YaHei" charset="-122"/>
          <a:cs typeface="Microsoft YaHei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193FFF"/>
        </a:buClr>
        <a:buSzPct val="55000"/>
        <a:buFont typeface="Wingdings" pitchFamily="2" charset="2"/>
        <a:buChar char="n"/>
        <a:defRPr kumimoji="1" lang="zh-CN" altLang="en-US" sz="2000" b="0" cap="none" spc="0" baseline="0" dirty="0" smtClean="0">
          <a:ln w="9000" cmpd="sng">
            <a:solidFill>
              <a:schemeClr val="tx1"/>
            </a:solidFill>
            <a:prstDash val="solid"/>
          </a:ln>
          <a:solidFill>
            <a:schemeClr val="tx1"/>
          </a:solidFill>
          <a:effectLst/>
          <a:latin typeface="Microsoft YaHei" charset="-122"/>
          <a:ea typeface="Microsoft YaHei" charset="-122"/>
          <a:cs typeface="Microsoft YaHei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193FFF"/>
        </a:buClr>
        <a:buSzPct val="50000"/>
        <a:buFont typeface="Wingdings" pitchFamily="2" charset="2"/>
        <a:buChar char="n"/>
        <a:defRPr kumimoji="1" lang="zh-CN" altLang="en-US" sz="2000" b="0" cap="none" spc="0" baseline="0" dirty="0" smtClean="0">
          <a:ln w="9000" cmpd="sng">
            <a:solidFill>
              <a:schemeClr val="tx1"/>
            </a:solidFill>
            <a:prstDash val="solid"/>
          </a:ln>
          <a:solidFill>
            <a:schemeClr val="tx1"/>
          </a:solidFill>
          <a:effectLst/>
          <a:latin typeface="Microsoft YaHei" charset="-122"/>
          <a:ea typeface="Microsoft YaHei" charset="-122"/>
          <a:cs typeface="Microsoft YaHei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10.emf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35.emf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8.emf"/><Relationship Id="rId4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8.emf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3.emf"/><Relationship Id="rId4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8.emf"/><Relationship Id="rId5" Type="http://schemas.openxmlformats.org/officeDocument/2006/relationships/image" Target="../media/image28.emf"/><Relationship Id="rId4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35.emf"/><Relationship Id="rId4" Type="http://schemas.openxmlformats.org/officeDocument/2006/relationships/image" Target="../media/image3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2.emf"/><Relationship Id="rId4" Type="http://schemas.openxmlformats.org/officeDocument/2006/relationships/image" Target="../media/image35.emf"/><Relationship Id="rId9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8416" y="188640"/>
            <a:ext cx="8286072" cy="1863080"/>
          </a:xfrm>
        </p:spPr>
        <p:txBody>
          <a:bodyPr/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Towards Efficient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SpMV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on Sunway Many-core Architectures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21540" y="5013176"/>
            <a:ext cx="6682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 err="1">
                <a:latin typeface="微软雅黑"/>
                <a:ea typeface="微软雅黑"/>
                <a:cs typeface="微软雅黑"/>
              </a:rPr>
              <a:t>Changxi</a:t>
            </a:r>
            <a:r>
              <a:rPr kumimoji="1" lang="en-US" altLang="zh-CN" sz="2000" b="1" dirty="0">
                <a:latin typeface="微软雅黑"/>
                <a:ea typeface="微软雅黑"/>
                <a:cs typeface="微软雅黑"/>
              </a:rPr>
              <a:t> Liu</a:t>
            </a:r>
            <a:r>
              <a:rPr kumimoji="1" lang="en-US" altLang="zh-CN" sz="2000" dirty="0">
                <a:latin typeface="微软雅黑"/>
                <a:ea typeface="微软雅黑"/>
                <a:cs typeface="微软雅黑"/>
              </a:rPr>
              <a:t>, </a:t>
            </a:r>
            <a:r>
              <a:rPr kumimoji="1" lang="en-US" altLang="zh-CN" sz="2000" dirty="0" err="1">
                <a:latin typeface="微软雅黑"/>
                <a:ea typeface="微软雅黑"/>
                <a:cs typeface="微软雅黑"/>
              </a:rPr>
              <a:t>Biwei</a:t>
            </a:r>
            <a:r>
              <a:rPr kumimoji="1" lang="en-US" altLang="zh-CN" sz="2000" dirty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2000" dirty="0" err="1">
                <a:latin typeface="微软雅黑"/>
                <a:ea typeface="微软雅黑"/>
                <a:cs typeface="微软雅黑"/>
              </a:rPr>
              <a:t>Xie</a:t>
            </a:r>
            <a:r>
              <a:rPr kumimoji="1" lang="en-US" altLang="zh-CN" sz="2000" dirty="0">
                <a:latin typeface="微软雅黑"/>
                <a:ea typeface="微软雅黑"/>
                <a:cs typeface="微软雅黑"/>
              </a:rPr>
              <a:t>, Xin Liu, Wei </a:t>
            </a:r>
            <a:r>
              <a:rPr kumimoji="1" lang="en-US" altLang="zh-CN" sz="2000" dirty="0" err="1">
                <a:latin typeface="微软雅黑"/>
                <a:ea typeface="微软雅黑"/>
                <a:cs typeface="微软雅黑"/>
              </a:rPr>
              <a:t>Xue</a:t>
            </a:r>
            <a:r>
              <a:rPr kumimoji="1" lang="en-US" altLang="zh-CN" sz="2000" dirty="0">
                <a:latin typeface="微软雅黑"/>
                <a:ea typeface="微软雅黑"/>
                <a:cs typeface="微软雅黑"/>
              </a:rPr>
              <a:t>, </a:t>
            </a:r>
            <a:r>
              <a:rPr kumimoji="1" lang="en-US" altLang="zh-CN" sz="2000" dirty="0" err="1">
                <a:latin typeface="微软雅黑"/>
                <a:ea typeface="微软雅黑"/>
                <a:cs typeface="微软雅黑"/>
              </a:rPr>
              <a:t>Hailong</a:t>
            </a:r>
            <a:r>
              <a:rPr kumimoji="1" lang="en-US" altLang="zh-CN" sz="2000" dirty="0">
                <a:latin typeface="微软雅黑"/>
                <a:ea typeface="微软雅黑"/>
                <a:cs typeface="微软雅黑"/>
              </a:rPr>
              <a:t> Yang, Xu Liu</a:t>
            </a:r>
          </a:p>
          <a:p>
            <a:pPr algn="ctr"/>
            <a:endParaRPr kumimoji="1"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5749635"/>
            <a:ext cx="3816424" cy="840848"/>
          </a:xfrm>
          <a:prstGeom prst="rect">
            <a:avLst/>
          </a:prstGeom>
        </p:spPr>
      </p:pic>
      <p:pic>
        <p:nvPicPr>
          <p:cNvPr id="8" name="图片 7" descr="WechatIMG16.png">
            <a:extLst>
              <a:ext uri="{FF2B5EF4-FFF2-40B4-BE49-F238E27FC236}">
                <a16:creationId xmlns:a16="http://schemas.microsoft.com/office/drawing/2014/main" id="{DE4252CC-4CA0-48E9-A902-5BEFC2E14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599" y="5855837"/>
            <a:ext cx="748585" cy="628442"/>
          </a:xfrm>
          <a:prstGeom prst="rect">
            <a:avLst/>
          </a:prstGeom>
        </p:spPr>
      </p:pic>
      <p:pic>
        <p:nvPicPr>
          <p:cNvPr id="11" name="Picture 41" descr="logo">
            <a:extLst>
              <a:ext uri="{FF2B5EF4-FFF2-40B4-BE49-F238E27FC236}">
                <a16:creationId xmlns:a16="http://schemas.microsoft.com/office/drawing/2014/main" id="{94293A69-2C36-4E92-B669-8DA4A0EE1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7690" y="5855837"/>
            <a:ext cx="755154" cy="628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11" descr="th-2.jpeg">
            <a:extLst>
              <a:ext uri="{FF2B5EF4-FFF2-40B4-BE49-F238E27FC236}">
                <a16:creationId xmlns:a16="http://schemas.microsoft.com/office/drawing/2014/main" id="{921CEC65-6CD1-4E86-AF83-2B2436FECB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26" y="5766614"/>
            <a:ext cx="701134" cy="704986"/>
          </a:xfrm>
          <a:prstGeom prst="rect">
            <a:avLst/>
          </a:prstGeom>
        </p:spPr>
      </p:pic>
      <p:pic>
        <p:nvPicPr>
          <p:cNvPr id="13" name="图片 12" descr="超算logo-1-1竖版.png">
            <a:extLst>
              <a:ext uri="{FF2B5EF4-FFF2-40B4-BE49-F238E27FC236}">
                <a16:creationId xmlns:a16="http://schemas.microsoft.com/office/drawing/2014/main" id="{2928EBAC-C07F-408A-A830-5C9A6E7C7D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436" y="5796181"/>
            <a:ext cx="935436" cy="7477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23200" y="-2201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3841380"/>
      </p:ext>
    </p:extLst>
  </p:cSld>
  <p:clrMapOvr>
    <a:masterClrMapping/>
  </p:clrMapOvr>
  <p:transition spd="slow" advTm="24798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19088" y="1196752"/>
            <a:ext cx="8496300" cy="3489325"/>
            <a:chOff x="201" y="454"/>
            <a:chExt cx="5352" cy="2198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1" y="454"/>
              <a:ext cx="5352" cy="2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2" name="Group 205"/>
            <p:cNvGrpSpPr>
              <a:grpSpLocks/>
            </p:cNvGrpSpPr>
            <p:nvPr/>
          </p:nvGrpSpPr>
          <p:grpSpPr bwMode="auto">
            <a:xfrm>
              <a:off x="205" y="453"/>
              <a:ext cx="4679" cy="2189"/>
              <a:chOff x="205" y="453"/>
              <a:chExt cx="4679" cy="2189"/>
            </a:xfrm>
          </p:grpSpPr>
          <p:sp>
            <p:nvSpPr>
              <p:cNvPr id="177" name="Rectangle 5"/>
              <p:cNvSpPr>
                <a:spLocks noChangeArrowheads="1"/>
              </p:cNvSpPr>
              <p:nvPr/>
            </p:nvSpPr>
            <p:spPr bwMode="auto">
              <a:xfrm>
                <a:off x="3484" y="2278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8" name="Rectangle 6"/>
              <p:cNvSpPr>
                <a:spLocks noChangeArrowheads="1"/>
              </p:cNvSpPr>
              <p:nvPr/>
            </p:nvSpPr>
            <p:spPr bwMode="auto">
              <a:xfrm>
                <a:off x="3536" y="2278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79" name="Rectangle 7"/>
              <p:cNvSpPr>
                <a:spLocks noChangeArrowheads="1"/>
              </p:cNvSpPr>
              <p:nvPr/>
            </p:nvSpPr>
            <p:spPr bwMode="auto">
              <a:xfrm>
                <a:off x="3602" y="2278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0" name="Rectangle 8"/>
              <p:cNvSpPr>
                <a:spLocks noChangeArrowheads="1"/>
              </p:cNvSpPr>
              <p:nvPr/>
            </p:nvSpPr>
            <p:spPr bwMode="auto">
              <a:xfrm>
                <a:off x="3645" y="2278"/>
                <a:ext cx="8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1" name="Rectangle 9"/>
              <p:cNvSpPr>
                <a:spLocks noChangeArrowheads="1"/>
              </p:cNvSpPr>
              <p:nvPr/>
            </p:nvSpPr>
            <p:spPr bwMode="auto">
              <a:xfrm>
                <a:off x="3697" y="2278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2" name="Rectangle 10"/>
              <p:cNvSpPr>
                <a:spLocks noChangeArrowheads="1"/>
              </p:cNvSpPr>
              <p:nvPr/>
            </p:nvSpPr>
            <p:spPr bwMode="auto">
              <a:xfrm>
                <a:off x="3727" y="2278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3" name="Rectangle 11"/>
              <p:cNvSpPr>
                <a:spLocks noChangeArrowheads="1"/>
              </p:cNvSpPr>
              <p:nvPr/>
            </p:nvSpPr>
            <p:spPr bwMode="auto">
              <a:xfrm>
                <a:off x="3801" y="2278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" name="Rectangle 12"/>
              <p:cNvSpPr>
                <a:spLocks noChangeArrowheads="1"/>
              </p:cNvSpPr>
              <p:nvPr/>
            </p:nvSpPr>
            <p:spPr bwMode="auto">
              <a:xfrm>
                <a:off x="3862" y="2278"/>
                <a:ext cx="6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" name="Rectangle 13"/>
              <p:cNvSpPr>
                <a:spLocks noChangeArrowheads="1"/>
              </p:cNvSpPr>
              <p:nvPr/>
            </p:nvSpPr>
            <p:spPr bwMode="auto">
              <a:xfrm>
                <a:off x="1488" y="1576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6" name="Rectangle 14"/>
              <p:cNvSpPr>
                <a:spLocks noChangeArrowheads="1"/>
              </p:cNvSpPr>
              <p:nvPr/>
            </p:nvSpPr>
            <p:spPr bwMode="auto">
              <a:xfrm>
                <a:off x="1540" y="1576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7" name="Rectangle 15"/>
              <p:cNvSpPr>
                <a:spLocks noChangeArrowheads="1"/>
              </p:cNvSpPr>
              <p:nvPr/>
            </p:nvSpPr>
            <p:spPr bwMode="auto">
              <a:xfrm>
                <a:off x="1596" y="1576"/>
                <a:ext cx="13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 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8" name="Rectangle 16"/>
              <p:cNvSpPr>
                <a:spLocks noChangeArrowheads="1"/>
              </p:cNvSpPr>
              <p:nvPr/>
            </p:nvSpPr>
            <p:spPr bwMode="auto">
              <a:xfrm>
                <a:off x="1692" y="1576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9" name="Rectangle 17"/>
              <p:cNvSpPr>
                <a:spLocks noChangeArrowheads="1"/>
              </p:cNvSpPr>
              <p:nvPr/>
            </p:nvSpPr>
            <p:spPr bwMode="auto">
              <a:xfrm>
                <a:off x="1722" y="1576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0" name="Rectangle 18"/>
              <p:cNvSpPr>
                <a:spLocks noChangeArrowheads="1"/>
              </p:cNvSpPr>
              <p:nvPr/>
            </p:nvSpPr>
            <p:spPr bwMode="auto">
              <a:xfrm>
                <a:off x="1796" y="1576"/>
                <a:ext cx="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1" name="Rectangle 19"/>
              <p:cNvSpPr>
                <a:spLocks noChangeArrowheads="1"/>
              </p:cNvSpPr>
              <p:nvPr/>
            </p:nvSpPr>
            <p:spPr bwMode="auto">
              <a:xfrm>
                <a:off x="1822" y="1576"/>
                <a:ext cx="5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2" name="Rectangle 20"/>
              <p:cNvSpPr>
                <a:spLocks noChangeArrowheads="1"/>
              </p:cNvSpPr>
              <p:nvPr/>
            </p:nvSpPr>
            <p:spPr bwMode="auto">
              <a:xfrm>
                <a:off x="1844" y="1576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3" name="Rectangle 21"/>
              <p:cNvSpPr>
                <a:spLocks noChangeArrowheads="1"/>
              </p:cNvSpPr>
              <p:nvPr/>
            </p:nvSpPr>
            <p:spPr bwMode="auto">
              <a:xfrm>
                <a:off x="1874" y="1576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4" name="Rectangle 22"/>
              <p:cNvSpPr>
                <a:spLocks noChangeArrowheads="1"/>
              </p:cNvSpPr>
              <p:nvPr/>
            </p:nvSpPr>
            <p:spPr bwMode="auto">
              <a:xfrm>
                <a:off x="1905" y="1576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5" name="Rectangle 23"/>
              <p:cNvSpPr>
                <a:spLocks noChangeArrowheads="1"/>
              </p:cNvSpPr>
              <p:nvPr/>
            </p:nvSpPr>
            <p:spPr bwMode="auto">
              <a:xfrm>
                <a:off x="1566" y="1663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6" name="Rectangle 24"/>
              <p:cNvSpPr>
                <a:spLocks noChangeArrowheads="1"/>
              </p:cNvSpPr>
              <p:nvPr/>
            </p:nvSpPr>
            <p:spPr bwMode="auto">
              <a:xfrm>
                <a:off x="1618" y="1663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7" name="Rectangle 25"/>
              <p:cNvSpPr>
                <a:spLocks noChangeArrowheads="1"/>
              </p:cNvSpPr>
              <p:nvPr/>
            </p:nvSpPr>
            <p:spPr bwMode="auto">
              <a:xfrm>
                <a:off x="1649" y="1663"/>
                <a:ext cx="55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8" name="Rectangle 26"/>
              <p:cNvSpPr>
                <a:spLocks noChangeArrowheads="1"/>
              </p:cNvSpPr>
              <p:nvPr/>
            </p:nvSpPr>
            <p:spPr bwMode="auto">
              <a:xfrm>
                <a:off x="1670" y="1663"/>
                <a:ext cx="8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9" name="Rectangle 27"/>
              <p:cNvSpPr>
                <a:spLocks noChangeArrowheads="1"/>
              </p:cNvSpPr>
              <p:nvPr/>
            </p:nvSpPr>
            <p:spPr bwMode="auto">
              <a:xfrm>
                <a:off x="1722" y="1663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Rectangle 28"/>
              <p:cNvSpPr>
                <a:spLocks noChangeArrowheads="1"/>
              </p:cNvSpPr>
              <p:nvPr/>
            </p:nvSpPr>
            <p:spPr bwMode="auto">
              <a:xfrm>
                <a:off x="1788" y="1663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1" name="Freeform 29"/>
              <p:cNvSpPr>
                <a:spLocks/>
              </p:cNvSpPr>
              <p:nvPr/>
            </p:nvSpPr>
            <p:spPr bwMode="auto">
              <a:xfrm>
                <a:off x="3478" y="1374"/>
                <a:ext cx="0" cy="142"/>
              </a:xfrm>
              <a:custGeom>
                <a:avLst/>
                <a:gdLst>
                  <a:gd name="T0" fmla="*/ 0 h 437"/>
                  <a:gd name="T1" fmla="*/ 0 h 437"/>
                  <a:gd name="T2" fmla="*/ 437 h 43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437">
                    <a:moveTo>
                      <a:pt x="0" y="0"/>
                    </a:moveTo>
                    <a:lnTo>
                      <a:pt x="0" y="0"/>
                    </a:lnTo>
                    <a:lnTo>
                      <a:pt x="0" y="437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30"/>
              <p:cNvSpPr>
                <a:spLocks/>
              </p:cNvSpPr>
              <p:nvPr/>
            </p:nvSpPr>
            <p:spPr bwMode="auto">
              <a:xfrm>
                <a:off x="3478" y="1374"/>
                <a:ext cx="0" cy="142"/>
              </a:xfrm>
              <a:custGeom>
                <a:avLst/>
                <a:gdLst>
                  <a:gd name="T0" fmla="*/ 0 h 437"/>
                  <a:gd name="T1" fmla="*/ 0 h 437"/>
                  <a:gd name="T2" fmla="*/ 437 h 43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437">
                    <a:moveTo>
                      <a:pt x="0" y="0"/>
                    </a:moveTo>
                    <a:lnTo>
                      <a:pt x="0" y="0"/>
                    </a:lnTo>
                    <a:lnTo>
                      <a:pt x="0" y="437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31"/>
              <p:cNvSpPr>
                <a:spLocks/>
              </p:cNvSpPr>
              <p:nvPr/>
            </p:nvSpPr>
            <p:spPr bwMode="auto">
              <a:xfrm>
                <a:off x="3617" y="952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32"/>
              <p:cNvSpPr>
                <a:spLocks/>
              </p:cNvSpPr>
              <p:nvPr/>
            </p:nvSpPr>
            <p:spPr bwMode="auto">
              <a:xfrm>
                <a:off x="3617" y="952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33"/>
              <p:cNvSpPr>
                <a:spLocks/>
              </p:cNvSpPr>
              <p:nvPr/>
            </p:nvSpPr>
            <p:spPr bwMode="auto">
              <a:xfrm>
                <a:off x="3221" y="944"/>
                <a:ext cx="1" cy="116"/>
              </a:xfrm>
              <a:custGeom>
                <a:avLst/>
                <a:gdLst>
                  <a:gd name="T0" fmla="*/ 0 w 1"/>
                  <a:gd name="T1" fmla="*/ 0 h 356"/>
                  <a:gd name="T2" fmla="*/ 0 w 1"/>
                  <a:gd name="T3" fmla="*/ 0 h 356"/>
                  <a:gd name="T4" fmla="*/ 1 w 1"/>
                  <a:gd name="T5" fmla="*/ 3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56">
                    <a:moveTo>
                      <a:pt x="0" y="0"/>
                    </a:moveTo>
                    <a:lnTo>
                      <a:pt x="0" y="0"/>
                    </a:lnTo>
                    <a:lnTo>
                      <a:pt x="1" y="356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34"/>
              <p:cNvSpPr>
                <a:spLocks/>
              </p:cNvSpPr>
              <p:nvPr/>
            </p:nvSpPr>
            <p:spPr bwMode="auto">
              <a:xfrm>
                <a:off x="3221" y="944"/>
                <a:ext cx="1" cy="116"/>
              </a:xfrm>
              <a:custGeom>
                <a:avLst/>
                <a:gdLst>
                  <a:gd name="T0" fmla="*/ 0 w 1"/>
                  <a:gd name="T1" fmla="*/ 0 h 356"/>
                  <a:gd name="T2" fmla="*/ 0 w 1"/>
                  <a:gd name="T3" fmla="*/ 0 h 356"/>
                  <a:gd name="T4" fmla="*/ 1 w 1"/>
                  <a:gd name="T5" fmla="*/ 3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56">
                    <a:moveTo>
                      <a:pt x="0" y="0"/>
                    </a:moveTo>
                    <a:lnTo>
                      <a:pt x="0" y="0"/>
                    </a:lnTo>
                    <a:lnTo>
                      <a:pt x="1" y="356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35"/>
              <p:cNvSpPr>
                <a:spLocks/>
              </p:cNvSpPr>
              <p:nvPr/>
            </p:nvSpPr>
            <p:spPr bwMode="auto">
              <a:xfrm>
                <a:off x="3052" y="722"/>
                <a:ext cx="851" cy="656"/>
              </a:xfrm>
              <a:custGeom>
                <a:avLst/>
                <a:gdLst>
                  <a:gd name="T0" fmla="*/ 0 w 2614"/>
                  <a:gd name="T1" fmla="*/ 0 h 2014"/>
                  <a:gd name="T2" fmla="*/ 0 w 2614"/>
                  <a:gd name="T3" fmla="*/ 0 h 2014"/>
                  <a:gd name="T4" fmla="*/ 2614 w 2614"/>
                  <a:gd name="T5" fmla="*/ 0 h 2014"/>
                  <a:gd name="T6" fmla="*/ 2614 w 2614"/>
                  <a:gd name="T7" fmla="*/ 2014 h 2014"/>
                  <a:gd name="T8" fmla="*/ 0 w 2614"/>
                  <a:gd name="T9" fmla="*/ 2014 h 2014"/>
                  <a:gd name="T10" fmla="*/ 0 w 2614"/>
                  <a:gd name="T11" fmla="*/ 0 h 2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14" h="2014">
                    <a:moveTo>
                      <a:pt x="0" y="0"/>
                    </a:moveTo>
                    <a:lnTo>
                      <a:pt x="0" y="0"/>
                    </a:lnTo>
                    <a:lnTo>
                      <a:pt x="2614" y="0"/>
                    </a:lnTo>
                    <a:lnTo>
                      <a:pt x="2614" y="2014"/>
                    </a:lnTo>
                    <a:lnTo>
                      <a:pt x="0" y="20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36"/>
              <p:cNvSpPr>
                <a:spLocks noEditPoints="1"/>
              </p:cNvSpPr>
              <p:nvPr/>
            </p:nvSpPr>
            <p:spPr bwMode="auto">
              <a:xfrm>
                <a:off x="3052" y="722"/>
                <a:ext cx="851" cy="656"/>
              </a:xfrm>
              <a:custGeom>
                <a:avLst/>
                <a:gdLst>
                  <a:gd name="T0" fmla="*/ 0 w 2614"/>
                  <a:gd name="T1" fmla="*/ 0 h 2014"/>
                  <a:gd name="T2" fmla="*/ 294 w 2614"/>
                  <a:gd name="T3" fmla="*/ 0 h 2014"/>
                  <a:gd name="T4" fmla="*/ 507 w 2614"/>
                  <a:gd name="T5" fmla="*/ 0 h 2014"/>
                  <a:gd name="T6" fmla="*/ 587 w 2614"/>
                  <a:gd name="T7" fmla="*/ 0 h 2014"/>
                  <a:gd name="T8" fmla="*/ 880 w 2614"/>
                  <a:gd name="T9" fmla="*/ 0 h 2014"/>
                  <a:gd name="T10" fmla="*/ 1094 w 2614"/>
                  <a:gd name="T11" fmla="*/ 0 h 2014"/>
                  <a:gd name="T12" fmla="*/ 1174 w 2614"/>
                  <a:gd name="T13" fmla="*/ 0 h 2014"/>
                  <a:gd name="T14" fmla="*/ 1467 w 2614"/>
                  <a:gd name="T15" fmla="*/ 0 h 2014"/>
                  <a:gd name="T16" fmla="*/ 1680 w 2614"/>
                  <a:gd name="T17" fmla="*/ 0 h 2014"/>
                  <a:gd name="T18" fmla="*/ 1760 w 2614"/>
                  <a:gd name="T19" fmla="*/ 0 h 2014"/>
                  <a:gd name="T20" fmla="*/ 2054 w 2614"/>
                  <a:gd name="T21" fmla="*/ 0 h 2014"/>
                  <a:gd name="T22" fmla="*/ 2267 w 2614"/>
                  <a:gd name="T23" fmla="*/ 0 h 2014"/>
                  <a:gd name="T24" fmla="*/ 2347 w 2614"/>
                  <a:gd name="T25" fmla="*/ 0 h 2014"/>
                  <a:gd name="T26" fmla="*/ 2614 w 2614"/>
                  <a:gd name="T27" fmla="*/ 27 h 2014"/>
                  <a:gd name="T28" fmla="*/ 2614 w 2614"/>
                  <a:gd name="T29" fmla="*/ 240 h 2014"/>
                  <a:gd name="T30" fmla="*/ 2614 w 2614"/>
                  <a:gd name="T31" fmla="*/ 320 h 2014"/>
                  <a:gd name="T32" fmla="*/ 2614 w 2614"/>
                  <a:gd name="T33" fmla="*/ 614 h 2014"/>
                  <a:gd name="T34" fmla="*/ 2614 w 2614"/>
                  <a:gd name="T35" fmla="*/ 827 h 2014"/>
                  <a:gd name="T36" fmla="*/ 2614 w 2614"/>
                  <a:gd name="T37" fmla="*/ 907 h 2014"/>
                  <a:gd name="T38" fmla="*/ 2614 w 2614"/>
                  <a:gd name="T39" fmla="*/ 1200 h 2014"/>
                  <a:gd name="T40" fmla="*/ 2614 w 2614"/>
                  <a:gd name="T41" fmla="*/ 1414 h 2014"/>
                  <a:gd name="T42" fmla="*/ 2614 w 2614"/>
                  <a:gd name="T43" fmla="*/ 1494 h 2014"/>
                  <a:gd name="T44" fmla="*/ 2614 w 2614"/>
                  <a:gd name="T45" fmla="*/ 1787 h 2014"/>
                  <a:gd name="T46" fmla="*/ 2614 w 2614"/>
                  <a:gd name="T47" fmla="*/ 2000 h 2014"/>
                  <a:gd name="T48" fmla="*/ 2547 w 2614"/>
                  <a:gd name="T49" fmla="*/ 2014 h 2014"/>
                  <a:gd name="T50" fmla="*/ 2254 w 2614"/>
                  <a:gd name="T51" fmla="*/ 2014 h 2014"/>
                  <a:gd name="T52" fmla="*/ 2040 w 2614"/>
                  <a:gd name="T53" fmla="*/ 2014 h 2014"/>
                  <a:gd name="T54" fmla="*/ 1960 w 2614"/>
                  <a:gd name="T55" fmla="*/ 2014 h 2014"/>
                  <a:gd name="T56" fmla="*/ 1667 w 2614"/>
                  <a:gd name="T57" fmla="*/ 2014 h 2014"/>
                  <a:gd name="T58" fmla="*/ 1454 w 2614"/>
                  <a:gd name="T59" fmla="*/ 2014 h 2014"/>
                  <a:gd name="T60" fmla="*/ 1374 w 2614"/>
                  <a:gd name="T61" fmla="*/ 2014 h 2014"/>
                  <a:gd name="T62" fmla="*/ 1080 w 2614"/>
                  <a:gd name="T63" fmla="*/ 2014 h 2014"/>
                  <a:gd name="T64" fmla="*/ 867 w 2614"/>
                  <a:gd name="T65" fmla="*/ 2014 h 2014"/>
                  <a:gd name="T66" fmla="*/ 787 w 2614"/>
                  <a:gd name="T67" fmla="*/ 2014 h 2014"/>
                  <a:gd name="T68" fmla="*/ 494 w 2614"/>
                  <a:gd name="T69" fmla="*/ 2014 h 2014"/>
                  <a:gd name="T70" fmla="*/ 280 w 2614"/>
                  <a:gd name="T71" fmla="*/ 2014 h 2014"/>
                  <a:gd name="T72" fmla="*/ 200 w 2614"/>
                  <a:gd name="T73" fmla="*/ 2014 h 2014"/>
                  <a:gd name="T74" fmla="*/ 0 w 2614"/>
                  <a:gd name="T75" fmla="*/ 2000 h 2014"/>
                  <a:gd name="T76" fmla="*/ 0 w 2614"/>
                  <a:gd name="T77" fmla="*/ 1920 h 2014"/>
                  <a:gd name="T78" fmla="*/ 0 w 2614"/>
                  <a:gd name="T79" fmla="*/ 1627 h 2014"/>
                  <a:gd name="T80" fmla="*/ 0 w 2614"/>
                  <a:gd name="T81" fmla="*/ 1414 h 2014"/>
                  <a:gd name="T82" fmla="*/ 0 w 2614"/>
                  <a:gd name="T83" fmla="*/ 1334 h 2014"/>
                  <a:gd name="T84" fmla="*/ 0 w 2614"/>
                  <a:gd name="T85" fmla="*/ 1040 h 2014"/>
                  <a:gd name="T86" fmla="*/ 0 w 2614"/>
                  <a:gd name="T87" fmla="*/ 827 h 2014"/>
                  <a:gd name="T88" fmla="*/ 0 w 2614"/>
                  <a:gd name="T89" fmla="*/ 747 h 2014"/>
                  <a:gd name="T90" fmla="*/ 0 w 2614"/>
                  <a:gd name="T91" fmla="*/ 454 h 2014"/>
                  <a:gd name="T92" fmla="*/ 0 w 2614"/>
                  <a:gd name="T93" fmla="*/ 240 h 2014"/>
                  <a:gd name="T94" fmla="*/ 0 w 2614"/>
                  <a:gd name="T95" fmla="*/ 160 h 2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4" h="2014">
                    <a:moveTo>
                      <a:pt x="0" y="0"/>
                    </a:moveTo>
                    <a:lnTo>
                      <a:pt x="0" y="0"/>
                    </a:lnTo>
                    <a:lnTo>
                      <a:pt x="214" y="0"/>
                    </a:lnTo>
                    <a:moveTo>
                      <a:pt x="294" y="0"/>
                    </a:moveTo>
                    <a:lnTo>
                      <a:pt x="294" y="0"/>
                    </a:lnTo>
                    <a:lnTo>
                      <a:pt x="507" y="0"/>
                    </a:lnTo>
                    <a:moveTo>
                      <a:pt x="587" y="0"/>
                    </a:moveTo>
                    <a:lnTo>
                      <a:pt x="587" y="0"/>
                    </a:lnTo>
                    <a:lnTo>
                      <a:pt x="800" y="0"/>
                    </a:lnTo>
                    <a:moveTo>
                      <a:pt x="880" y="0"/>
                    </a:moveTo>
                    <a:lnTo>
                      <a:pt x="880" y="0"/>
                    </a:lnTo>
                    <a:lnTo>
                      <a:pt x="1094" y="0"/>
                    </a:lnTo>
                    <a:moveTo>
                      <a:pt x="1174" y="0"/>
                    </a:moveTo>
                    <a:lnTo>
                      <a:pt x="1174" y="0"/>
                    </a:lnTo>
                    <a:lnTo>
                      <a:pt x="1387" y="0"/>
                    </a:lnTo>
                    <a:moveTo>
                      <a:pt x="1467" y="0"/>
                    </a:moveTo>
                    <a:lnTo>
                      <a:pt x="1467" y="0"/>
                    </a:lnTo>
                    <a:lnTo>
                      <a:pt x="1680" y="0"/>
                    </a:lnTo>
                    <a:moveTo>
                      <a:pt x="1760" y="0"/>
                    </a:moveTo>
                    <a:lnTo>
                      <a:pt x="1760" y="0"/>
                    </a:lnTo>
                    <a:lnTo>
                      <a:pt x="1974" y="0"/>
                    </a:lnTo>
                    <a:moveTo>
                      <a:pt x="2054" y="0"/>
                    </a:moveTo>
                    <a:lnTo>
                      <a:pt x="2054" y="0"/>
                    </a:lnTo>
                    <a:lnTo>
                      <a:pt x="2267" y="0"/>
                    </a:lnTo>
                    <a:moveTo>
                      <a:pt x="2347" y="0"/>
                    </a:moveTo>
                    <a:lnTo>
                      <a:pt x="2347" y="0"/>
                    </a:lnTo>
                    <a:lnTo>
                      <a:pt x="2560" y="0"/>
                    </a:lnTo>
                    <a:moveTo>
                      <a:pt x="2614" y="27"/>
                    </a:moveTo>
                    <a:lnTo>
                      <a:pt x="2614" y="27"/>
                    </a:lnTo>
                    <a:lnTo>
                      <a:pt x="2614" y="240"/>
                    </a:lnTo>
                    <a:moveTo>
                      <a:pt x="2614" y="320"/>
                    </a:moveTo>
                    <a:lnTo>
                      <a:pt x="2614" y="320"/>
                    </a:lnTo>
                    <a:lnTo>
                      <a:pt x="2614" y="534"/>
                    </a:lnTo>
                    <a:moveTo>
                      <a:pt x="2614" y="614"/>
                    </a:moveTo>
                    <a:lnTo>
                      <a:pt x="2614" y="614"/>
                    </a:lnTo>
                    <a:lnTo>
                      <a:pt x="2614" y="827"/>
                    </a:lnTo>
                    <a:moveTo>
                      <a:pt x="2614" y="907"/>
                    </a:moveTo>
                    <a:lnTo>
                      <a:pt x="2614" y="907"/>
                    </a:lnTo>
                    <a:lnTo>
                      <a:pt x="2614" y="1120"/>
                    </a:lnTo>
                    <a:moveTo>
                      <a:pt x="2614" y="1200"/>
                    </a:moveTo>
                    <a:lnTo>
                      <a:pt x="2614" y="1200"/>
                    </a:lnTo>
                    <a:lnTo>
                      <a:pt x="2614" y="1414"/>
                    </a:lnTo>
                    <a:moveTo>
                      <a:pt x="2614" y="1494"/>
                    </a:moveTo>
                    <a:lnTo>
                      <a:pt x="2614" y="1494"/>
                    </a:lnTo>
                    <a:lnTo>
                      <a:pt x="2614" y="1707"/>
                    </a:lnTo>
                    <a:moveTo>
                      <a:pt x="2614" y="1787"/>
                    </a:moveTo>
                    <a:lnTo>
                      <a:pt x="2614" y="1787"/>
                    </a:lnTo>
                    <a:lnTo>
                      <a:pt x="2614" y="2000"/>
                    </a:lnTo>
                    <a:moveTo>
                      <a:pt x="2547" y="2014"/>
                    </a:moveTo>
                    <a:lnTo>
                      <a:pt x="2547" y="2014"/>
                    </a:lnTo>
                    <a:lnTo>
                      <a:pt x="2334" y="2014"/>
                    </a:lnTo>
                    <a:moveTo>
                      <a:pt x="2254" y="2014"/>
                    </a:moveTo>
                    <a:lnTo>
                      <a:pt x="2254" y="2014"/>
                    </a:lnTo>
                    <a:lnTo>
                      <a:pt x="2040" y="2014"/>
                    </a:lnTo>
                    <a:moveTo>
                      <a:pt x="1960" y="2014"/>
                    </a:moveTo>
                    <a:lnTo>
                      <a:pt x="1960" y="2014"/>
                    </a:lnTo>
                    <a:lnTo>
                      <a:pt x="1747" y="2014"/>
                    </a:lnTo>
                    <a:moveTo>
                      <a:pt x="1667" y="2014"/>
                    </a:moveTo>
                    <a:lnTo>
                      <a:pt x="1667" y="2014"/>
                    </a:lnTo>
                    <a:lnTo>
                      <a:pt x="1454" y="2014"/>
                    </a:lnTo>
                    <a:moveTo>
                      <a:pt x="1374" y="2014"/>
                    </a:moveTo>
                    <a:lnTo>
                      <a:pt x="1374" y="2014"/>
                    </a:lnTo>
                    <a:lnTo>
                      <a:pt x="1160" y="2014"/>
                    </a:lnTo>
                    <a:moveTo>
                      <a:pt x="1080" y="2014"/>
                    </a:moveTo>
                    <a:lnTo>
                      <a:pt x="1080" y="2014"/>
                    </a:lnTo>
                    <a:lnTo>
                      <a:pt x="867" y="2014"/>
                    </a:lnTo>
                    <a:moveTo>
                      <a:pt x="787" y="2014"/>
                    </a:moveTo>
                    <a:lnTo>
                      <a:pt x="787" y="2014"/>
                    </a:lnTo>
                    <a:lnTo>
                      <a:pt x="574" y="2014"/>
                    </a:lnTo>
                    <a:moveTo>
                      <a:pt x="494" y="2014"/>
                    </a:moveTo>
                    <a:lnTo>
                      <a:pt x="494" y="2014"/>
                    </a:lnTo>
                    <a:lnTo>
                      <a:pt x="280" y="2014"/>
                    </a:lnTo>
                    <a:moveTo>
                      <a:pt x="200" y="2014"/>
                    </a:moveTo>
                    <a:lnTo>
                      <a:pt x="200" y="2014"/>
                    </a:lnTo>
                    <a:lnTo>
                      <a:pt x="0" y="2014"/>
                    </a:lnTo>
                    <a:lnTo>
                      <a:pt x="0" y="2000"/>
                    </a:lnTo>
                    <a:moveTo>
                      <a:pt x="0" y="1920"/>
                    </a:moveTo>
                    <a:lnTo>
                      <a:pt x="0" y="1920"/>
                    </a:lnTo>
                    <a:lnTo>
                      <a:pt x="0" y="1707"/>
                    </a:lnTo>
                    <a:moveTo>
                      <a:pt x="0" y="1627"/>
                    </a:moveTo>
                    <a:lnTo>
                      <a:pt x="0" y="1627"/>
                    </a:lnTo>
                    <a:lnTo>
                      <a:pt x="0" y="1414"/>
                    </a:lnTo>
                    <a:moveTo>
                      <a:pt x="0" y="1334"/>
                    </a:moveTo>
                    <a:lnTo>
                      <a:pt x="0" y="1334"/>
                    </a:lnTo>
                    <a:lnTo>
                      <a:pt x="0" y="1120"/>
                    </a:lnTo>
                    <a:moveTo>
                      <a:pt x="0" y="1040"/>
                    </a:moveTo>
                    <a:lnTo>
                      <a:pt x="0" y="1040"/>
                    </a:lnTo>
                    <a:lnTo>
                      <a:pt x="0" y="827"/>
                    </a:lnTo>
                    <a:moveTo>
                      <a:pt x="0" y="747"/>
                    </a:moveTo>
                    <a:lnTo>
                      <a:pt x="0" y="747"/>
                    </a:lnTo>
                    <a:lnTo>
                      <a:pt x="0" y="534"/>
                    </a:lnTo>
                    <a:moveTo>
                      <a:pt x="0" y="454"/>
                    </a:moveTo>
                    <a:lnTo>
                      <a:pt x="0" y="454"/>
                    </a:lnTo>
                    <a:lnTo>
                      <a:pt x="0" y="240"/>
                    </a:lnTo>
                    <a:moveTo>
                      <a:pt x="0" y="160"/>
                    </a:moveTo>
                    <a:lnTo>
                      <a:pt x="0" y="16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37"/>
              <p:cNvSpPr>
                <a:spLocks/>
              </p:cNvSpPr>
              <p:nvPr/>
            </p:nvSpPr>
            <p:spPr bwMode="auto">
              <a:xfrm>
                <a:off x="3308" y="562"/>
                <a:ext cx="0" cy="336"/>
              </a:xfrm>
              <a:custGeom>
                <a:avLst/>
                <a:gdLst>
                  <a:gd name="T0" fmla="*/ 0 h 1032"/>
                  <a:gd name="T1" fmla="*/ 0 h 1032"/>
                  <a:gd name="T2" fmla="*/ 1032 h 10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32">
                    <a:moveTo>
                      <a:pt x="0" y="0"/>
                    </a:moveTo>
                    <a:lnTo>
                      <a:pt x="0" y="0"/>
                    </a:lnTo>
                    <a:lnTo>
                      <a:pt x="0" y="1032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38"/>
              <p:cNvSpPr>
                <a:spLocks/>
              </p:cNvSpPr>
              <p:nvPr/>
            </p:nvSpPr>
            <p:spPr bwMode="auto">
              <a:xfrm>
                <a:off x="3308" y="562"/>
                <a:ext cx="0" cy="336"/>
              </a:xfrm>
              <a:custGeom>
                <a:avLst/>
                <a:gdLst>
                  <a:gd name="T0" fmla="*/ 0 h 1032"/>
                  <a:gd name="T1" fmla="*/ 0 h 1032"/>
                  <a:gd name="T2" fmla="*/ 1032 h 10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32">
                    <a:moveTo>
                      <a:pt x="0" y="0"/>
                    </a:moveTo>
                    <a:lnTo>
                      <a:pt x="0" y="0"/>
                    </a:lnTo>
                    <a:lnTo>
                      <a:pt x="0" y="1032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39"/>
              <p:cNvSpPr>
                <a:spLocks/>
              </p:cNvSpPr>
              <p:nvPr/>
            </p:nvSpPr>
            <p:spPr bwMode="auto">
              <a:xfrm>
                <a:off x="3096" y="1039"/>
                <a:ext cx="264" cy="304"/>
              </a:xfrm>
              <a:custGeom>
                <a:avLst/>
                <a:gdLst>
                  <a:gd name="T0" fmla="*/ 0 w 813"/>
                  <a:gd name="T1" fmla="*/ 135 h 933"/>
                  <a:gd name="T2" fmla="*/ 0 w 813"/>
                  <a:gd name="T3" fmla="*/ 135 h 933"/>
                  <a:gd name="T4" fmla="*/ 135 w 813"/>
                  <a:gd name="T5" fmla="*/ 0 h 933"/>
                  <a:gd name="T6" fmla="*/ 678 w 813"/>
                  <a:gd name="T7" fmla="*/ 0 h 933"/>
                  <a:gd name="T8" fmla="*/ 813 w 813"/>
                  <a:gd name="T9" fmla="*/ 135 h 933"/>
                  <a:gd name="T10" fmla="*/ 813 w 813"/>
                  <a:gd name="T11" fmla="*/ 797 h 933"/>
                  <a:gd name="T12" fmla="*/ 678 w 813"/>
                  <a:gd name="T13" fmla="*/ 933 h 933"/>
                  <a:gd name="T14" fmla="*/ 135 w 813"/>
                  <a:gd name="T15" fmla="*/ 933 h 933"/>
                  <a:gd name="T16" fmla="*/ 0 w 813"/>
                  <a:gd name="T17" fmla="*/ 797 h 933"/>
                  <a:gd name="T18" fmla="*/ 0 w 813"/>
                  <a:gd name="T19" fmla="*/ 13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33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0"/>
                      <a:pt x="813" y="135"/>
                    </a:cubicBezTo>
                    <a:lnTo>
                      <a:pt x="813" y="797"/>
                    </a:lnTo>
                    <a:cubicBezTo>
                      <a:pt x="813" y="872"/>
                      <a:pt x="752" y="933"/>
                      <a:pt x="678" y="933"/>
                    </a:cubicBezTo>
                    <a:lnTo>
                      <a:pt x="135" y="933"/>
                    </a:lnTo>
                    <a:cubicBezTo>
                      <a:pt x="61" y="933"/>
                      <a:pt x="0" y="872"/>
                      <a:pt x="0" y="797"/>
                    </a:cubicBez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40"/>
              <p:cNvSpPr>
                <a:spLocks/>
              </p:cNvSpPr>
              <p:nvPr/>
            </p:nvSpPr>
            <p:spPr bwMode="auto">
              <a:xfrm>
                <a:off x="3096" y="1039"/>
                <a:ext cx="264" cy="304"/>
              </a:xfrm>
              <a:custGeom>
                <a:avLst/>
                <a:gdLst>
                  <a:gd name="T0" fmla="*/ 0 w 813"/>
                  <a:gd name="T1" fmla="*/ 135 h 933"/>
                  <a:gd name="T2" fmla="*/ 0 w 813"/>
                  <a:gd name="T3" fmla="*/ 135 h 933"/>
                  <a:gd name="T4" fmla="*/ 135 w 813"/>
                  <a:gd name="T5" fmla="*/ 0 h 933"/>
                  <a:gd name="T6" fmla="*/ 678 w 813"/>
                  <a:gd name="T7" fmla="*/ 0 h 933"/>
                  <a:gd name="T8" fmla="*/ 813 w 813"/>
                  <a:gd name="T9" fmla="*/ 135 h 933"/>
                  <a:gd name="T10" fmla="*/ 813 w 813"/>
                  <a:gd name="T11" fmla="*/ 797 h 933"/>
                  <a:gd name="T12" fmla="*/ 678 w 813"/>
                  <a:gd name="T13" fmla="*/ 933 h 933"/>
                  <a:gd name="T14" fmla="*/ 135 w 813"/>
                  <a:gd name="T15" fmla="*/ 933 h 933"/>
                  <a:gd name="T16" fmla="*/ 0 w 813"/>
                  <a:gd name="T17" fmla="*/ 797 h 933"/>
                  <a:gd name="T18" fmla="*/ 0 w 813"/>
                  <a:gd name="T19" fmla="*/ 13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33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0"/>
                      <a:pt x="813" y="135"/>
                    </a:cubicBezTo>
                    <a:lnTo>
                      <a:pt x="813" y="797"/>
                    </a:lnTo>
                    <a:cubicBezTo>
                      <a:pt x="813" y="872"/>
                      <a:pt x="752" y="933"/>
                      <a:pt x="678" y="933"/>
                    </a:cubicBezTo>
                    <a:lnTo>
                      <a:pt x="135" y="933"/>
                    </a:lnTo>
                    <a:cubicBezTo>
                      <a:pt x="61" y="933"/>
                      <a:pt x="0" y="872"/>
                      <a:pt x="0" y="797"/>
                    </a:cubicBezTo>
                    <a:lnTo>
                      <a:pt x="0" y="13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41"/>
              <p:cNvSpPr>
                <a:spLocks noChangeArrowheads="1"/>
              </p:cNvSpPr>
              <p:nvPr/>
            </p:nvSpPr>
            <p:spPr bwMode="auto">
              <a:xfrm>
                <a:off x="3150" y="1152"/>
                <a:ext cx="14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4" name="Rectangle 42"/>
              <p:cNvSpPr>
                <a:spLocks noChangeArrowheads="1"/>
              </p:cNvSpPr>
              <p:nvPr/>
            </p:nvSpPr>
            <p:spPr bwMode="auto">
              <a:xfrm>
                <a:off x="3259" y="1152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5" name="Freeform 43"/>
              <p:cNvSpPr>
                <a:spLocks/>
              </p:cNvSpPr>
              <p:nvPr/>
            </p:nvSpPr>
            <p:spPr bwMode="auto">
              <a:xfrm>
                <a:off x="3412" y="1039"/>
                <a:ext cx="413" cy="304"/>
              </a:xfrm>
              <a:custGeom>
                <a:avLst/>
                <a:gdLst>
                  <a:gd name="T0" fmla="*/ 0 w 1267"/>
                  <a:gd name="T1" fmla="*/ 155 h 933"/>
                  <a:gd name="T2" fmla="*/ 0 w 1267"/>
                  <a:gd name="T3" fmla="*/ 155 h 933"/>
                  <a:gd name="T4" fmla="*/ 156 w 1267"/>
                  <a:gd name="T5" fmla="*/ 0 h 933"/>
                  <a:gd name="T6" fmla="*/ 1111 w 1267"/>
                  <a:gd name="T7" fmla="*/ 0 h 933"/>
                  <a:gd name="T8" fmla="*/ 1267 w 1267"/>
                  <a:gd name="T9" fmla="*/ 155 h 933"/>
                  <a:gd name="T10" fmla="*/ 1267 w 1267"/>
                  <a:gd name="T11" fmla="*/ 777 h 933"/>
                  <a:gd name="T12" fmla="*/ 1111 w 1267"/>
                  <a:gd name="T13" fmla="*/ 933 h 933"/>
                  <a:gd name="T14" fmla="*/ 156 w 1267"/>
                  <a:gd name="T15" fmla="*/ 933 h 933"/>
                  <a:gd name="T16" fmla="*/ 0 w 1267"/>
                  <a:gd name="T17" fmla="*/ 777 h 933"/>
                  <a:gd name="T18" fmla="*/ 0 w 1267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7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70" y="0"/>
                      <a:pt x="156" y="0"/>
                    </a:cubicBezTo>
                    <a:lnTo>
                      <a:pt x="1111" y="0"/>
                    </a:lnTo>
                    <a:cubicBezTo>
                      <a:pt x="1197" y="0"/>
                      <a:pt x="1267" y="69"/>
                      <a:pt x="1267" y="155"/>
                    </a:cubicBezTo>
                    <a:lnTo>
                      <a:pt x="1267" y="777"/>
                    </a:lnTo>
                    <a:cubicBezTo>
                      <a:pt x="1267" y="863"/>
                      <a:pt x="1197" y="933"/>
                      <a:pt x="1111" y="933"/>
                    </a:cubicBezTo>
                    <a:lnTo>
                      <a:pt x="156" y="933"/>
                    </a:lnTo>
                    <a:cubicBezTo>
                      <a:pt x="70" y="933"/>
                      <a:pt x="0" y="863"/>
                      <a:pt x="0" y="777"/>
                    </a:cubicBez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44"/>
              <p:cNvSpPr>
                <a:spLocks/>
              </p:cNvSpPr>
              <p:nvPr/>
            </p:nvSpPr>
            <p:spPr bwMode="auto">
              <a:xfrm>
                <a:off x="3412" y="1039"/>
                <a:ext cx="413" cy="304"/>
              </a:xfrm>
              <a:custGeom>
                <a:avLst/>
                <a:gdLst>
                  <a:gd name="T0" fmla="*/ 0 w 1267"/>
                  <a:gd name="T1" fmla="*/ 155 h 933"/>
                  <a:gd name="T2" fmla="*/ 0 w 1267"/>
                  <a:gd name="T3" fmla="*/ 155 h 933"/>
                  <a:gd name="T4" fmla="*/ 156 w 1267"/>
                  <a:gd name="T5" fmla="*/ 0 h 933"/>
                  <a:gd name="T6" fmla="*/ 1111 w 1267"/>
                  <a:gd name="T7" fmla="*/ 0 h 933"/>
                  <a:gd name="T8" fmla="*/ 1267 w 1267"/>
                  <a:gd name="T9" fmla="*/ 155 h 933"/>
                  <a:gd name="T10" fmla="*/ 1267 w 1267"/>
                  <a:gd name="T11" fmla="*/ 777 h 933"/>
                  <a:gd name="T12" fmla="*/ 1111 w 1267"/>
                  <a:gd name="T13" fmla="*/ 933 h 933"/>
                  <a:gd name="T14" fmla="*/ 156 w 1267"/>
                  <a:gd name="T15" fmla="*/ 933 h 933"/>
                  <a:gd name="T16" fmla="*/ 0 w 1267"/>
                  <a:gd name="T17" fmla="*/ 777 h 933"/>
                  <a:gd name="T18" fmla="*/ 0 w 1267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7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70" y="0"/>
                      <a:pt x="156" y="0"/>
                    </a:cubicBezTo>
                    <a:lnTo>
                      <a:pt x="1111" y="0"/>
                    </a:lnTo>
                    <a:cubicBezTo>
                      <a:pt x="1197" y="0"/>
                      <a:pt x="1267" y="69"/>
                      <a:pt x="1267" y="155"/>
                    </a:cubicBezTo>
                    <a:lnTo>
                      <a:pt x="1267" y="777"/>
                    </a:lnTo>
                    <a:cubicBezTo>
                      <a:pt x="1267" y="863"/>
                      <a:pt x="1197" y="933"/>
                      <a:pt x="1111" y="933"/>
                    </a:cubicBezTo>
                    <a:lnTo>
                      <a:pt x="156" y="933"/>
                    </a:lnTo>
                    <a:cubicBezTo>
                      <a:pt x="70" y="933"/>
                      <a:pt x="0" y="863"/>
                      <a:pt x="0" y="777"/>
                    </a:cubicBezTo>
                    <a:lnTo>
                      <a:pt x="0" y="15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Rectangle 45"/>
              <p:cNvSpPr>
                <a:spLocks noChangeArrowheads="1"/>
              </p:cNvSpPr>
              <p:nvPr/>
            </p:nvSpPr>
            <p:spPr bwMode="auto">
              <a:xfrm>
                <a:off x="3488" y="1110"/>
                <a:ext cx="15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8*8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8" name="Rectangle 46"/>
              <p:cNvSpPr>
                <a:spLocks noChangeArrowheads="1"/>
              </p:cNvSpPr>
              <p:nvPr/>
            </p:nvSpPr>
            <p:spPr bwMode="auto">
              <a:xfrm>
                <a:off x="3609" y="1110"/>
                <a:ext cx="12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9" name="Rectangle 47"/>
              <p:cNvSpPr>
                <a:spLocks noChangeArrowheads="1"/>
              </p:cNvSpPr>
              <p:nvPr/>
            </p:nvSpPr>
            <p:spPr bwMode="auto">
              <a:xfrm>
                <a:off x="3704" y="1110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" name="Rectangle 48"/>
              <p:cNvSpPr>
                <a:spLocks noChangeArrowheads="1"/>
              </p:cNvSpPr>
              <p:nvPr/>
            </p:nvSpPr>
            <p:spPr bwMode="auto">
              <a:xfrm>
                <a:off x="3752" y="1110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1" name="Rectangle 49"/>
              <p:cNvSpPr>
                <a:spLocks noChangeArrowheads="1"/>
              </p:cNvSpPr>
              <p:nvPr/>
            </p:nvSpPr>
            <p:spPr bwMode="auto">
              <a:xfrm>
                <a:off x="3540" y="1197"/>
                <a:ext cx="1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Mes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2" name="Rectangle 50"/>
              <p:cNvSpPr>
                <a:spLocks noChangeArrowheads="1"/>
              </p:cNvSpPr>
              <p:nvPr/>
            </p:nvSpPr>
            <p:spPr bwMode="auto">
              <a:xfrm>
                <a:off x="3661" y="1197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3" name="Freeform 51"/>
              <p:cNvSpPr>
                <a:spLocks/>
              </p:cNvSpPr>
              <p:nvPr/>
            </p:nvSpPr>
            <p:spPr bwMode="auto">
              <a:xfrm>
                <a:off x="3143" y="883"/>
                <a:ext cx="534" cy="104"/>
              </a:xfrm>
              <a:custGeom>
                <a:avLst/>
                <a:gdLst>
                  <a:gd name="T0" fmla="*/ 0 w 1640"/>
                  <a:gd name="T1" fmla="*/ 53 h 320"/>
                  <a:gd name="T2" fmla="*/ 0 w 1640"/>
                  <a:gd name="T3" fmla="*/ 53 h 320"/>
                  <a:gd name="T4" fmla="*/ 54 w 1640"/>
                  <a:gd name="T5" fmla="*/ 0 h 320"/>
                  <a:gd name="T6" fmla="*/ 1587 w 1640"/>
                  <a:gd name="T7" fmla="*/ 0 h 320"/>
                  <a:gd name="T8" fmla="*/ 1640 w 1640"/>
                  <a:gd name="T9" fmla="*/ 53 h 320"/>
                  <a:gd name="T10" fmla="*/ 1640 w 1640"/>
                  <a:gd name="T11" fmla="*/ 266 h 320"/>
                  <a:gd name="T12" fmla="*/ 1587 w 1640"/>
                  <a:gd name="T13" fmla="*/ 320 h 320"/>
                  <a:gd name="T14" fmla="*/ 54 w 1640"/>
                  <a:gd name="T15" fmla="*/ 320 h 320"/>
                  <a:gd name="T16" fmla="*/ 0 w 1640"/>
                  <a:gd name="T17" fmla="*/ 266 h 320"/>
                  <a:gd name="T18" fmla="*/ 0 w 1640"/>
                  <a:gd name="T19" fmla="*/ 5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0" h="320">
                    <a:moveTo>
                      <a:pt x="0" y="53"/>
                    </a:moveTo>
                    <a:lnTo>
                      <a:pt x="0" y="53"/>
                    </a:lnTo>
                    <a:cubicBezTo>
                      <a:pt x="0" y="23"/>
                      <a:pt x="24" y="0"/>
                      <a:pt x="54" y="0"/>
                    </a:cubicBezTo>
                    <a:lnTo>
                      <a:pt x="1587" y="0"/>
                    </a:lnTo>
                    <a:cubicBezTo>
                      <a:pt x="1617" y="0"/>
                      <a:pt x="1640" y="23"/>
                      <a:pt x="1640" y="53"/>
                    </a:cubicBezTo>
                    <a:lnTo>
                      <a:pt x="1640" y="266"/>
                    </a:lnTo>
                    <a:cubicBezTo>
                      <a:pt x="1640" y="296"/>
                      <a:pt x="1617" y="320"/>
                      <a:pt x="1587" y="320"/>
                    </a:cubicBezTo>
                    <a:lnTo>
                      <a:pt x="54" y="320"/>
                    </a:lnTo>
                    <a:cubicBezTo>
                      <a:pt x="24" y="320"/>
                      <a:pt x="0" y="296"/>
                      <a:pt x="0" y="266"/>
                    </a:cubicBez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Rectangle 52"/>
              <p:cNvSpPr>
                <a:spLocks noChangeArrowheads="1"/>
              </p:cNvSpPr>
              <p:nvPr/>
            </p:nvSpPr>
            <p:spPr bwMode="auto">
              <a:xfrm>
                <a:off x="3339" y="895"/>
                <a:ext cx="16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PPU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5" name="Freeform 53"/>
              <p:cNvSpPr>
                <a:spLocks/>
              </p:cNvSpPr>
              <p:nvPr/>
            </p:nvSpPr>
            <p:spPr bwMode="auto">
              <a:xfrm>
                <a:off x="3204" y="740"/>
                <a:ext cx="226" cy="99"/>
              </a:xfrm>
              <a:custGeom>
                <a:avLst/>
                <a:gdLst>
                  <a:gd name="T0" fmla="*/ 0 w 693"/>
                  <a:gd name="T1" fmla="*/ 51 h 306"/>
                  <a:gd name="T2" fmla="*/ 0 w 693"/>
                  <a:gd name="T3" fmla="*/ 51 h 306"/>
                  <a:gd name="T4" fmla="*/ 51 w 693"/>
                  <a:gd name="T5" fmla="*/ 0 h 306"/>
                  <a:gd name="T6" fmla="*/ 642 w 693"/>
                  <a:gd name="T7" fmla="*/ 0 h 306"/>
                  <a:gd name="T8" fmla="*/ 693 w 693"/>
                  <a:gd name="T9" fmla="*/ 51 h 306"/>
                  <a:gd name="T10" fmla="*/ 693 w 693"/>
                  <a:gd name="T11" fmla="*/ 255 h 306"/>
                  <a:gd name="T12" fmla="*/ 642 w 693"/>
                  <a:gd name="T13" fmla="*/ 306 h 306"/>
                  <a:gd name="T14" fmla="*/ 51 w 693"/>
                  <a:gd name="T15" fmla="*/ 306 h 306"/>
                  <a:gd name="T16" fmla="*/ 0 w 693"/>
                  <a:gd name="T17" fmla="*/ 255 h 306"/>
                  <a:gd name="T18" fmla="*/ 0 w 693"/>
                  <a:gd name="T19" fmla="*/ 5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3" h="306">
                    <a:moveTo>
                      <a:pt x="0" y="51"/>
                    </a:moveTo>
                    <a:lnTo>
                      <a:pt x="0" y="51"/>
                    </a:lnTo>
                    <a:cubicBezTo>
                      <a:pt x="0" y="22"/>
                      <a:pt x="23" y="0"/>
                      <a:pt x="51" y="0"/>
                    </a:cubicBezTo>
                    <a:lnTo>
                      <a:pt x="642" y="0"/>
                    </a:lnTo>
                    <a:cubicBezTo>
                      <a:pt x="671" y="0"/>
                      <a:pt x="693" y="22"/>
                      <a:pt x="693" y="51"/>
                    </a:cubicBezTo>
                    <a:lnTo>
                      <a:pt x="693" y="255"/>
                    </a:lnTo>
                    <a:cubicBezTo>
                      <a:pt x="693" y="283"/>
                      <a:pt x="671" y="306"/>
                      <a:pt x="642" y="306"/>
                    </a:cubicBezTo>
                    <a:lnTo>
                      <a:pt x="51" y="306"/>
                    </a:lnTo>
                    <a:cubicBezTo>
                      <a:pt x="23" y="306"/>
                      <a:pt x="0" y="283"/>
                      <a:pt x="0" y="255"/>
                    </a:cubicBez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Rectangle 54"/>
              <p:cNvSpPr>
                <a:spLocks noChangeArrowheads="1"/>
              </p:cNvSpPr>
              <p:nvPr/>
            </p:nvSpPr>
            <p:spPr bwMode="auto">
              <a:xfrm>
                <a:off x="3248" y="750"/>
                <a:ext cx="11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iM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7" name="Rectangle 55"/>
              <p:cNvSpPr>
                <a:spLocks noChangeArrowheads="1"/>
              </p:cNvSpPr>
              <p:nvPr/>
            </p:nvSpPr>
            <p:spPr bwMode="auto">
              <a:xfrm>
                <a:off x="3330" y="750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8" name="Freeform 56"/>
              <p:cNvSpPr>
                <a:spLocks/>
              </p:cNvSpPr>
              <p:nvPr/>
            </p:nvSpPr>
            <p:spPr bwMode="auto">
              <a:xfrm>
                <a:off x="3000" y="453"/>
                <a:ext cx="903" cy="135"/>
              </a:xfrm>
              <a:custGeom>
                <a:avLst/>
                <a:gdLst>
                  <a:gd name="T0" fmla="*/ 0 w 2774"/>
                  <a:gd name="T1" fmla="*/ 67 h 412"/>
                  <a:gd name="T2" fmla="*/ 0 w 2774"/>
                  <a:gd name="T3" fmla="*/ 67 h 412"/>
                  <a:gd name="T4" fmla="*/ 69 w 2774"/>
                  <a:gd name="T5" fmla="*/ 0 h 412"/>
                  <a:gd name="T6" fmla="*/ 2705 w 2774"/>
                  <a:gd name="T7" fmla="*/ 0 h 412"/>
                  <a:gd name="T8" fmla="*/ 2774 w 2774"/>
                  <a:gd name="T9" fmla="*/ 67 h 412"/>
                  <a:gd name="T10" fmla="*/ 2774 w 2774"/>
                  <a:gd name="T11" fmla="*/ 343 h 412"/>
                  <a:gd name="T12" fmla="*/ 2705 w 2774"/>
                  <a:gd name="T13" fmla="*/ 412 h 412"/>
                  <a:gd name="T14" fmla="*/ 69 w 2774"/>
                  <a:gd name="T15" fmla="*/ 412 h 412"/>
                  <a:gd name="T16" fmla="*/ 0 w 2774"/>
                  <a:gd name="T17" fmla="*/ 343 h 412"/>
                  <a:gd name="T18" fmla="*/ 0 w 2774"/>
                  <a:gd name="T19" fmla="*/ 67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74" h="412">
                    <a:moveTo>
                      <a:pt x="0" y="67"/>
                    </a:moveTo>
                    <a:lnTo>
                      <a:pt x="0" y="67"/>
                    </a:lnTo>
                    <a:cubicBezTo>
                      <a:pt x="0" y="29"/>
                      <a:pt x="31" y="0"/>
                      <a:pt x="69" y="0"/>
                    </a:cubicBezTo>
                    <a:lnTo>
                      <a:pt x="2705" y="0"/>
                    </a:lnTo>
                    <a:cubicBezTo>
                      <a:pt x="2743" y="0"/>
                      <a:pt x="2774" y="29"/>
                      <a:pt x="2774" y="67"/>
                    </a:cubicBezTo>
                    <a:lnTo>
                      <a:pt x="2774" y="343"/>
                    </a:lnTo>
                    <a:cubicBezTo>
                      <a:pt x="2774" y="381"/>
                      <a:pt x="2743" y="412"/>
                      <a:pt x="2705" y="412"/>
                    </a:cubicBezTo>
                    <a:lnTo>
                      <a:pt x="69" y="412"/>
                    </a:lnTo>
                    <a:cubicBezTo>
                      <a:pt x="31" y="412"/>
                      <a:pt x="0" y="381"/>
                      <a:pt x="0" y="343"/>
                    </a:cubicBez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Rectangle 57"/>
              <p:cNvSpPr>
                <a:spLocks noChangeArrowheads="1"/>
              </p:cNvSpPr>
              <p:nvPr/>
            </p:nvSpPr>
            <p:spPr bwMode="auto">
              <a:xfrm>
                <a:off x="3327" y="481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0" name="Rectangle 58"/>
              <p:cNvSpPr>
                <a:spLocks noChangeArrowheads="1"/>
              </p:cNvSpPr>
              <p:nvPr/>
            </p:nvSpPr>
            <p:spPr bwMode="auto">
              <a:xfrm>
                <a:off x="3392" y="481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1" name="Rectangle 59"/>
              <p:cNvSpPr>
                <a:spLocks noChangeArrowheads="1"/>
              </p:cNvSpPr>
              <p:nvPr/>
            </p:nvSpPr>
            <p:spPr bwMode="auto">
              <a:xfrm>
                <a:off x="3422" y="481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Rectangle 60"/>
              <p:cNvSpPr>
                <a:spLocks noChangeArrowheads="1"/>
              </p:cNvSpPr>
              <p:nvPr/>
            </p:nvSpPr>
            <p:spPr bwMode="auto">
              <a:xfrm>
                <a:off x="3479" y="481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3" name="Rectangle 61"/>
              <p:cNvSpPr>
                <a:spLocks noChangeArrowheads="1"/>
              </p:cNvSpPr>
              <p:nvPr/>
            </p:nvSpPr>
            <p:spPr bwMode="auto">
              <a:xfrm>
                <a:off x="3544" y="481"/>
                <a:ext cx="6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Rectangle 62"/>
              <p:cNvSpPr>
                <a:spLocks noChangeArrowheads="1"/>
              </p:cNvSpPr>
              <p:nvPr/>
            </p:nvSpPr>
            <p:spPr bwMode="auto">
              <a:xfrm>
                <a:off x="3475" y="758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5" name="Rectangle 63"/>
              <p:cNvSpPr>
                <a:spLocks noChangeArrowheads="1"/>
              </p:cNvSpPr>
              <p:nvPr/>
            </p:nvSpPr>
            <p:spPr bwMode="auto">
              <a:xfrm>
                <a:off x="3527" y="758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Rectangle 64"/>
              <p:cNvSpPr>
                <a:spLocks noChangeArrowheads="1"/>
              </p:cNvSpPr>
              <p:nvPr/>
            </p:nvSpPr>
            <p:spPr bwMode="auto">
              <a:xfrm>
                <a:off x="3592" y="758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7" name="Rectangle 65"/>
              <p:cNvSpPr>
                <a:spLocks noChangeArrowheads="1"/>
              </p:cNvSpPr>
              <p:nvPr/>
            </p:nvSpPr>
            <p:spPr bwMode="auto">
              <a:xfrm>
                <a:off x="3636" y="758"/>
                <a:ext cx="8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Rectangle 66"/>
              <p:cNvSpPr>
                <a:spLocks noChangeArrowheads="1"/>
              </p:cNvSpPr>
              <p:nvPr/>
            </p:nvSpPr>
            <p:spPr bwMode="auto">
              <a:xfrm>
                <a:off x="3688" y="758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9" name="Rectangle 67"/>
              <p:cNvSpPr>
                <a:spLocks noChangeArrowheads="1"/>
              </p:cNvSpPr>
              <p:nvPr/>
            </p:nvSpPr>
            <p:spPr bwMode="auto">
              <a:xfrm>
                <a:off x="3718" y="758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0" name="Rectangle 68"/>
              <p:cNvSpPr>
                <a:spLocks noChangeArrowheads="1"/>
              </p:cNvSpPr>
              <p:nvPr/>
            </p:nvSpPr>
            <p:spPr bwMode="auto">
              <a:xfrm>
                <a:off x="3792" y="758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1" name="Rectangle 69"/>
              <p:cNvSpPr>
                <a:spLocks noChangeArrowheads="1"/>
              </p:cNvSpPr>
              <p:nvPr/>
            </p:nvSpPr>
            <p:spPr bwMode="auto">
              <a:xfrm>
                <a:off x="3853" y="758"/>
                <a:ext cx="6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2" name="Freeform 70"/>
              <p:cNvSpPr>
                <a:spLocks/>
              </p:cNvSpPr>
              <p:nvPr/>
            </p:nvSpPr>
            <p:spPr bwMode="auto">
              <a:xfrm>
                <a:off x="4675" y="952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71"/>
              <p:cNvSpPr>
                <a:spLocks/>
              </p:cNvSpPr>
              <p:nvPr/>
            </p:nvSpPr>
            <p:spPr bwMode="auto">
              <a:xfrm>
                <a:off x="4675" y="952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72"/>
              <p:cNvSpPr>
                <a:spLocks/>
              </p:cNvSpPr>
              <p:nvPr/>
            </p:nvSpPr>
            <p:spPr bwMode="auto">
              <a:xfrm>
                <a:off x="4281" y="944"/>
                <a:ext cx="0" cy="116"/>
              </a:xfrm>
              <a:custGeom>
                <a:avLst/>
                <a:gdLst>
                  <a:gd name="T0" fmla="*/ 0 h 356"/>
                  <a:gd name="T1" fmla="*/ 0 h 356"/>
                  <a:gd name="T2" fmla="*/ 356 h 35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6">
                    <a:moveTo>
                      <a:pt x="0" y="0"/>
                    </a:moveTo>
                    <a:lnTo>
                      <a:pt x="0" y="0"/>
                    </a:lnTo>
                    <a:lnTo>
                      <a:pt x="0" y="356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73"/>
              <p:cNvSpPr>
                <a:spLocks/>
              </p:cNvSpPr>
              <p:nvPr/>
            </p:nvSpPr>
            <p:spPr bwMode="auto">
              <a:xfrm>
                <a:off x="4281" y="944"/>
                <a:ext cx="0" cy="116"/>
              </a:xfrm>
              <a:custGeom>
                <a:avLst/>
                <a:gdLst>
                  <a:gd name="T0" fmla="*/ 0 h 356"/>
                  <a:gd name="T1" fmla="*/ 0 h 356"/>
                  <a:gd name="T2" fmla="*/ 356 h 35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6">
                    <a:moveTo>
                      <a:pt x="0" y="0"/>
                    </a:moveTo>
                    <a:lnTo>
                      <a:pt x="0" y="0"/>
                    </a:lnTo>
                    <a:lnTo>
                      <a:pt x="0" y="356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74"/>
              <p:cNvSpPr>
                <a:spLocks/>
              </p:cNvSpPr>
              <p:nvPr/>
            </p:nvSpPr>
            <p:spPr bwMode="auto">
              <a:xfrm>
                <a:off x="3994" y="722"/>
                <a:ext cx="855" cy="656"/>
              </a:xfrm>
              <a:custGeom>
                <a:avLst/>
                <a:gdLst>
                  <a:gd name="T0" fmla="*/ 0 w 2626"/>
                  <a:gd name="T1" fmla="*/ 0 h 2014"/>
                  <a:gd name="T2" fmla="*/ 0 w 2626"/>
                  <a:gd name="T3" fmla="*/ 0 h 2014"/>
                  <a:gd name="T4" fmla="*/ 2626 w 2626"/>
                  <a:gd name="T5" fmla="*/ 0 h 2014"/>
                  <a:gd name="T6" fmla="*/ 2626 w 2626"/>
                  <a:gd name="T7" fmla="*/ 2014 h 2014"/>
                  <a:gd name="T8" fmla="*/ 0 w 2626"/>
                  <a:gd name="T9" fmla="*/ 2014 h 2014"/>
                  <a:gd name="T10" fmla="*/ 0 w 2626"/>
                  <a:gd name="T11" fmla="*/ 0 h 2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26" h="2014">
                    <a:moveTo>
                      <a:pt x="0" y="0"/>
                    </a:moveTo>
                    <a:lnTo>
                      <a:pt x="0" y="0"/>
                    </a:lnTo>
                    <a:lnTo>
                      <a:pt x="2626" y="0"/>
                    </a:lnTo>
                    <a:lnTo>
                      <a:pt x="2626" y="2014"/>
                    </a:lnTo>
                    <a:lnTo>
                      <a:pt x="0" y="20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75"/>
              <p:cNvSpPr>
                <a:spLocks noEditPoints="1"/>
              </p:cNvSpPr>
              <p:nvPr/>
            </p:nvSpPr>
            <p:spPr bwMode="auto">
              <a:xfrm>
                <a:off x="3994" y="722"/>
                <a:ext cx="855" cy="656"/>
              </a:xfrm>
              <a:custGeom>
                <a:avLst/>
                <a:gdLst>
                  <a:gd name="T0" fmla="*/ 0 w 2626"/>
                  <a:gd name="T1" fmla="*/ 0 h 2014"/>
                  <a:gd name="T2" fmla="*/ 293 w 2626"/>
                  <a:gd name="T3" fmla="*/ 0 h 2014"/>
                  <a:gd name="T4" fmla="*/ 506 w 2626"/>
                  <a:gd name="T5" fmla="*/ 0 h 2014"/>
                  <a:gd name="T6" fmla="*/ 586 w 2626"/>
                  <a:gd name="T7" fmla="*/ 0 h 2014"/>
                  <a:gd name="T8" fmla="*/ 880 w 2626"/>
                  <a:gd name="T9" fmla="*/ 0 h 2014"/>
                  <a:gd name="T10" fmla="*/ 1093 w 2626"/>
                  <a:gd name="T11" fmla="*/ 0 h 2014"/>
                  <a:gd name="T12" fmla="*/ 1173 w 2626"/>
                  <a:gd name="T13" fmla="*/ 0 h 2014"/>
                  <a:gd name="T14" fmla="*/ 1466 w 2626"/>
                  <a:gd name="T15" fmla="*/ 0 h 2014"/>
                  <a:gd name="T16" fmla="*/ 1680 w 2626"/>
                  <a:gd name="T17" fmla="*/ 0 h 2014"/>
                  <a:gd name="T18" fmla="*/ 1760 w 2626"/>
                  <a:gd name="T19" fmla="*/ 0 h 2014"/>
                  <a:gd name="T20" fmla="*/ 2053 w 2626"/>
                  <a:gd name="T21" fmla="*/ 0 h 2014"/>
                  <a:gd name="T22" fmla="*/ 2266 w 2626"/>
                  <a:gd name="T23" fmla="*/ 0 h 2014"/>
                  <a:gd name="T24" fmla="*/ 2346 w 2626"/>
                  <a:gd name="T25" fmla="*/ 0 h 2014"/>
                  <a:gd name="T26" fmla="*/ 2626 w 2626"/>
                  <a:gd name="T27" fmla="*/ 14 h 2014"/>
                  <a:gd name="T28" fmla="*/ 2626 w 2626"/>
                  <a:gd name="T29" fmla="*/ 227 h 2014"/>
                  <a:gd name="T30" fmla="*/ 2626 w 2626"/>
                  <a:gd name="T31" fmla="*/ 307 h 2014"/>
                  <a:gd name="T32" fmla="*/ 2626 w 2626"/>
                  <a:gd name="T33" fmla="*/ 600 h 2014"/>
                  <a:gd name="T34" fmla="*/ 2626 w 2626"/>
                  <a:gd name="T35" fmla="*/ 814 h 2014"/>
                  <a:gd name="T36" fmla="*/ 2626 w 2626"/>
                  <a:gd name="T37" fmla="*/ 894 h 2014"/>
                  <a:gd name="T38" fmla="*/ 2626 w 2626"/>
                  <a:gd name="T39" fmla="*/ 1187 h 2014"/>
                  <a:gd name="T40" fmla="*/ 2626 w 2626"/>
                  <a:gd name="T41" fmla="*/ 1400 h 2014"/>
                  <a:gd name="T42" fmla="*/ 2626 w 2626"/>
                  <a:gd name="T43" fmla="*/ 1480 h 2014"/>
                  <a:gd name="T44" fmla="*/ 2626 w 2626"/>
                  <a:gd name="T45" fmla="*/ 1774 h 2014"/>
                  <a:gd name="T46" fmla="*/ 2626 w 2626"/>
                  <a:gd name="T47" fmla="*/ 1987 h 2014"/>
                  <a:gd name="T48" fmla="*/ 2573 w 2626"/>
                  <a:gd name="T49" fmla="*/ 2014 h 2014"/>
                  <a:gd name="T50" fmla="*/ 2280 w 2626"/>
                  <a:gd name="T51" fmla="*/ 2014 h 2014"/>
                  <a:gd name="T52" fmla="*/ 2066 w 2626"/>
                  <a:gd name="T53" fmla="*/ 2014 h 2014"/>
                  <a:gd name="T54" fmla="*/ 1986 w 2626"/>
                  <a:gd name="T55" fmla="*/ 2014 h 2014"/>
                  <a:gd name="T56" fmla="*/ 1693 w 2626"/>
                  <a:gd name="T57" fmla="*/ 2014 h 2014"/>
                  <a:gd name="T58" fmla="*/ 1480 w 2626"/>
                  <a:gd name="T59" fmla="*/ 2014 h 2014"/>
                  <a:gd name="T60" fmla="*/ 1400 w 2626"/>
                  <a:gd name="T61" fmla="*/ 2014 h 2014"/>
                  <a:gd name="T62" fmla="*/ 1106 w 2626"/>
                  <a:gd name="T63" fmla="*/ 2014 h 2014"/>
                  <a:gd name="T64" fmla="*/ 893 w 2626"/>
                  <a:gd name="T65" fmla="*/ 2014 h 2014"/>
                  <a:gd name="T66" fmla="*/ 813 w 2626"/>
                  <a:gd name="T67" fmla="*/ 2014 h 2014"/>
                  <a:gd name="T68" fmla="*/ 520 w 2626"/>
                  <a:gd name="T69" fmla="*/ 2014 h 2014"/>
                  <a:gd name="T70" fmla="*/ 306 w 2626"/>
                  <a:gd name="T71" fmla="*/ 2014 h 2014"/>
                  <a:gd name="T72" fmla="*/ 226 w 2626"/>
                  <a:gd name="T73" fmla="*/ 2014 h 2014"/>
                  <a:gd name="T74" fmla="*/ 0 w 2626"/>
                  <a:gd name="T75" fmla="*/ 1947 h 2014"/>
                  <a:gd name="T76" fmla="*/ 0 w 2626"/>
                  <a:gd name="T77" fmla="*/ 1734 h 2014"/>
                  <a:gd name="T78" fmla="*/ 0 w 2626"/>
                  <a:gd name="T79" fmla="*/ 1654 h 2014"/>
                  <a:gd name="T80" fmla="*/ 0 w 2626"/>
                  <a:gd name="T81" fmla="*/ 1360 h 2014"/>
                  <a:gd name="T82" fmla="*/ 0 w 2626"/>
                  <a:gd name="T83" fmla="*/ 1147 h 2014"/>
                  <a:gd name="T84" fmla="*/ 0 w 2626"/>
                  <a:gd name="T85" fmla="*/ 1067 h 2014"/>
                  <a:gd name="T86" fmla="*/ 0 w 2626"/>
                  <a:gd name="T87" fmla="*/ 774 h 2014"/>
                  <a:gd name="T88" fmla="*/ 0 w 2626"/>
                  <a:gd name="T89" fmla="*/ 560 h 2014"/>
                  <a:gd name="T90" fmla="*/ 0 w 2626"/>
                  <a:gd name="T91" fmla="*/ 480 h 2014"/>
                  <a:gd name="T92" fmla="*/ 0 w 2626"/>
                  <a:gd name="T93" fmla="*/ 187 h 2014"/>
                  <a:gd name="T94" fmla="*/ 0 w 2626"/>
                  <a:gd name="T95" fmla="*/ 0 h 2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26" h="2014">
                    <a:moveTo>
                      <a:pt x="0" y="0"/>
                    </a:moveTo>
                    <a:lnTo>
                      <a:pt x="0" y="0"/>
                    </a:lnTo>
                    <a:lnTo>
                      <a:pt x="213" y="0"/>
                    </a:lnTo>
                    <a:moveTo>
                      <a:pt x="293" y="0"/>
                    </a:moveTo>
                    <a:lnTo>
                      <a:pt x="293" y="0"/>
                    </a:lnTo>
                    <a:lnTo>
                      <a:pt x="506" y="0"/>
                    </a:lnTo>
                    <a:moveTo>
                      <a:pt x="586" y="0"/>
                    </a:moveTo>
                    <a:lnTo>
                      <a:pt x="586" y="0"/>
                    </a:lnTo>
                    <a:lnTo>
                      <a:pt x="800" y="0"/>
                    </a:lnTo>
                    <a:moveTo>
                      <a:pt x="880" y="0"/>
                    </a:moveTo>
                    <a:lnTo>
                      <a:pt x="880" y="0"/>
                    </a:lnTo>
                    <a:lnTo>
                      <a:pt x="1093" y="0"/>
                    </a:lnTo>
                    <a:moveTo>
                      <a:pt x="1173" y="0"/>
                    </a:moveTo>
                    <a:lnTo>
                      <a:pt x="1173" y="0"/>
                    </a:lnTo>
                    <a:lnTo>
                      <a:pt x="1386" y="0"/>
                    </a:lnTo>
                    <a:moveTo>
                      <a:pt x="1466" y="0"/>
                    </a:moveTo>
                    <a:lnTo>
                      <a:pt x="1466" y="0"/>
                    </a:lnTo>
                    <a:lnTo>
                      <a:pt x="1680" y="0"/>
                    </a:lnTo>
                    <a:moveTo>
                      <a:pt x="1760" y="0"/>
                    </a:moveTo>
                    <a:lnTo>
                      <a:pt x="1760" y="0"/>
                    </a:lnTo>
                    <a:lnTo>
                      <a:pt x="1973" y="0"/>
                    </a:lnTo>
                    <a:moveTo>
                      <a:pt x="2053" y="0"/>
                    </a:moveTo>
                    <a:lnTo>
                      <a:pt x="2053" y="0"/>
                    </a:lnTo>
                    <a:lnTo>
                      <a:pt x="2266" y="0"/>
                    </a:lnTo>
                    <a:moveTo>
                      <a:pt x="2346" y="0"/>
                    </a:moveTo>
                    <a:lnTo>
                      <a:pt x="2346" y="0"/>
                    </a:lnTo>
                    <a:lnTo>
                      <a:pt x="2560" y="0"/>
                    </a:lnTo>
                    <a:moveTo>
                      <a:pt x="2626" y="14"/>
                    </a:moveTo>
                    <a:lnTo>
                      <a:pt x="2626" y="14"/>
                    </a:lnTo>
                    <a:lnTo>
                      <a:pt x="2626" y="227"/>
                    </a:lnTo>
                    <a:moveTo>
                      <a:pt x="2626" y="307"/>
                    </a:moveTo>
                    <a:lnTo>
                      <a:pt x="2626" y="307"/>
                    </a:lnTo>
                    <a:lnTo>
                      <a:pt x="2626" y="520"/>
                    </a:lnTo>
                    <a:moveTo>
                      <a:pt x="2626" y="600"/>
                    </a:moveTo>
                    <a:lnTo>
                      <a:pt x="2626" y="600"/>
                    </a:lnTo>
                    <a:lnTo>
                      <a:pt x="2626" y="814"/>
                    </a:lnTo>
                    <a:moveTo>
                      <a:pt x="2626" y="894"/>
                    </a:moveTo>
                    <a:lnTo>
                      <a:pt x="2626" y="894"/>
                    </a:lnTo>
                    <a:lnTo>
                      <a:pt x="2626" y="1107"/>
                    </a:lnTo>
                    <a:moveTo>
                      <a:pt x="2626" y="1187"/>
                    </a:moveTo>
                    <a:lnTo>
                      <a:pt x="2626" y="1187"/>
                    </a:lnTo>
                    <a:lnTo>
                      <a:pt x="2626" y="1400"/>
                    </a:lnTo>
                    <a:moveTo>
                      <a:pt x="2626" y="1480"/>
                    </a:moveTo>
                    <a:lnTo>
                      <a:pt x="2626" y="1480"/>
                    </a:lnTo>
                    <a:lnTo>
                      <a:pt x="2626" y="1694"/>
                    </a:lnTo>
                    <a:moveTo>
                      <a:pt x="2626" y="1774"/>
                    </a:moveTo>
                    <a:lnTo>
                      <a:pt x="2626" y="1774"/>
                    </a:lnTo>
                    <a:lnTo>
                      <a:pt x="2626" y="1987"/>
                    </a:lnTo>
                    <a:moveTo>
                      <a:pt x="2573" y="2014"/>
                    </a:moveTo>
                    <a:lnTo>
                      <a:pt x="2573" y="2014"/>
                    </a:lnTo>
                    <a:lnTo>
                      <a:pt x="2360" y="2014"/>
                    </a:lnTo>
                    <a:moveTo>
                      <a:pt x="2280" y="2014"/>
                    </a:moveTo>
                    <a:lnTo>
                      <a:pt x="2280" y="2014"/>
                    </a:lnTo>
                    <a:lnTo>
                      <a:pt x="2066" y="2014"/>
                    </a:lnTo>
                    <a:moveTo>
                      <a:pt x="1986" y="2014"/>
                    </a:moveTo>
                    <a:lnTo>
                      <a:pt x="1986" y="2014"/>
                    </a:lnTo>
                    <a:lnTo>
                      <a:pt x="1773" y="2014"/>
                    </a:lnTo>
                    <a:moveTo>
                      <a:pt x="1693" y="2014"/>
                    </a:moveTo>
                    <a:lnTo>
                      <a:pt x="1693" y="2014"/>
                    </a:lnTo>
                    <a:lnTo>
                      <a:pt x="1480" y="2014"/>
                    </a:lnTo>
                    <a:moveTo>
                      <a:pt x="1400" y="2014"/>
                    </a:moveTo>
                    <a:lnTo>
                      <a:pt x="1400" y="2014"/>
                    </a:lnTo>
                    <a:lnTo>
                      <a:pt x="1186" y="2014"/>
                    </a:lnTo>
                    <a:moveTo>
                      <a:pt x="1106" y="2014"/>
                    </a:moveTo>
                    <a:lnTo>
                      <a:pt x="1106" y="2014"/>
                    </a:lnTo>
                    <a:lnTo>
                      <a:pt x="893" y="2014"/>
                    </a:lnTo>
                    <a:moveTo>
                      <a:pt x="813" y="2014"/>
                    </a:moveTo>
                    <a:lnTo>
                      <a:pt x="813" y="2014"/>
                    </a:lnTo>
                    <a:lnTo>
                      <a:pt x="600" y="2014"/>
                    </a:lnTo>
                    <a:moveTo>
                      <a:pt x="520" y="2014"/>
                    </a:moveTo>
                    <a:lnTo>
                      <a:pt x="520" y="2014"/>
                    </a:lnTo>
                    <a:lnTo>
                      <a:pt x="306" y="2014"/>
                    </a:lnTo>
                    <a:moveTo>
                      <a:pt x="226" y="2014"/>
                    </a:moveTo>
                    <a:lnTo>
                      <a:pt x="226" y="2014"/>
                    </a:lnTo>
                    <a:lnTo>
                      <a:pt x="13" y="2014"/>
                    </a:lnTo>
                    <a:moveTo>
                      <a:pt x="0" y="1947"/>
                    </a:moveTo>
                    <a:lnTo>
                      <a:pt x="0" y="1947"/>
                    </a:lnTo>
                    <a:lnTo>
                      <a:pt x="0" y="1734"/>
                    </a:lnTo>
                    <a:moveTo>
                      <a:pt x="0" y="1654"/>
                    </a:moveTo>
                    <a:lnTo>
                      <a:pt x="0" y="1654"/>
                    </a:lnTo>
                    <a:lnTo>
                      <a:pt x="0" y="1440"/>
                    </a:lnTo>
                    <a:moveTo>
                      <a:pt x="0" y="1360"/>
                    </a:moveTo>
                    <a:lnTo>
                      <a:pt x="0" y="1360"/>
                    </a:lnTo>
                    <a:lnTo>
                      <a:pt x="0" y="1147"/>
                    </a:lnTo>
                    <a:moveTo>
                      <a:pt x="0" y="1067"/>
                    </a:moveTo>
                    <a:lnTo>
                      <a:pt x="0" y="1067"/>
                    </a:lnTo>
                    <a:lnTo>
                      <a:pt x="0" y="854"/>
                    </a:lnTo>
                    <a:moveTo>
                      <a:pt x="0" y="774"/>
                    </a:moveTo>
                    <a:lnTo>
                      <a:pt x="0" y="774"/>
                    </a:lnTo>
                    <a:lnTo>
                      <a:pt x="0" y="560"/>
                    </a:lnTo>
                    <a:moveTo>
                      <a:pt x="0" y="480"/>
                    </a:moveTo>
                    <a:lnTo>
                      <a:pt x="0" y="480"/>
                    </a:lnTo>
                    <a:lnTo>
                      <a:pt x="0" y="267"/>
                    </a:lnTo>
                    <a:moveTo>
                      <a:pt x="0" y="187"/>
                    </a:moveTo>
                    <a:lnTo>
                      <a:pt x="0" y="18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76"/>
              <p:cNvSpPr>
                <a:spLocks/>
              </p:cNvSpPr>
              <p:nvPr/>
            </p:nvSpPr>
            <p:spPr bwMode="auto">
              <a:xfrm>
                <a:off x="4610" y="566"/>
                <a:ext cx="0" cy="336"/>
              </a:xfrm>
              <a:custGeom>
                <a:avLst/>
                <a:gdLst>
                  <a:gd name="T0" fmla="*/ 0 h 1032"/>
                  <a:gd name="T1" fmla="*/ 0 h 1032"/>
                  <a:gd name="T2" fmla="*/ 1032 h 10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32">
                    <a:moveTo>
                      <a:pt x="0" y="0"/>
                    </a:moveTo>
                    <a:lnTo>
                      <a:pt x="0" y="0"/>
                    </a:lnTo>
                    <a:lnTo>
                      <a:pt x="0" y="1032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77"/>
              <p:cNvSpPr>
                <a:spLocks/>
              </p:cNvSpPr>
              <p:nvPr/>
            </p:nvSpPr>
            <p:spPr bwMode="auto">
              <a:xfrm>
                <a:off x="4610" y="566"/>
                <a:ext cx="0" cy="336"/>
              </a:xfrm>
              <a:custGeom>
                <a:avLst/>
                <a:gdLst>
                  <a:gd name="T0" fmla="*/ 0 h 1032"/>
                  <a:gd name="T1" fmla="*/ 0 h 1032"/>
                  <a:gd name="T2" fmla="*/ 1032 h 10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32">
                    <a:moveTo>
                      <a:pt x="0" y="0"/>
                    </a:moveTo>
                    <a:lnTo>
                      <a:pt x="0" y="0"/>
                    </a:lnTo>
                    <a:lnTo>
                      <a:pt x="0" y="1032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78"/>
              <p:cNvSpPr>
                <a:spLocks/>
              </p:cNvSpPr>
              <p:nvPr/>
            </p:nvSpPr>
            <p:spPr bwMode="auto">
              <a:xfrm>
                <a:off x="4541" y="1039"/>
                <a:ext cx="265" cy="304"/>
              </a:xfrm>
              <a:custGeom>
                <a:avLst/>
                <a:gdLst>
                  <a:gd name="T0" fmla="*/ 0 w 813"/>
                  <a:gd name="T1" fmla="*/ 135 h 933"/>
                  <a:gd name="T2" fmla="*/ 0 w 813"/>
                  <a:gd name="T3" fmla="*/ 135 h 933"/>
                  <a:gd name="T4" fmla="*/ 135 w 813"/>
                  <a:gd name="T5" fmla="*/ 0 h 933"/>
                  <a:gd name="T6" fmla="*/ 678 w 813"/>
                  <a:gd name="T7" fmla="*/ 0 h 933"/>
                  <a:gd name="T8" fmla="*/ 813 w 813"/>
                  <a:gd name="T9" fmla="*/ 135 h 933"/>
                  <a:gd name="T10" fmla="*/ 813 w 813"/>
                  <a:gd name="T11" fmla="*/ 797 h 933"/>
                  <a:gd name="T12" fmla="*/ 678 w 813"/>
                  <a:gd name="T13" fmla="*/ 933 h 933"/>
                  <a:gd name="T14" fmla="*/ 135 w 813"/>
                  <a:gd name="T15" fmla="*/ 933 h 933"/>
                  <a:gd name="T16" fmla="*/ 0 w 813"/>
                  <a:gd name="T17" fmla="*/ 797 h 933"/>
                  <a:gd name="T18" fmla="*/ 0 w 813"/>
                  <a:gd name="T19" fmla="*/ 13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33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0"/>
                      <a:pt x="813" y="135"/>
                    </a:cubicBezTo>
                    <a:lnTo>
                      <a:pt x="813" y="797"/>
                    </a:lnTo>
                    <a:cubicBezTo>
                      <a:pt x="813" y="872"/>
                      <a:pt x="752" y="933"/>
                      <a:pt x="678" y="933"/>
                    </a:cubicBezTo>
                    <a:lnTo>
                      <a:pt x="135" y="933"/>
                    </a:lnTo>
                    <a:cubicBezTo>
                      <a:pt x="61" y="933"/>
                      <a:pt x="0" y="872"/>
                      <a:pt x="0" y="797"/>
                    </a:cubicBez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79"/>
              <p:cNvSpPr>
                <a:spLocks/>
              </p:cNvSpPr>
              <p:nvPr/>
            </p:nvSpPr>
            <p:spPr bwMode="auto">
              <a:xfrm>
                <a:off x="4541" y="1039"/>
                <a:ext cx="265" cy="304"/>
              </a:xfrm>
              <a:custGeom>
                <a:avLst/>
                <a:gdLst>
                  <a:gd name="T0" fmla="*/ 0 w 813"/>
                  <a:gd name="T1" fmla="*/ 135 h 933"/>
                  <a:gd name="T2" fmla="*/ 0 w 813"/>
                  <a:gd name="T3" fmla="*/ 135 h 933"/>
                  <a:gd name="T4" fmla="*/ 135 w 813"/>
                  <a:gd name="T5" fmla="*/ 0 h 933"/>
                  <a:gd name="T6" fmla="*/ 678 w 813"/>
                  <a:gd name="T7" fmla="*/ 0 h 933"/>
                  <a:gd name="T8" fmla="*/ 813 w 813"/>
                  <a:gd name="T9" fmla="*/ 135 h 933"/>
                  <a:gd name="T10" fmla="*/ 813 w 813"/>
                  <a:gd name="T11" fmla="*/ 797 h 933"/>
                  <a:gd name="T12" fmla="*/ 678 w 813"/>
                  <a:gd name="T13" fmla="*/ 933 h 933"/>
                  <a:gd name="T14" fmla="*/ 135 w 813"/>
                  <a:gd name="T15" fmla="*/ 933 h 933"/>
                  <a:gd name="T16" fmla="*/ 0 w 813"/>
                  <a:gd name="T17" fmla="*/ 797 h 933"/>
                  <a:gd name="T18" fmla="*/ 0 w 813"/>
                  <a:gd name="T19" fmla="*/ 13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33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0"/>
                      <a:pt x="813" y="135"/>
                    </a:cubicBezTo>
                    <a:lnTo>
                      <a:pt x="813" y="797"/>
                    </a:lnTo>
                    <a:cubicBezTo>
                      <a:pt x="813" y="872"/>
                      <a:pt x="752" y="933"/>
                      <a:pt x="678" y="933"/>
                    </a:cubicBezTo>
                    <a:lnTo>
                      <a:pt x="135" y="933"/>
                    </a:lnTo>
                    <a:cubicBezTo>
                      <a:pt x="61" y="933"/>
                      <a:pt x="0" y="872"/>
                      <a:pt x="0" y="797"/>
                    </a:cubicBezTo>
                    <a:lnTo>
                      <a:pt x="0" y="13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Rectangle 80"/>
              <p:cNvSpPr>
                <a:spLocks noChangeArrowheads="1"/>
              </p:cNvSpPr>
              <p:nvPr/>
            </p:nvSpPr>
            <p:spPr bwMode="auto">
              <a:xfrm>
                <a:off x="4595" y="1152"/>
                <a:ext cx="14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3" name="Rectangle 81"/>
              <p:cNvSpPr>
                <a:spLocks noChangeArrowheads="1"/>
              </p:cNvSpPr>
              <p:nvPr/>
            </p:nvSpPr>
            <p:spPr bwMode="auto">
              <a:xfrm>
                <a:off x="4704" y="1152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4" name="Freeform 82"/>
              <p:cNvSpPr>
                <a:spLocks/>
              </p:cNvSpPr>
              <p:nvPr/>
            </p:nvSpPr>
            <p:spPr bwMode="auto">
              <a:xfrm>
                <a:off x="4077" y="1044"/>
                <a:ext cx="412" cy="299"/>
              </a:xfrm>
              <a:custGeom>
                <a:avLst/>
                <a:gdLst>
                  <a:gd name="T0" fmla="*/ 0 w 1267"/>
                  <a:gd name="T1" fmla="*/ 153 h 920"/>
                  <a:gd name="T2" fmla="*/ 0 w 1267"/>
                  <a:gd name="T3" fmla="*/ 153 h 920"/>
                  <a:gd name="T4" fmla="*/ 154 w 1267"/>
                  <a:gd name="T5" fmla="*/ 0 h 920"/>
                  <a:gd name="T6" fmla="*/ 1113 w 1267"/>
                  <a:gd name="T7" fmla="*/ 0 h 920"/>
                  <a:gd name="T8" fmla="*/ 1267 w 1267"/>
                  <a:gd name="T9" fmla="*/ 153 h 920"/>
                  <a:gd name="T10" fmla="*/ 1267 w 1267"/>
                  <a:gd name="T11" fmla="*/ 766 h 920"/>
                  <a:gd name="T12" fmla="*/ 1113 w 1267"/>
                  <a:gd name="T13" fmla="*/ 920 h 920"/>
                  <a:gd name="T14" fmla="*/ 154 w 1267"/>
                  <a:gd name="T15" fmla="*/ 920 h 920"/>
                  <a:gd name="T16" fmla="*/ 0 w 1267"/>
                  <a:gd name="T17" fmla="*/ 766 h 920"/>
                  <a:gd name="T18" fmla="*/ 0 w 1267"/>
                  <a:gd name="T19" fmla="*/ 153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7" h="920">
                    <a:moveTo>
                      <a:pt x="0" y="153"/>
                    </a:moveTo>
                    <a:lnTo>
                      <a:pt x="0" y="153"/>
                    </a:lnTo>
                    <a:cubicBezTo>
                      <a:pt x="0" y="68"/>
                      <a:pt x="69" y="0"/>
                      <a:pt x="154" y="0"/>
                    </a:cubicBezTo>
                    <a:lnTo>
                      <a:pt x="1113" y="0"/>
                    </a:lnTo>
                    <a:cubicBezTo>
                      <a:pt x="1198" y="0"/>
                      <a:pt x="1267" y="68"/>
                      <a:pt x="1267" y="153"/>
                    </a:cubicBezTo>
                    <a:lnTo>
                      <a:pt x="1267" y="766"/>
                    </a:lnTo>
                    <a:cubicBezTo>
                      <a:pt x="1267" y="851"/>
                      <a:pt x="1198" y="920"/>
                      <a:pt x="1113" y="920"/>
                    </a:cubicBezTo>
                    <a:lnTo>
                      <a:pt x="154" y="920"/>
                    </a:lnTo>
                    <a:cubicBezTo>
                      <a:pt x="69" y="920"/>
                      <a:pt x="0" y="851"/>
                      <a:pt x="0" y="766"/>
                    </a:cubicBezTo>
                    <a:lnTo>
                      <a:pt x="0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83"/>
              <p:cNvSpPr>
                <a:spLocks/>
              </p:cNvSpPr>
              <p:nvPr/>
            </p:nvSpPr>
            <p:spPr bwMode="auto">
              <a:xfrm>
                <a:off x="4077" y="1044"/>
                <a:ext cx="412" cy="299"/>
              </a:xfrm>
              <a:custGeom>
                <a:avLst/>
                <a:gdLst>
                  <a:gd name="T0" fmla="*/ 0 w 1267"/>
                  <a:gd name="T1" fmla="*/ 153 h 920"/>
                  <a:gd name="T2" fmla="*/ 0 w 1267"/>
                  <a:gd name="T3" fmla="*/ 153 h 920"/>
                  <a:gd name="T4" fmla="*/ 154 w 1267"/>
                  <a:gd name="T5" fmla="*/ 0 h 920"/>
                  <a:gd name="T6" fmla="*/ 1113 w 1267"/>
                  <a:gd name="T7" fmla="*/ 0 h 920"/>
                  <a:gd name="T8" fmla="*/ 1267 w 1267"/>
                  <a:gd name="T9" fmla="*/ 153 h 920"/>
                  <a:gd name="T10" fmla="*/ 1267 w 1267"/>
                  <a:gd name="T11" fmla="*/ 766 h 920"/>
                  <a:gd name="T12" fmla="*/ 1113 w 1267"/>
                  <a:gd name="T13" fmla="*/ 920 h 920"/>
                  <a:gd name="T14" fmla="*/ 154 w 1267"/>
                  <a:gd name="T15" fmla="*/ 920 h 920"/>
                  <a:gd name="T16" fmla="*/ 0 w 1267"/>
                  <a:gd name="T17" fmla="*/ 766 h 920"/>
                  <a:gd name="T18" fmla="*/ 0 w 1267"/>
                  <a:gd name="T19" fmla="*/ 153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7" h="920">
                    <a:moveTo>
                      <a:pt x="0" y="153"/>
                    </a:moveTo>
                    <a:lnTo>
                      <a:pt x="0" y="153"/>
                    </a:lnTo>
                    <a:cubicBezTo>
                      <a:pt x="0" y="68"/>
                      <a:pt x="69" y="0"/>
                      <a:pt x="154" y="0"/>
                    </a:cubicBezTo>
                    <a:lnTo>
                      <a:pt x="1113" y="0"/>
                    </a:lnTo>
                    <a:cubicBezTo>
                      <a:pt x="1198" y="0"/>
                      <a:pt x="1267" y="68"/>
                      <a:pt x="1267" y="153"/>
                    </a:cubicBezTo>
                    <a:lnTo>
                      <a:pt x="1267" y="766"/>
                    </a:lnTo>
                    <a:cubicBezTo>
                      <a:pt x="1267" y="851"/>
                      <a:pt x="1198" y="920"/>
                      <a:pt x="1113" y="920"/>
                    </a:cubicBezTo>
                    <a:lnTo>
                      <a:pt x="154" y="920"/>
                    </a:lnTo>
                    <a:cubicBezTo>
                      <a:pt x="69" y="920"/>
                      <a:pt x="0" y="851"/>
                      <a:pt x="0" y="766"/>
                    </a:cubicBezTo>
                    <a:lnTo>
                      <a:pt x="0" y="153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Rectangle 84"/>
              <p:cNvSpPr>
                <a:spLocks noChangeArrowheads="1"/>
              </p:cNvSpPr>
              <p:nvPr/>
            </p:nvSpPr>
            <p:spPr bwMode="auto">
              <a:xfrm>
                <a:off x="4151" y="1114"/>
                <a:ext cx="15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8*8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7" name="Rectangle 85"/>
              <p:cNvSpPr>
                <a:spLocks noChangeArrowheads="1"/>
              </p:cNvSpPr>
              <p:nvPr/>
            </p:nvSpPr>
            <p:spPr bwMode="auto">
              <a:xfrm>
                <a:off x="4272" y="1114"/>
                <a:ext cx="12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8" name="Rectangle 86"/>
              <p:cNvSpPr>
                <a:spLocks noChangeArrowheads="1"/>
              </p:cNvSpPr>
              <p:nvPr/>
            </p:nvSpPr>
            <p:spPr bwMode="auto">
              <a:xfrm>
                <a:off x="4368" y="1114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9" name="Rectangle 87"/>
              <p:cNvSpPr>
                <a:spLocks noChangeArrowheads="1"/>
              </p:cNvSpPr>
              <p:nvPr/>
            </p:nvSpPr>
            <p:spPr bwMode="auto">
              <a:xfrm>
                <a:off x="4416" y="1114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0" name="Rectangle 88"/>
              <p:cNvSpPr>
                <a:spLocks noChangeArrowheads="1"/>
              </p:cNvSpPr>
              <p:nvPr/>
            </p:nvSpPr>
            <p:spPr bwMode="auto">
              <a:xfrm>
                <a:off x="4203" y="1201"/>
                <a:ext cx="1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Mes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1" name="Rectangle 89"/>
              <p:cNvSpPr>
                <a:spLocks noChangeArrowheads="1"/>
              </p:cNvSpPr>
              <p:nvPr/>
            </p:nvSpPr>
            <p:spPr bwMode="auto">
              <a:xfrm>
                <a:off x="4325" y="1201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2" name="Freeform 90"/>
              <p:cNvSpPr>
                <a:spLocks/>
              </p:cNvSpPr>
              <p:nvPr/>
            </p:nvSpPr>
            <p:spPr bwMode="auto">
              <a:xfrm>
                <a:off x="4502" y="740"/>
                <a:ext cx="226" cy="99"/>
              </a:xfrm>
              <a:custGeom>
                <a:avLst/>
                <a:gdLst>
                  <a:gd name="T0" fmla="*/ 0 w 693"/>
                  <a:gd name="T1" fmla="*/ 51 h 306"/>
                  <a:gd name="T2" fmla="*/ 0 w 693"/>
                  <a:gd name="T3" fmla="*/ 51 h 306"/>
                  <a:gd name="T4" fmla="*/ 51 w 693"/>
                  <a:gd name="T5" fmla="*/ 0 h 306"/>
                  <a:gd name="T6" fmla="*/ 642 w 693"/>
                  <a:gd name="T7" fmla="*/ 0 h 306"/>
                  <a:gd name="T8" fmla="*/ 693 w 693"/>
                  <a:gd name="T9" fmla="*/ 51 h 306"/>
                  <a:gd name="T10" fmla="*/ 693 w 693"/>
                  <a:gd name="T11" fmla="*/ 255 h 306"/>
                  <a:gd name="T12" fmla="*/ 642 w 693"/>
                  <a:gd name="T13" fmla="*/ 306 h 306"/>
                  <a:gd name="T14" fmla="*/ 51 w 693"/>
                  <a:gd name="T15" fmla="*/ 306 h 306"/>
                  <a:gd name="T16" fmla="*/ 0 w 693"/>
                  <a:gd name="T17" fmla="*/ 255 h 306"/>
                  <a:gd name="T18" fmla="*/ 0 w 693"/>
                  <a:gd name="T19" fmla="*/ 5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3" h="306">
                    <a:moveTo>
                      <a:pt x="0" y="51"/>
                    </a:moveTo>
                    <a:lnTo>
                      <a:pt x="0" y="51"/>
                    </a:lnTo>
                    <a:cubicBezTo>
                      <a:pt x="0" y="22"/>
                      <a:pt x="23" y="0"/>
                      <a:pt x="51" y="0"/>
                    </a:cubicBezTo>
                    <a:lnTo>
                      <a:pt x="642" y="0"/>
                    </a:lnTo>
                    <a:cubicBezTo>
                      <a:pt x="670" y="0"/>
                      <a:pt x="693" y="22"/>
                      <a:pt x="693" y="51"/>
                    </a:cubicBezTo>
                    <a:lnTo>
                      <a:pt x="693" y="255"/>
                    </a:lnTo>
                    <a:cubicBezTo>
                      <a:pt x="693" y="283"/>
                      <a:pt x="670" y="306"/>
                      <a:pt x="642" y="306"/>
                    </a:cubicBezTo>
                    <a:lnTo>
                      <a:pt x="51" y="306"/>
                    </a:lnTo>
                    <a:cubicBezTo>
                      <a:pt x="23" y="306"/>
                      <a:pt x="0" y="283"/>
                      <a:pt x="0" y="255"/>
                    </a:cubicBez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Rectangle 91"/>
              <p:cNvSpPr>
                <a:spLocks noChangeArrowheads="1"/>
              </p:cNvSpPr>
              <p:nvPr/>
            </p:nvSpPr>
            <p:spPr bwMode="auto">
              <a:xfrm>
                <a:off x="4547" y="750"/>
                <a:ext cx="11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iM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4" name="Rectangle 92"/>
              <p:cNvSpPr>
                <a:spLocks noChangeArrowheads="1"/>
              </p:cNvSpPr>
              <p:nvPr/>
            </p:nvSpPr>
            <p:spPr bwMode="auto">
              <a:xfrm>
                <a:off x="4629" y="750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5" name="Freeform 93"/>
              <p:cNvSpPr>
                <a:spLocks/>
              </p:cNvSpPr>
              <p:nvPr/>
            </p:nvSpPr>
            <p:spPr bwMode="auto">
              <a:xfrm>
                <a:off x="4224" y="883"/>
                <a:ext cx="534" cy="104"/>
              </a:xfrm>
              <a:custGeom>
                <a:avLst/>
                <a:gdLst>
                  <a:gd name="T0" fmla="*/ 0 w 1640"/>
                  <a:gd name="T1" fmla="*/ 53 h 320"/>
                  <a:gd name="T2" fmla="*/ 0 w 1640"/>
                  <a:gd name="T3" fmla="*/ 53 h 320"/>
                  <a:gd name="T4" fmla="*/ 54 w 1640"/>
                  <a:gd name="T5" fmla="*/ 0 h 320"/>
                  <a:gd name="T6" fmla="*/ 1587 w 1640"/>
                  <a:gd name="T7" fmla="*/ 0 h 320"/>
                  <a:gd name="T8" fmla="*/ 1640 w 1640"/>
                  <a:gd name="T9" fmla="*/ 53 h 320"/>
                  <a:gd name="T10" fmla="*/ 1640 w 1640"/>
                  <a:gd name="T11" fmla="*/ 266 h 320"/>
                  <a:gd name="T12" fmla="*/ 1587 w 1640"/>
                  <a:gd name="T13" fmla="*/ 320 h 320"/>
                  <a:gd name="T14" fmla="*/ 54 w 1640"/>
                  <a:gd name="T15" fmla="*/ 320 h 320"/>
                  <a:gd name="T16" fmla="*/ 0 w 1640"/>
                  <a:gd name="T17" fmla="*/ 266 h 320"/>
                  <a:gd name="T18" fmla="*/ 0 w 1640"/>
                  <a:gd name="T19" fmla="*/ 5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0" h="320">
                    <a:moveTo>
                      <a:pt x="0" y="53"/>
                    </a:moveTo>
                    <a:lnTo>
                      <a:pt x="0" y="53"/>
                    </a:lnTo>
                    <a:cubicBezTo>
                      <a:pt x="0" y="23"/>
                      <a:pt x="24" y="0"/>
                      <a:pt x="54" y="0"/>
                    </a:cubicBezTo>
                    <a:lnTo>
                      <a:pt x="1587" y="0"/>
                    </a:lnTo>
                    <a:cubicBezTo>
                      <a:pt x="1617" y="0"/>
                      <a:pt x="1640" y="23"/>
                      <a:pt x="1640" y="53"/>
                    </a:cubicBezTo>
                    <a:lnTo>
                      <a:pt x="1640" y="266"/>
                    </a:lnTo>
                    <a:cubicBezTo>
                      <a:pt x="1640" y="296"/>
                      <a:pt x="1617" y="320"/>
                      <a:pt x="1587" y="320"/>
                    </a:cubicBezTo>
                    <a:lnTo>
                      <a:pt x="54" y="320"/>
                    </a:lnTo>
                    <a:cubicBezTo>
                      <a:pt x="24" y="320"/>
                      <a:pt x="0" y="296"/>
                      <a:pt x="0" y="266"/>
                    </a:cubicBez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Rectangle 94"/>
              <p:cNvSpPr>
                <a:spLocks noChangeArrowheads="1"/>
              </p:cNvSpPr>
              <p:nvPr/>
            </p:nvSpPr>
            <p:spPr bwMode="auto">
              <a:xfrm>
                <a:off x="4420" y="895"/>
                <a:ext cx="16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PPU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7" name="Freeform 95"/>
              <p:cNvSpPr>
                <a:spLocks/>
              </p:cNvSpPr>
              <p:nvPr/>
            </p:nvSpPr>
            <p:spPr bwMode="auto">
              <a:xfrm>
                <a:off x="3942" y="453"/>
                <a:ext cx="942" cy="135"/>
              </a:xfrm>
              <a:custGeom>
                <a:avLst/>
                <a:gdLst>
                  <a:gd name="T0" fmla="*/ 0 w 2893"/>
                  <a:gd name="T1" fmla="*/ 67 h 412"/>
                  <a:gd name="T2" fmla="*/ 0 w 2893"/>
                  <a:gd name="T3" fmla="*/ 67 h 412"/>
                  <a:gd name="T4" fmla="*/ 69 w 2893"/>
                  <a:gd name="T5" fmla="*/ 0 h 412"/>
                  <a:gd name="T6" fmla="*/ 2824 w 2893"/>
                  <a:gd name="T7" fmla="*/ 0 h 412"/>
                  <a:gd name="T8" fmla="*/ 2893 w 2893"/>
                  <a:gd name="T9" fmla="*/ 67 h 412"/>
                  <a:gd name="T10" fmla="*/ 2893 w 2893"/>
                  <a:gd name="T11" fmla="*/ 343 h 412"/>
                  <a:gd name="T12" fmla="*/ 2824 w 2893"/>
                  <a:gd name="T13" fmla="*/ 412 h 412"/>
                  <a:gd name="T14" fmla="*/ 69 w 2893"/>
                  <a:gd name="T15" fmla="*/ 412 h 412"/>
                  <a:gd name="T16" fmla="*/ 0 w 2893"/>
                  <a:gd name="T17" fmla="*/ 343 h 412"/>
                  <a:gd name="T18" fmla="*/ 0 w 2893"/>
                  <a:gd name="T19" fmla="*/ 67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93" h="412">
                    <a:moveTo>
                      <a:pt x="0" y="67"/>
                    </a:moveTo>
                    <a:lnTo>
                      <a:pt x="0" y="67"/>
                    </a:lnTo>
                    <a:cubicBezTo>
                      <a:pt x="0" y="29"/>
                      <a:pt x="31" y="0"/>
                      <a:pt x="69" y="0"/>
                    </a:cubicBezTo>
                    <a:lnTo>
                      <a:pt x="2824" y="0"/>
                    </a:lnTo>
                    <a:cubicBezTo>
                      <a:pt x="2862" y="0"/>
                      <a:pt x="2893" y="29"/>
                      <a:pt x="2893" y="67"/>
                    </a:cubicBezTo>
                    <a:lnTo>
                      <a:pt x="2893" y="343"/>
                    </a:lnTo>
                    <a:cubicBezTo>
                      <a:pt x="2893" y="381"/>
                      <a:pt x="2862" y="412"/>
                      <a:pt x="2824" y="412"/>
                    </a:cubicBezTo>
                    <a:lnTo>
                      <a:pt x="69" y="412"/>
                    </a:lnTo>
                    <a:cubicBezTo>
                      <a:pt x="31" y="412"/>
                      <a:pt x="0" y="381"/>
                      <a:pt x="0" y="343"/>
                    </a:cubicBez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96"/>
              <p:cNvSpPr>
                <a:spLocks noChangeArrowheads="1"/>
              </p:cNvSpPr>
              <p:nvPr/>
            </p:nvSpPr>
            <p:spPr bwMode="auto">
              <a:xfrm>
                <a:off x="4286" y="481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9" name="Rectangle 97"/>
              <p:cNvSpPr>
                <a:spLocks noChangeArrowheads="1"/>
              </p:cNvSpPr>
              <p:nvPr/>
            </p:nvSpPr>
            <p:spPr bwMode="auto">
              <a:xfrm>
                <a:off x="4351" y="481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0" name="Rectangle 98"/>
              <p:cNvSpPr>
                <a:spLocks noChangeArrowheads="1"/>
              </p:cNvSpPr>
              <p:nvPr/>
            </p:nvSpPr>
            <p:spPr bwMode="auto">
              <a:xfrm>
                <a:off x="4381" y="481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1" name="Rectangle 99"/>
              <p:cNvSpPr>
                <a:spLocks noChangeArrowheads="1"/>
              </p:cNvSpPr>
              <p:nvPr/>
            </p:nvSpPr>
            <p:spPr bwMode="auto">
              <a:xfrm>
                <a:off x="4437" y="481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2" name="Rectangle 100"/>
              <p:cNvSpPr>
                <a:spLocks noChangeArrowheads="1"/>
              </p:cNvSpPr>
              <p:nvPr/>
            </p:nvSpPr>
            <p:spPr bwMode="auto">
              <a:xfrm>
                <a:off x="4503" y="481"/>
                <a:ext cx="6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3" name="Rectangle 101"/>
              <p:cNvSpPr>
                <a:spLocks noChangeArrowheads="1"/>
              </p:cNvSpPr>
              <p:nvPr/>
            </p:nvSpPr>
            <p:spPr bwMode="auto">
              <a:xfrm>
                <a:off x="4042" y="760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4" name="Rectangle 102"/>
              <p:cNvSpPr>
                <a:spLocks noChangeArrowheads="1"/>
              </p:cNvSpPr>
              <p:nvPr/>
            </p:nvSpPr>
            <p:spPr bwMode="auto">
              <a:xfrm>
                <a:off x="4094" y="760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5" name="Rectangle 103"/>
              <p:cNvSpPr>
                <a:spLocks noChangeArrowheads="1"/>
              </p:cNvSpPr>
              <p:nvPr/>
            </p:nvSpPr>
            <p:spPr bwMode="auto">
              <a:xfrm>
                <a:off x="4159" y="760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6" name="Rectangle 104"/>
              <p:cNvSpPr>
                <a:spLocks noChangeArrowheads="1"/>
              </p:cNvSpPr>
              <p:nvPr/>
            </p:nvSpPr>
            <p:spPr bwMode="auto">
              <a:xfrm>
                <a:off x="4202" y="760"/>
                <a:ext cx="8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7" name="Rectangle 105"/>
              <p:cNvSpPr>
                <a:spLocks noChangeArrowheads="1"/>
              </p:cNvSpPr>
              <p:nvPr/>
            </p:nvSpPr>
            <p:spPr bwMode="auto">
              <a:xfrm>
                <a:off x="4255" y="760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8" name="Rectangle 106"/>
              <p:cNvSpPr>
                <a:spLocks noChangeArrowheads="1"/>
              </p:cNvSpPr>
              <p:nvPr/>
            </p:nvSpPr>
            <p:spPr bwMode="auto">
              <a:xfrm>
                <a:off x="4285" y="760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" name="Rectangle 107"/>
              <p:cNvSpPr>
                <a:spLocks noChangeArrowheads="1"/>
              </p:cNvSpPr>
              <p:nvPr/>
            </p:nvSpPr>
            <p:spPr bwMode="auto">
              <a:xfrm>
                <a:off x="4359" y="760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" name="Rectangle 108"/>
              <p:cNvSpPr>
                <a:spLocks noChangeArrowheads="1"/>
              </p:cNvSpPr>
              <p:nvPr/>
            </p:nvSpPr>
            <p:spPr bwMode="auto">
              <a:xfrm>
                <a:off x="4420" y="760"/>
                <a:ext cx="6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1" name="Freeform 109"/>
              <p:cNvSpPr>
                <a:spLocks/>
              </p:cNvSpPr>
              <p:nvPr/>
            </p:nvSpPr>
            <p:spPr bwMode="auto">
              <a:xfrm>
                <a:off x="4667" y="2008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2" name="Freeform 110"/>
              <p:cNvSpPr>
                <a:spLocks/>
              </p:cNvSpPr>
              <p:nvPr/>
            </p:nvSpPr>
            <p:spPr bwMode="auto">
              <a:xfrm>
                <a:off x="4667" y="2008"/>
                <a:ext cx="0" cy="116"/>
              </a:xfrm>
              <a:custGeom>
                <a:avLst/>
                <a:gdLst>
                  <a:gd name="T0" fmla="*/ 0 w 1"/>
                  <a:gd name="T1" fmla="*/ 0 h 355"/>
                  <a:gd name="T2" fmla="*/ 0 w 1"/>
                  <a:gd name="T3" fmla="*/ 0 h 355"/>
                  <a:gd name="T4" fmla="*/ 1 w 1"/>
                  <a:gd name="T5" fmla="*/ 355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55">
                    <a:moveTo>
                      <a:pt x="0" y="0"/>
                    </a:moveTo>
                    <a:lnTo>
                      <a:pt x="0" y="0"/>
                    </a:lnTo>
                    <a:lnTo>
                      <a:pt x="1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111"/>
              <p:cNvSpPr>
                <a:spLocks/>
              </p:cNvSpPr>
              <p:nvPr/>
            </p:nvSpPr>
            <p:spPr bwMode="auto">
              <a:xfrm>
                <a:off x="4272" y="2008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12"/>
              <p:cNvSpPr>
                <a:spLocks/>
              </p:cNvSpPr>
              <p:nvPr/>
            </p:nvSpPr>
            <p:spPr bwMode="auto">
              <a:xfrm>
                <a:off x="4272" y="2008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113"/>
              <p:cNvSpPr>
                <a:spLocks/>
              </p:cNvSpPr>
              <p:nvPr/>
            </p:nvSpPr>
            <p:spPr bwMode="auto">
              <a:xfrm>
                <a:off x="3994" y="1717"/>
                <a:ext cx="855" cy="660"/>
              </a:xfrm>
              <a:custGeom>
                <a:avLst/>
                <a:gdLst>
                  <a:gd name="T0" fmla="*/ 0 w 2626"/>
                  <a:gd name="T1" fmla="*/ 0 h 2026"/>
                  <a:gd name="T2" fmla="*/ 0 w 2626"/>
                  <a:gd name="T3" fmla="*/ 0 h 2026"/>
                  <a:gd name="T4" fmla="*/ 2626 w 2626"/>
                  <a:gd name="T5" fmla="*/ 0 h 2026"/>
                  <a:gd name="T6" fmla="*/ 2626 w 2626"/>
                  <a:gd name="T7" fmla="*/ 2026 h 2026"/>
                  <a:gd name="T8" fmla="*/ 0 w 2626"/>
                  <a:gd name="T9" fmla="*/ 2026 h 2026"/>
                  <a:gd name="T10" fmla="*/ 0 w 2626"/>
                  <a:gd name="T11" fmla="*/ 0 h 2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26" h="2026">
                    <a:moveTo>
                      <a:pt x="0" y="0"/>
                    </a:moveTo>
                    <a:lnTo>
                      <a:pt x="0" y="0"/>
                    </a:lnTo>
                    <a:lnTo>
                      <a:pt x="2626" y="0"/>
                    </a:lnTo>
                    <a:lnTo>
                      <a:pt x="2626" y="2026"/>
                    </a:lnTo>
                    <a:lnTo>
                      <a:pt x="0" y="20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114"/>
              <p:cNvSpPr>
                <a:spLocks noEditPoints="1"/>
              </p:cNvSpPr>
              <p:nvPr/>
            </p:nvSpPr>
            <p:spPr bwMode="auto">
              <a:xfrm>
                <a:off x="3994" y="1717"/>
                <a:ext cx="855" cy="660"/>
              </a:xfrm>
              <a:custGeom>
                <a:avLst/>
                <a:gdLst>
                  <a:gd name="T0" fmla="*/ 0 w 2626"/>
                  <a:gd name="T1" fmla="*/ 0 h 2026"/>
                  <a:gd name="T2" fmla="*/ 293 w 2626"/>
                  <a:gd name="T3" fmla="*/ 0 h 2026"/>
                  <a:gd name="T4" fmla="*/ 506 w 2626"/>
                  <a:gd name="T5" fmla="*/ 0 h 2026"/>
                  <a:gd name="T6" fmla="*/ 586 w 2626"/>
                  <a:gd name="T7" fmla="*/ 0 h 2026"/>
                  <a:gd name="T8" fmla="*/ 880 w 2626"/>
                  <a:gd name="T9" fmla="*/ 0 h 2026"/>
                  <a:gd name="T10" fmla="*/ 1093 w 2626"/>
                  <a:gd name="T11" fmla="*/ 0 h 2026"/>
                  <a:gd name="T12" fmla="*/ 1173 w 2626"/>
                  <a:gd name="T13" fmla="*/ 0 h 2026"/>
                  <a:gd name="T14" fmla="*/ 1466 w 2626"/>
                  <a:gd name="T15" fmla="*/ 0 h 2026"/>
                  <a:gd name="T16" fmla="*/ 1680 w 2626"/>
                  <a:gd name="T17" fmla="*/ 0 h 2026"/>
                  <a:gd name="T18" fmla="*/ 1760 w 2626"/>
                  <a:gd name="T19" fmla="*/ 0 h 2026"/>
                  <a:gd name="T20" fmla="*/ 2053 w 2626"/>
                  <a:gd name="T21" fmla="*/ 0 h 2026"/>
                  <a:gd name="T22" fmla="*/ 2266 w 2626"/>
                  <a:gd name="T23" fmla="*/ 0 h 2026"/>
                  <a:gd name="T24" fmla="*/ 2346 w 2626"/>
                  <a:gd name="T25" fmla="*/ 0 h 2026"/>
                  <a:gd name="T26" fmla="*/ 2626 w 2626"/>
                  <a:gd name="T27" fmla="*/ 13 h 2026"/>
                  <a:gd name="T28" fmla="*/ 2626 w 2626"/>
                  <a:gd name="T29" fmla="*/ 226 h 2026"/>
                  <a:gd name="T30" fmla="*/ 2626 w 2626"/>
                  <a:gd name="T31" fmla="*/ 306 h 2026"/>
                  <a:gd name="T32" fmla="*/ 2626 w 2626"/>
                  <a:gd name="T33" fmla="*/ 600 h 2026"/>
                  <a:gd name="T34" fmla="*/ 2626 w 2626"/>
                  <a:gd name="T35" fmla="*/ 813 h 2026"/>
                  <a:gd name="T36" fmla="*/ 2626 w 2626"/>
                  <a:gd name="T37" fmla="*/ 893 h 2026"/>
                  <a:gd name="T38" fmla="*/ 2626 w 2626"/>
                  <a:gd name="T39" fmla="*/ 1186 h 2026"/>
                  <a:gd name="T40" fmla="*/ 2626 w 2626"/>
                  <a:gd name="T41" fmla="*/ 1400 h 2026"/>
                  <a:gd name="T42" fmla="*/ 2626 w 2626"/>
                  <a:gd name="T43" fmla="*/ 1480 h 2026"/>
                  <a:gd name="T44" fmla="*/ 2626 w 2626"/>
                  <a:gd name="T45" fmla="*/ 1773 h 2026"/>
                  <a:gd name="T46" fmla="*/ 2626 w 2626"/>
                  <a:gd name="T47" fmla="*/ 1986 h 2026"/>
                  <a:gd name="T48" fmla="*/ 2586 w 2626"/>
                  <a:gd name="T49" fmla="*/ 2026 h 2026"/>
                  <a:gd name="T50" fmla="*/ 2293 w 2626"/>
                  <a:gd name="T51" fmla="*/ 2026 h 2026"/>
                  <a:gd name="T52" fmla="*/ 2080 w 2626"/>
                  <a:gd name="T53" fmla="*/ 2026 h 2026"/>
                  <a:gd name="T54" fmla="*/ 2000 w 2626"/>
                  <a:gd name="T55" fmla="*/ 2026 h 2026"/>
                  <a:gd name="T56" fmla="*/ 1706 w 2626"/>
                  <a:gd name="T57" fmla="*/ 2026 h 2026"/>
                  <a:gd name="T58" fmla="*/ 1493 w 2626"/>
                  <a:gd name="T59" fmla="*/ 2026 h 2026"/>
                  <a:gd name="T60" fmla="*/ 1413 w 2626"/>
                  <a:gd name="T61" fmla="*/ 2026 h 2026"/>
                  <a:gd name="T62" fmla="*/ 1120 w 2626"/>
                  <a:gd name="T63" fmla="*/ 2026 h 2026"/>
                  <a:gd name="T64" fmla="*/ 906 w 2626"/>
                  <a:gd name="T65" fmla="*/ 2026 h 2026"/>
                  <a:gd name="T66" fmla="*/ 826 w 2626"/>
                  <a:gd name="T67" fmla="*/ 2026 h 2026"/>
                  <a:gd name="T68" fmla="*/ 533 w 2626"/>
                  <a:gd name="T69" fmla="*/ 2026 h 2026"/>
                  <a:gd name="T70" fmla="*/ 320 w 2626"/>
                  <a:gd name="T71" fmla="*/ 2026 h 2026"/>
                  <a:gd name="T72" fmla="*/ 240 w 2626"/>
                  <a:gd name="T73" fmla="*/ 2026 h 2026"/>
                  <a:gd name="T74" fmla="*/ 0 w 2626"/>
                  <a:gd name="T75" fmla="*/ 1973 h 2026"/>
                  <a:gd name="T76" fmla="*/ 0 w 2626"/>
                  <a:gd name="T77" fmla="*/ 1760 h 2026"/>
                  <a:gd name="T78" fmla="*/ 0 w 2626"/>
                  <a:gd name="T79" fmla="*/ 1680 h 2026"/>
                  <a:gd name="T80" fmla="*/ 0 w 2626"/>
                  <a:gd name="T81" fmla="*/ 1386 h 2026"/>
                  <a:gd name="T82" fmla="*/ 0 w 2626"/>
                  <a:gd name="T83" fmla="*/ 1173 h 2026"/>
                  <a:gd name="T84" fmla="*/ 0 w 2626"/>
                  <a:gd name="T85" fmla="*/ 1093 h 2026"/>
                  <a:gd name="T86" fmla="*/ 0 w 2626"/>
                  <a:gd name="T87" fmla="*/ 800 h 2026"/>
                  <a:gd name="T88" fmla="*/ 0 w 2626"/>
                  <a:gd name="T89" fmla="*/ 586 h 2026"/>
                  <a:gd name="T90" fmla="*/ 0 w 2626"/>
                  <a:gd name="T91" fmla="*/ 506 h 2026"/>
                  <a:gd name="T92" fmla="*/ 0 w 2626"/>
                  <a:gd name="T93" fmla="*/ 213 h 2026"/>
                  <a:gd name="T94" fmla="*/ 0 w 2626"/>
                  <a:gd name="T95" fmla="*/ 0 h 2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26" h="2026">
                    <a:moveTo>
                      <a:pt x="0" y="0"/>
                    </a:moveTo>
                    <a:lnTo>
                      <a:pt x="0" y="0"/>
                    </a:lnTo>
                    <a:lnTo>
                      <a:pt x="213" y="0"/>
                    </a:lnTo>
                    <a:moveTo>
                      <a:pt x="293" y="0"/>
                    </a:moveTo>
                    <a:lnTo>
                      <a:pt x="293" y="0"/>
                    </a:lnTo>
                    <a:lnTo>
                      <a:pt x="506" y="0"/>
                    </a:lnTo>
                    <a:moveTo>
                      <a:pt x="586" y="0"/>
                    </a:moveTo>
                    <a:lnTo>
                      <a:pt x="586" y="0"/>
                    </a:lnTo>
                    <a:lnTo>
                      <a:pt x="800" y="0"/>
                    </a:lnTo>
                    <a:moveTo>
                      <a:pt x="880" y="0"/>
                    </a:moveTo>
                    <a:lnTo>
                      <a:pt x="880" y="0"/>
                    </a:lnTo>
                    <a:lnTo>
                      <a:pt x="1093" y="0"/>
                    </a:lnTo>
                    <a:moveTo>
                      <a:pt x="1173" y="0"/>
                    </a:moveTo>
                    <a:lnTo>
                      <a:pt x="1173" y="0"/>
                    </a:lnTo>
                    <a:lnTo>
                      <a:pt x="1386" y="0"/>
                    </a:lnTo>
                    <a:moveTo>
                      <a:pt x="1466" y="0"/>
                    </a:moveTo>
                    <a:lnTo>
                      <a:pt x="1466" y="0"/>
                    </a:lnTo>
                    <a:lnTo>
                      <a:pt x="1680" y="0"/>
                    </a:lnTo>
                    <a:moveTo>
                      <a:pt x="1760" y="0"/>
                    </a:moveTo>
                    <a:lnTo>
                      <a:pt x="1760" y="0"/>
                    </a:lnTo>
                    <a:lnTo>
                      <a:pt x="1973" y="0"/>
                    </a:lnTo>
                    <a:moveTo>
                      <a:pt x="2053" y="0"/>
                    </a:moveTo>
                    <a:lnTo>
                      <a:pt x="2053" y="0"/>
                    </a:lnTo>
                    <a:lnTo>
                      <a:pt x="2266" y="0"/>
                    </a:lnTo>
                    <a:moveTo>
                      <a:pt x="2346" y="0"/>
                    </a:moveTo>
                    <a:lnTo>
                      <a:pt x="2346" y="0"/>
                    </a:lnTo>
                    <a:lnTo>
                      <a:pt x="2560" y="0"/>
                    </a:lnTo>
                    <a:moveTo>
                      <a:pt x="2626" y="13"/>
                    </a:moveTo>
                    <a:lnTo>
                      <a:pt x="2626" y="13"/>
                    </a:lnTo>
                    <a:lnTo>
                      <a:pt x="2626" y="226"/>
                    </a:lnTo>
                    <a:moveTo>
                      <a:pt x="2626" y="306"/>
                    </a:moveTo>
                    <a:lnTo>
                      <a:pt x="2626" y="306"/>
                    </a:lnTo>
                    <a:lnTo>
                      <a:pt x="2626" y="520"/>
                    </a:lnTo>
                    <a:moveTo>
                      <a:pt x="2626" y="600"/>
                    </a:moveTo>
                    <a:lnTo>
                      <a:pt x="2626" y="600"/>
                    </a:lnTo>
                    <a:lnTo>
                      <a:pt x="2626" y="813"/>
                    </a:lnTo>
                    <a:moveTo>
                      <a:pt x="2626" y="893"/>
                    </a:moveTo>
                    <a:lnTo>
                      <a:pt x="2626" y="893"/>
                    </a:lnTo>
                    <a:lnTo>
                      <a:pt x="2626" y="1106"/>
                    </a:lnTo>
                    <a:moveTo>
                      <a:pt x="2626" y="1186"/>
                    </a:moveTo>
                    <a:lnTo>
                      <a:pt x="2626" y="1186"/>
                    </a:lnTo>
                    <a:lnTo>
                      <a:pt x="2626" y="1400"/>
                    </a:lnTo>
                    <a:moveTo>
                      <a:pt x="2626" y="1480"/>
                    </a:moveTo>
                    <a:lnTo>
                      <a:pt x="2626" y="1480"/>
                    </a:lnTo>
                    <a:lnTo>
                      <a:pt x="2626" y="1693"/>
                    </a:lnTo>
                    <a:moveTo>
                      <a:pt x="2626" y="1773"/>
                    </a:moveTo>
                    <a:lnTo>
                      <a:pt x="2626" y="1773"/>
                    </a:lnTo>
                    <a:lnTo>
                      <a:pt x="2626" y="1986"/>
                    </a:lnTo>
                    <a:moveTo>
                      <a:pt x="2586" y="2026"/>
                    </a:moveTo>
                    <a:lnTo>
                      <a:pt x="2586" y="2026"/>
                    </a:lnTo>
                    <a:lnTo>
                      <a:pt x="2373" y="2026"/>
                    </a:lnTo>
                    <a:moveTo>
                      <a:pt x="2293" y="2026"/>
                    </a:moveTo>
                    <a:lnTo>
                      <a:pt x="2293" y="2026"/>
                    </a:lnTo>
                    <a:lnTo>
                      <a:pt x="2080" y="2026"/>
                    </a:lnTo>
                    <a:moveTo>
                      <a:pt x="2000" y="2026"/>
                    </a:moveTo>
                    <a:lnTo>
                      <a:pt x="2000" y="2026"/>
                    </a:lnTo>
                    <a:lnTo>
                      <a:pt x="1786" y="2026"/>
                    </a:lnTo>
                    <a:moveTo>
                      <a:pt x="1706" y="2026"/>
                    </a:moveTo>
                    <a:lnTo>
                      <a:pt x="1706" y="2026"/>
                    </a:lnTo>
                    <a:lnTo>
                      <a:pt x="1493" y="2026"/>
                    </a:lnTo>
                    <a:moveTo>
                      <a:pt x="1413" y="2026"/>
                    </a:moveTo>
                    <a:lnTo>
                      <a:pt x="1413" y="2026"/>
                    </a:lnTo>
                    <a:lnTo>
                      <a:pt x="1200" y="2026"/>
                    </a:lnTo>
                    <a:moveTo>
                      <a:pt x="1120" y="2026"/>
                    </a:moveTo>
                    <a:lnTo>
                      <a:pt x="1120" y="2026"/>
                    </a:lnTo>
                    <a:lnTo>
                      <a:pt x="906" y="2026"/>
                    </a:lnTo>
                    <a:moveTo>
                      <a:pt x="826" y="2026"/>
                    </a:moveTo>
                    <a:lnTo>
                      <a:pt x="826" y="2026"/>
                    </a:lnTo>
                    <a:lnTo>
                      <a:pt x="613" y="2026"/>
                    </a:lnTo>
                    <a:moveTo>
                      <a:pt x="533" y="2026"/>
                    </a:moveTo>
                    <a:lnTo>
                      <a:pt x="533" y="2026"/>
                    </a:lnTo>
                    <a:lnTo>
                      <a:pt x="320" y="2026"/>
                    </a:lnTo>
                    <a:moveTo>
                      <a:pt x="240" y="2026"/>
                    </a:moveTo>
                    <a:lnTo>
                      <a:pt x="240" y="2026"/>
                    </a:lnTo>
                    <a:lnTo>
                      <a:pt x="26" y="2026"/>
                    </a:lnTo>
                    <a:moveTo>
                      <a:pt x="0" y="1973"/>
                    </a:moveTo>
                    <a:lnTo>
                      <a:pt x="0" y="1973"/>
                    </a:lnTo>
                    <a:lnTo>
                      <a:pt x="0" y="1760"/>
                    </a:lnTo>
                    <a:moveTo>
                      <a:pt x="0" y="1680"/>
                    </a:moveTo>
                    <a:lnTo>
                      <a:pt x="0" y="1680"/>
                    </a:lnTo>
                    <a:lnTo>
                      <a:pt x="0" y="1466"/>
                    </a:lnTo>
                    <a:moveTo>
                      <a:pt x="0" y="1386"/>
                    </a:moveTo>
                    <a:lnTo>
                      <a:pt x="0" y="1386"/>
                    </a:lnTo>
                    <a:lnTo>
                      <a:pt x="0" y="1173"/>
                    </a:lnTo>
                    <a:moveTo>
                      <a:pt x="0" y="1093"/>
                    </a:moveTo>
                    <a:lnTo>
                      <a:pt x="0" y="1093"/>
                    </a:lnTo>
                    <a:lnTo>
                      <a:pt x="0" y="880"/>
                    </a:lnTo>
                    <a:moveTo>
                      <a:pt x="0" y="800"/>
                    </a:moveTo>
                    <a:lnTo>
                      <a:pt x="0" y="800"/>
                    </a:lnTo>
                    <a:lnTo>
                      <a:pt x="0" y="586"/>
                    </a:lnTo>
                    <a:moveTo>
                      <a:pt x="0" y="506"/>
                    </a:moveTo>
                    <a:lnTo>
                      <a:pt x="0" y="506"/>
                    </a:lnTo>
                    <a:lnTo>
                      <a:pt x="0" y="293"/>
                    </a:lnTo>
                    <a:moveTo>
                      <a:pt x="0" y="213"/>
                    </a:moveTo>
                    <a:lnTo>
                      <a:pt x="0" y="213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115"/>
              <p:cNvSpPr>
                <a:spLocks/>
              </p:cNvSpPr>
              <p:nvPr/>
            </p:nvSpPr>
            <p:spPr bwMode="auto">
              <a:xfrm>
                <a:off x="4597" y="2208"/>
                <a:ext cx="0" cy="299"/>
              </a:xfrm>
              <a:custGeom>
                <a:avLst/>
                <a:gdLst>
                  <a:gd name="T0" fmla="*/ 0 h 919"/>
                  <a:gd name="T1" fmla="*/ 0 h 919"/>
                  <a:gd name="T2" fmla="*/ 919 h 9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19">
                    <a:moveTo>
                      <a:pt x="0" y="0"/>
                    </a:moveTo>
                    <a:lnTo>
                      <a:pt x="0" y="0"/>
                    </a:lnTo>
                    <a:lnTo>
                      <a:pt x="0" y="919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116"/>
              <p:cNvSpPr>
                <a:spLocks/>
              </p:cNvSpPr>
              <p:nvPr/>
            </p:nvSpPr>
            <p:spPr bwMode="auto">
              <a:xfrm>
                <a:off x="4597" y="2208"/>
                <a:ext cx="0" cy="299"/>
              </a:xfrm>
              <a:custGeom>
                <a:avLst/>
                <a:gdLst>
                  <a:gd name="T0" fmla="*/ 0 h 919"/>
                  <a:gd name="T1" fmla="*/ 0 h 919"/>
                  <a:gd name="T2" fmla="*/ 919 h 9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19">
                    <a:moveTo>
                      <a:pt x="0" y="0"/>
                    </a:moveTo>
                    <a:lnTo>
                      <a:pt x="0" y="0"/>
                    </a:lnTo>
                    <a:lnTo>
                      <a:pt x="0" y="919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117"/>
              <p:cNvSpPr>
                <a:spLocks/>
              </p:cNvSpPr>
              <p:nvPr/>
            </p:nvSpPr>
            <p:spPr bwMode="auto">
              <a:xfrm>
                <a:off x="4545" y="1756"/>
                <a:ext cx="265" cy="300"/>
              </a:xfrm>
              <a:custGeom>
                <a:avLst/>
                <a:gdLst>
                  <a:gd name="T0" fmla="*/ 0 w 813"/>
                  <a:gd name="T1" fmla="*/ 135 h 920"/>
                  <a:gd name="T2" fmla="*/ 0 w 813"/>
                  <a:gd name="T3" fmla="*/ 135 h 920"/>
                  <a:gd name="T4" fmla="*/ 136 w 813"/>
                  <a:gd name="T5" fmla="*/ 0 h 920"/>
                  <a:gd name="T6" fmla="*/ 678 w 813"/>
                  <a:gd name="T7" fmla="*/ 0 h 920"/>
                  <a:gd name="T8" fmla="*/ 813 w 813"/>
                  <a:gd name="T9" fmla="*/ 135 h 920"/>
                  <a:gd name="T10" fmla="*/ 813 w 813"/>
                  <a:gd name="T11" fmla="*/ 784 h 920"/>
                  <a:gd name="T12" fmla="*/ 678 w 813"/>
                  <a:gd name="T13" fmla="*/ 920 h 920"/>
                  <a:gd name="T14" fmla="*/ 136 w 813"/>
                  <a:gd name="T15" fmla="*/ 920 h 920"/>
                  <a:gd name="T16" fmla="*/ 0 w 813"/>
                  <a:gd name="T17" fmla="*/ 784 h 920"/>
                  <a:gd name="T18" fmla="*/ 0 w 813"/>
                  <a:gd name="T19" fmla="*/ 135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20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6" y="0"/>
                    </a:cubicBezTo>
                    <a:lnTo>
                      <a:pt x="678" y="0"/>
                    </a:lnTo>
                    <a:cubicBezTo>
                      <a:pt x="753" y="0"/>
                      <a:pt x="813" y="60"/>
                      <a:pt x="813" y="135"/>
                    </a:cubicBezTo>
                    <a:lnTo>
                      <a:pt x="813" y="784"/>
                    </a:lnTo>
                    <a:cubicBezTo>
                      <a:pt x="813" y="859"/>
                      <a:pt x="753" y="920"/>
                      <a:pt x="678" y="920"/>
                    </a:cubicBezTo>
                    <a:lnTo>
                      <a:pt x="136" y="920"/>
                    </a:lnTo>
                    <a:cubicBezTo>
                      <a:pt x="61" y="920"/>
                      <a:pt x="0" y="859"/>
                      <a:pt x="0" y="784"/>
                    </a:cubicBez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118"/>
              <p:cNvSpPr>
                <a:spLocks/>
              </p:cNvSpPr>
              <p:nvPr/>
            </p:nvSpPr>
            <p:spPr bwMode="auto">
              <a:xfrm>
                <a:off x="4545" y="1756"/>
                <a:ext cx="265" cy="300"/>
              </a:xfrm>
              <a:custGeom>
                <a:avLst/>
                <a:gdLst>
                  <a:gd name="T0" fmla="*/ 0 w 813"/>
                  <a:gd name="T1" fmla="*/ 135 h 920"/>
                  <a:gd name="T2" fmla="*/ 0 w 813"/>
                  <a:gd name="T3" fmla="*/ 135 h 920"/>
                  <a:gd name="T4" fmla="*/ 136 w 813"/>
                  <a:gd name="T5" fmla="*/ 0 h 920"/>
                  <a:gd name="T6" fmla="*/ 678 w 813"/>
                  <a:gd name="T7" fmla="*/ 0 h 920"/>
                  <a:gd name="T8" fmla="*/ 813 w 813"/>
                  <a:gd name="T9" fmla="*/ 135 h 920"/>
                  <a:gd name="T10" fmla="*/ 813 w 813"/>
                  <a:gd name="T11" fmla="*/ 784 h 920"/>
                  <a:gd name="T12" fmla="*/ 678 w 813"/>
                  <a:gd name="T13" fmla="*/ 920 h 920"/>
                  <a:gd name="T14" fmla="*/ 136 w 813"/>
                  <a:gd name="T15" fmla="*/ 920 h 920"/>
                  <a:gd name="T16" fmla="*/ 0 w 813"/>
                  <a:gd name="T17" fmla="*/ 784 h 920"/>
                  <a:gd name="T18" fmla="*/ 0 w 813"/>
                  <a:gd name="T19" fmla="*/ 135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20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6" y="0"/>
                    </a:cubicBezTo>
                    <a:lnTo>
                      <a:pt x="678" y="0"/>
                    </a:lnTo>
                    <a:cubicBezTo>
                      <a:pt x="753" y="0"/>
                      <a:pt x="813" y="60"/>
                      <a:pt x="813" y="135"/>
                    </a:cubicBezTo>
                    <a:lnTo>
                      <a:pt x="813" y="784"/>
                    </a:lnTo>
                    <a:cubicBezTo>
                      <a:pt x="813" y="859"/>
                      <a:pt x="753" y="920"/>
                      <a:pt x="678" y="920"/>
                    </a:cubicBezTo>
                    <a:lnTo>
                      <a:pt x="136" y="920"/>
                    </a:lnTo>
                    <a:cubicBezTo>
                      <a:pt x="61" y="920"/>
                      <a:pt x="0" y="859"/>
                      <a:pt x="0" y="784"/>
                    </a:cubicBezTo>
                    <a:lnTo>
                      <a:pt x="0" y="13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Rectangle 119"/>
              <p:cNvSpPr>
                <a:spLocks noChangeArrowheads="1"/>
              </p:cNvSpPr>
              <p:nvPr/>
            </p:nvSpPr>
            <p:spPr bwMode="auto">
              <a:xfrm>
                <a:off x="4598" y="1867"/>
                <a:ext cx="14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2" name="Rectangle 120"/>
              <p:cNvSpPr>
                <a:spLocks noChangeArrowheads="1"/>
              </p:cNvSpPr>
              <p:nvPr/>
            </p:nvSpPr>
            <p:spPr bwMode="auto">
              <a:xfrm>
                <a:off x="4707" y="1867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3" name="Freeform 121"/>
              <p:cNvSpPr>
                <a:spLocks/>
              </p:cNvSpPr>
              <p:nvPr/>
            </p:nvSpPr>
            <p:spPr bwMode="auto">
              <a:xfrm>
                <a:off x="4072" y="1760"/>
                <a:ext cx="417" cy="304"/>
              </a:xfrm>
              <a:custGeom>
                <a:avLst/>
                <a:gdLst>
                  <a:gd name="T0" fmla="*/ 0 w 1280"/>
                  <a:gd name="T1" fmla="*/ 155 h 933"/>
                  <a:gd name="T2" fmla="*/ 0 w 1280"/>
                  <a:gd name="T3" fmla="*/ 155 h 933"/>
                  <a:gd name="T4" fmla="*/ 155 w 1280"/>
                  <a:gd name="T5" fmla="*/ 0 h 933"/>
                  <a:gd name="T6" fmla="*/ 1124 w 1280"/>
                  <a:gd name="T7" fmla="*/ 0 h 933"/>
                  <a:gd name="T8" fmla="*/ 1280 w 1280"/>
                  <a:gd name="T9" fmla="*/ 155 h 933"/>
                  <a:gd name="T10" fmla="*/ 1280 w 1280"/>
                  <a:gd name="T11" fmla="*/ 778 h 933"/>
                  <a:gd name="T12" fmla="*/ 1124 w 1280"/>
                  <a:gd name="T13" fmla="*/ 933 h 933"/>
                  <a:gd name="T14" fmla="*/ 155 w 1280"/>
                  <a:gd name="T15" fmla="*/ 933 h 933"/>
                  <a:gd name="T16" fmla="*/ 0 w 1280"/>
                  <a:gd name="T17" fmla="*/ 778 h 933"/>
                  <a:gd name="T18" fmla="*/ 0 w 1280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0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69" y="0"/>
                      <a:pt x="155" y="0"/>
                    </a:cubicBezTo>
                    <a:lnTo>
                      <a:pt x="1124" y="0"/>
                    </a:lnTo>
                    <a:cubicBezTo>
                      <a:pt x="1210" y="0"/>
                      <a:pt x="1280" y="69"/>
                      <a:pt x="1280" y="155"/>
                    </a:cubicBezTo>
                    <a:lnTo>
                      <a:pt x="1280" y="778"/>
                    </a:lnTo>
                    <a:cubicBezTo>
                      <a:pt x="1280" y="864"/>
                      <a:pt x="1210" y="933"/>
                      <a:pt x="1124" y="933"/>
                    </a:cubicBezTo>
                    <a:lnTo>
                      <a:pt x="155" y="933"/>
                    </a:lnTo>
                    <a:cubicBezTo>
                      <a:pt x="69" y="933"/>
                      <a:pt x="0" y="864"/>
                      <a:pt x="0" y="778"/>
                    </a:cubicBez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4" name="Freeform 122"/>
              <p:cNvSpPr>
                <a:spLocks/>
              </p:cNvSpPr>
              <p:nvPr/>
            </p:nvSpPr>
            <p:spPr bwMode="auto">
              <a:xfrm>
                <a:off x="4072" y="1760"/>
                <a:ext cx="417" cy="304"/>
              </a:xfrm>
              <a:custGeom>
                <a:avLst/>
                <a:gdLst>
                  <a:gd name="T0" fmla="*/ 0 w 1280"/>
                  <a:gd name="T1" fmla="*/ 155 h 933"/>
                  <a:gd name="T2" fmla="*/ 0 w 1280"/>
                  <a:gd name="T3" fmla="*/ 155 h 933"/>
                  <a:gd name="T4" fmla="*/ 155 w 1280"/>
                  <a:gd name="T5" fmla="*/ 0 h 933"/>
                  <a:gd name="T6" fmla="*/ 1124 w 1280"/>
                  <a:gd name="T7" fmla="*/ 0 h 933"/>
                  <a:gd name="T8" fmla="*/ 1280 w 1280"/>
                  <a:gd name="T9" fmla="*/ 155 h 933"/>
                  <a:gd name="T10" fmla="*/ 1280 w 1280"/>
                  <a:gd name="T11" fmla="*/ 778 h 933"/>
                  <a:gd name="T12" fmla="*/ 1124 w 1280"/>
                  <a:gd name="T13" fmla="*/ 933 h 933"/>
                  <a:gd name="T14" fmla="*/ 155 w 1280"/>
                  <a:gd name="T15" fmla="*/ 933 h 933"/>
                  <a:gd name="T16" fmla="*/ 0 w 1280"/>
                  <a:gd name="T17" fmla="*/ 778 h 933"/>
                  <a:gd name="T18" fmla="*/ 0 w 1280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0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69" y="0"/>
                      <a:pt x="155" y="0"/>
                    </a:cubicBezTo>
                    <a:lnTo>
                      <a:pt x="1124" y="0"/>
                    </a:lnTo>
                    <a:cubicBezTo>
                      <a:pt x="1210" y="0"/>
                      <a:pt x="1280" y="69"/>
                      <a:pt x="1280" y="155"/>
                    </a:cubicBezTo>
                    <a:lnTo>
                      <a:pt x="1280" y="778"/>
                    </a:lnTo>
                    <a:cubicBezTo>
                      <a:pt x="1280" y="864"/>
                      <a:pt x="1210" y="933"/>
                      <a:pt x="1124" y="933"/>
                    </a:cubicBezTo>
                    <a:lnTo>
                      <a:pt x="155" y="933"/>
                    </a:lnTo>
                    <a:cubicBezTo>
                      <a:pt x="69" y="933"/>
                      <a:pt x="0" y="864"/>
                      <a:pt x="0" y="778"/>
                    </a:cubicBezTo>
                    <a:lnTo>
                      <a:pt x="0" y="15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Rectangle 123"/>
              <p:cNvSpPr>
                <a:spLocks noChangeArrowheads="1"/>
              </p:cNvSpPr>
              <p:nvPr/>
            </p:nvSpPr>
            <p:spPr bwMode="auto">
              <a:xfrm>
                <a:off x="4148" y="1831"/>
                <a:ext cx="15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8*8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6" name="Rectangle 124"/>
              <p:cNvSpPr>
                <a:spLocks noChangeArrowheads="1"/>
              </p:cNvSpPr>
              <p:nvPr/>
            </p:nvSpPr>
            <p:spPr bwMode="auto">
              <a:xfrm>
                <a:off x="4270" y="1831"/>
                <a:ext cx="12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7" name="Rectangle 125"/>
              <p:cNvSpPr>
                <a:spLocks noChangeArrowheads="1"/>
              </p:cNvSpPr>
              <p:nvPr/>
            </p:nvSpPr>
            <p:spPr bwMode="auto">
              <a:xfrm>
                <a:off x="4365" y="1831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8" name="Rectangle 126"/>
              <p:cNvSpPr>
                <a:spLocks noChangeArrowheads="1"/>
              </p:cNvSpPr>
              <p:nvPr/>
            </p:nvSpPr>
            <p:spPr bwMode="auto">
              <a:xfrm>
                <a:off x="4413" y="1831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9" name="Rectangle 127"/>
              <p:cNvSpPr>
                <a:spLocks noChangeArrowheads="1"/>
              </p:cNvSpPr>
              <p:nvPr/>
            </p:nvSpPr>
            <p:spPr bwMode="auto">
              <a:xfrm>
                <a:off x="4200" y="1918"/>
                <a:ext cx="1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Mes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0" name="Rectangle 128"/>
              <p:cNvSpPr>
                <a:spLocks noChangeArrowheads="1"/>
              </p:cNvSpPr>
              <p:nvPr/>
            </p:nvSpPr>
            <p:spPr bwMode="auto">
              <a:xfrm>
                <a:off x="4322" y="1918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1" name="Freeform 129"/>
              <p:cNvSpPr>
                <a:spLocks/>
              </p:cNvSpPr>
              <p:nvPr/>
            </p:nvSpPr>
            <p:spPr bwMode="auto">
              <a:xfrm>
                <a:off x="4211" y="2116"/>
                <a:ext cx="534" cy="105"/>
              </a:xfrm>
              <a:custGeom>
                <a:avLst/>
                <a:gdLst>
                  <a:gd name="T0" fmla="*/ 0 w 1640"/>
                  <a:gd name="T1" fmla="*/ 54 h 320"/>
                  <a:gd name="T2" fmla="*/ 0 w 1640"/>
                  <a:gd name="T3" fmla="*/ 54 h 320"/>
                  <a:gd name="T4" fmla="*/ 54 w 1640"/>
                  <a:gd name="T5" fmla="*/ 0 h 320"/>
                  <a:gd name="T6" fmla="*/ 1587 w 1640"/>
                  <a:gd name="T7" fmla="*/ 0 h 320"/>
                  <a:gd name="T8" fmla="*/ 1640 w 1640"/>
                  <a:gd name="T9" fmla="*/ 54 h 320"/>
                  <a:gd name="T10" fmla="*/ 1640 w 1640"/>
                  <a:gd name="T11" fmla="*/ 267 h 320"/>
                  <a:gd name="T12" fmla="*/ 1587 w 1640"/>
                  <a:gd name="T13" fmla="*/ 320 h 320"/>
                  <a:gd name="T14" fmla="*/ 54 w 1640"/>
                  <a:gd name="T15" fmla="*/ 320 h 320"/>
                  <a:gd name="T16" fmla="*/ 0 w 1640"/>
                  <a:gd name="T17" fmla="*/ 267 h 320"/>
                  <a:gd name="T18" fmla="*/ 0 w 1640"/>
                  <a:gd name="T19" fmla="*/ 54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0" h="320">
                    <a:moveTo>
                      <a:pt x="0" y="54"/>
                    </a:moveTo>
                    <a:lnTo>
                      <a:pt x="0" y="54"/>
                    </a:lnTo>
                    <a:cubicBezTo>
                      <a:pt x="0" y="24"/>
                      <a:pt x="24" y="0"/>
                      <a:pt x="54" y="0"/>
                    </a:cubicBezTo>
                    <a:lnTo>
                      <a:pt x="1587" y="0"/>
                    </a:lnTo>
                    <a:cubicBezTo>
                      <a:pt x="1617" y="0"/>
                      <a:pt x="1640" y="24"/>
                      <a:pt x="1640" y="54"/>
                    </a:cubicBezTo>
                    <a:lnTo>
                      <a:pt x="1640" y="267"/>
                    </a:lnTo>
                    <a:cubicBezTo>
                      <a:pt x="1640" y="296"/>
                      <a:pt x="1617" y="320"/>
                      <a:pt x="1587" y="320"/>
                    </a:cubicBezTo>
                    <a:lnTo>
                      <a:pt x="54" y="320"/>
                    </a:lnTo>
                    <a:cubicBezTo>
                      <a:pt x="24" y="320"/>
                      <a:pt x="0" y="296"/>
                      <a:pt x="0" y="267"/>
                    </a:cubicBez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2" name="Rectangle 130"/>
              <p:cNvSpPr>
                <a:spLocks noChangeArrowheads="1"/>
              </p:cNvSpPr>
              <p:nvPr/>
            </p:nvSpPr>
            <p:spPr bwMode="auto">
              <a:xfrm>
                <a:off x="4409" y="2128"/>
                <a:ext cx="16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PPU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3" name="Rectangle 131"/>
              <p:cNvSpPr>
                <a:spLocks noChangeArrowheads="1"/>
              </p:cNvSpPr>
              <p:nvPr/>
            </p:nvSpPr>
            <p:spPr bwMode="auto">
              <a:xfrm>
                <a:off x="4044" y="2274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4" name="Rectangle 132"/>
              <p:cNvSpPr>
                <a:spLocks noChangeArrowheads="1"/>
              </p:cNvSpPr>
              <p:nvPr/>
            </p:nvSpPr>
            <p:spPr bwMode="auto">
              <a:xfrm>
                <a:off x="4096" y="2274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5" name="Rectangle 133"/>
              <p:cNvSpPr>
                <a:spLocks noChangeArrowheads="1"/>
              </p:cNvSpPr>
              <p:nvPr/>
            </p:nvSpPr>
            <p:spPr bwMode="auto">
              <a:xfrm>
                <a:off x="4161" y="2274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6" name="Rectangle 134"/>
              <p:cNvSpPr>
                <a:spLocks noChangeArrowheads="1"/>
              </p:cNvSpPr>
              <p:nvPr/>
            </p:nvSpPr>
            <p:spPr bwMode="auto">
              <a:xfrm>
                <a:off x="4204" y="2274"/>
                <a:ext cx="8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" name="Rectangle 135"/>
              <p:cNvSpPr>
                <a:spLocks noChangeArrowheads="1"/>
              </p:cNvSpPr>
              <p:nvPr/>
            </p:nvSpPr>
            <p:spPr bwMode="auto">
              <a:xfrm>
                <a:off x="4257" y="2274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" name="Rectangle 136"/>
              <p:cNvSpPr>
                <a:spLocks noChangeArrowheads="1"/>
              </p:cNvSpPr>
              <p:nvPr/>
            </p:nvSpPr>
            <p:spPr bwMode="auto">
              <a:xfrm>
                <a:off x="4287" y="2274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9" name="Rectangle 137"/>
              <p:cNvSpPr>
                <a:spLocks noChangeArrowheads="1"/>
              </p:cNvSpPr>
              <p:nvPr/>
            </p:nvSpPr>
            <p:spPr bwMode="auto">
              <a:xfrm>
                <a:off x="4361" y="2274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0" name="Rectangle 138"/>
              <p:cNvSpPr>
                <a:spLocks noChangeArrowheads="1"/>
              </p:cNvSpPr>
              <p:nvPr/>
            </p:nvSpPr>
            <p:spPr bwMode="auto">
              <a:xfrm>
                <a:off x="4421" y="2274"/>
                <a:ext cx="6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1" name="Freeform 139"/>
              <p:cNvSpPr>
                <a:spLocks/>
              </p:cNvSpPr>
              <p:nvPr/>
            </p:nvSpPr>
            <p:spPr bwMode="auto">
              <a:xfrm>
                <a:off x="4484" y="2260"/>
                <a:ext cx="230" cy="96"/>
              </a:xfrm>
              <a:custGeom>
                <a:avLst/>
                <a:gdLst>
                  <a:gd name="T0" fmla="*/ 0 w 707"/>
                  <a:gd name="T1" fmla="*/ 49 h 294"/>
                  <a:gd name="T2" fmla="*/ 0 w 707"/>
                  <a:gd name="T3" fmla="*/ 49 h 294"/>
                  <a:gd name="T4" fmla="*/ 49 w 707"/>
                  <a:gd name="T5" fmla="*/ 0 h 294"/>
                  <a:gd name="T6" fmla="*/ 658 w 707"/>
                  <a:gd name="T7" fmla="*/ 0 h 294"/>
                  <a:gd name="T8" fmla="*/ 707 w 707"/>
                  <a:gd name="T9" fmla="*/ 49 h 294"/>
                  <a:gd name="T10" fmla="*/ 707 w 707"/>
                  <a:gd name="T11" fmla="*/ 245 h 294"/>
                  <a:gd name="T12" fmla="*/ 658 w 707"/>
                  <a:gd name="T13" fmla="*/ 294 h 294"/>
                  <a:gd name="T14" fmla="*/ 49 w 707"/>
                  <a:gd name="T15" fmla="*/ 294 h 294"/>
                  <a:gd name="T16" fmla="*/ 0 w 707"/>
                  <a:gd name="T17" fmla="*/ 245 h 294"/>
                  <a:gd name="T18" fmla="*/ 0 w 707"/>
                  <a:gd name="T19" fmla="*/ 4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7" h="294">
                    <a:moveTo>
                      <a:pt x="0" y="49"/>
                    </a:moveTo>
                    <a:lnTo>
                      <a:pt x="0" y="49"/>
                    </a:lnTo>
                    <a:cubicBezTo>
                      <a:pt x="0" y="22"/>
                      <a:pt x="22" y="0"/>
                      <a:pt x="49" y="0"/>
                    </a:cubicBezTo>
                    <a:lnTo>
                      <a:pt x="658" y="0"/>
                    </a:lnTo>
                    <a:cubicBezTo>
                      <a:pt x="685" y="0"/>
                      <a:pt x="707" y="22"/>
                      <a:pt x="707" y="49"/>
                    </a:cubicBezTo>
                    <a:lnTo>
                      <a:pt x="707" y="245"/>
                    </a:lnTo>
                    <a:cubicBezTo>
                      <a:pt x="707" y="272"/>
                      <a:pt x="685" y="294"/>
                      <a:pt x="658" y="294"/>
                    </a:cubicBezTo>
                    <a:lnTo>
                      <a:pt x="49" y="294"/>
                    </a:lnTo>
                    <a:cubicBezTo>
                      <a:pt x="22" y="294"/>
                      <a:pt x="0" y="272"/>
                      <a:pt x="0" y="24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2" name="Rectangle 140"/>
              <p:cNvSpPr>
                <a:spLocks noChangeArrowheads="1"/>
              </p:cNvSpPr>
              <p:nvPr/>
            </p:nvSpPr>
            <p:spPr bwMode="auto">
              <a:xfrm>
                <a:off x="4532" y="2268"/>
                <a:ext cx="11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iM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3" name="Rectangle 141"/>
              <p:cNvSpPr>
                <a:spLocks noChangeArrowheads="1"/>
              </p:cNvSpPr>
              <p:nvPr/>
            </p:nvSpPr>
            <p:spPr bwMode="auto">
              <a:xfrm>
                <a:off x="4614" y="2268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4" name="Freeform 142"/>
              <p:cNvSpPr>
                <a:spLocks/>
              </p:cNvSpPr>
              <p:nvPr/>
            </p:nvSpPr>
            <p:spPr bwMode="auto">
              <a:xfrm>
                <a:off x="3994" y="2507"/>
                <a:ext cx="890" cy="135"/>
              </a:xfrm>
              <a:custGeom>
                <a:avLst/>
                <a:gdLst>
                  <a:gd name="T0" fmla="*/ 0 w 2733"/>
                  <a:gd name="T1" fmla="*/ 69 h 414"/>
                  <a:gd name="T2" fmla="*/ 0 w 2733"/>
                  <a:gd name="T3" fmla="*/ 69 h 414"/>
                  <a:gd name="T4" fmla="*/ 69 w 2733"/>
                  <a:gd name="T5" fmla="*/ 0 h 414"/>
                  <a:gd name="T6" fmla="*/ 2664 w 2733"/>
                  <a:gd name="T7" fmla="*/ 0 h 414"/>
                  <a:gd name="T8" fmla="*/ 2733 w 2733"/>
                  <a:gd name="T9" fmla="*/ 69 h 414"/>
                  <a:gd name="T10" fmla="*/ 2733 w 2733"/>
                  <a:gd name="T11" fmla="*/ 345 h 414"/>
                  <a:gd name="T12" fmla="*/ 2664 w 2733"/>
                  <a:gd name="T13" fmla="*/ 414 h 414"/>
                  <a:gd name="T14" fmla="*/ 69 w 2733"/>
                  <a:gd name="T15" fmla="*/ 414 h 414"/>
                  <a:gd name="T16" fmla="*/ 0 w 2733"/>
                  <a:gd name="T17" fmla="*/ 345 h 414"/>
                  <a:gd name="T18" fmla="*/ 0 w 2733"/>
                  <a:gd name="T19" fmla="*/ 69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3" h="414">
                    <a:moveTo>
                      <a:pt x="0" y="69"/>
                    </a:moveTo>
                    <a:lnTo>
                      <a:pt x="0" y="69"/>
                    </a:lnTo>
                    <a:cubicBezTo>
                      <a:pt x="0" y="31"/>
                      <a:pt x="31" y="0"/>
                      <a:pt x="69" y="0"/>
                    </a:cubicBezTo>
                    <a:lnTo>
                      <a:pt x="2664" y="0"/>
                    </a:lnTo>
                    <a:cubicBezTo>
                      <a:pt x="2702" y="0"/>
                      <a:pt x="2733" y="31"/>
                      <a:pt x="2733" y="69"/>
                    </a:cubicBezTo>
                    <a:lnTo>
                      <a:pt x="2733" y="345"/>
                    </a:lnTo>
                    <a:cubicBezTo>
                      <a:pt x="2733" y="383"/>
                      <a:pt x="2702" y="414"/>
                      <a:pt x="2664" y="414"/>
                    </a:cubicBezTo>
                    <a:lnTo>
                      <a:pt x="69" y="414"/>
                    </a:lnTo>
                    <a:cubicBezTo>
                      <a:pt x="31" y="414"/>
                      <a:pt x="0" y="383"/>
                      <a:pt x="0" y="345"/>
                    </a:cubicBez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" name="Rectangle 143"/>
              <p:cNvSpPr>
                <a:spLocks noChangeArrowheads="1"/>
              </p:cNvSpPr>
              <p:nvPr/>
            </p:nvSpPr>
            <p:spPr bwMode="auto">
              <a:xfrm>
                <a:off x="4312" y="2537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6" name="Rectangle 144"/>
              <p:cNvSpPr>
                <a:spLocks noChangeArrowheads="1"/>
              </p:cNvSpPr>
              <p:nvPr/>
            </p:nvSpPr>
            <p:spPr bwMode="auto">
              <a:xfrm>
                <a:off x="4377" y="2537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7" name="Rectangle 145"/>
              <p:cNvSpPr>
                <a:spLocks noChangeArrowheads="1"/>
              </p:cNvSpPr>
              <p:nvPr/>
            </p:nvSpPr>
            <p:spPr bwMode="auto">
              <a:xfrm>
                <a:off x="4407" y="2537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8" name="Rectangle 146"/>
              <p:cNvSpPr>
                <a:spLocks noChangeArrowheads="1"/>
              </p:cNvSpPr>
              <p:nvPr/>
            </p:nvSpPr>
            <p:spPr bwMode="auto">
              <a:xfrm>
                <a:off x="4464" y="2537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9" name="Rectangle 147"/>
              <p:cNvSpPr>
                <a:spLocks noChangeArrowheads="1"/>
              </p:cNvSpPr>
              <p:nvPr/>
            </p:nvSpPr>
            <p:spPr bwMode="auto">
              <a:xfrm>
                <a:off x="4529" y="2537"/>
                <a:ext cx="6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0" name="Freeform 148"/>
              <p:cNvSpPr>
                <a:spLocks/>
              </p:cNvSpPr>
              <p:nvPr/>
            </p:nvSpPr>
            <p:spPr bwMode="auto">
              <a:xfrm>
                <a:off x="3612" y="2008"/>
                <a:ext cx="0" cy="116"/>
              </a:xfrm>
              <a:custGeom>
                <a:avLst/>
                <a:gdLst>
                  <a:gd name="T0" fmla="*/ 0 w 1"/>
                  <a:gd name="T1" fmla="*/ 0 h 355"/>
                  <a:gd name="T2" fmla="*/ 0 w 1"/>
                  <a:gd name="T3" fmla="*/ 0 h 355"/>
                  <a:gd name="T4" fmla="*/ 1 w 1"/>
                  <a:gd name="T5" fmla="*/ 355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55">
                    <a:moveTo>
                      <a:pt x="0" y="0"/>
                    </a:moveTo>
                    <a:lnTo>
                      <a:pt x="0" y="0"/>
                    </a:lnTo>
                    <a:lnTo>
                      <a:pt x="1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1" name="Freeform 149"/>
              <p:cNvSpPr>
                <a:spLocks/>
              </p:cNvSpPr>
              <p:nvPr/>
            </p:nvSpPr>
            <p:spPr bwMode="auto">
              <a:xfrm>
                <a:off x="3612" y="2008"/>
                <a:ext cx="0" cy="116"/>
              </a:xfrm>
              <a:custGeom>
                <a:avLst/>
                <a:gdLst>
                  <a:gd name="T0" fmla="*/ 0 w 1"/>
                  <a:gd name="T1" fmla="*/ 0 h 355"/>
                  <a:gd name="T2" fmla="*/ 0 w 1"/>
                  <a:gd name="T3" fmla="*/ 0 h 355"/>
                  <a:gd name="T4" fmla="*/ 1 w 1"/>
                  <a:gd name="T5" fmla="*/ 355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55">
                    <a:moveTo>
                      <a:pt x="0" y="0"/>
                    </a:moveTo>
                    <a:lnTo>
                      <a:pt x="0" y="0"/>
                    </a:lnTo>
                    <a:lnTo>
                      <a:pt x="1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2" name="Freeform 150"/>
              <p:cNvSpPr>
                <a:spLocks/>
              </p:cNvSpPr>
              <p:nvPr/>
            </p:nvSpPr>
            <p:spPr bwMode="auto">
              <a:xfrm>
                <a:off x="3217" y="2008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51"/>
              <p:cNvSpPr>
                <a:spLocks/>
              </p:cNvSpPr>
              <p:nvPr/>
            </p:nvSpPr>
            <p:spPr bwMode="auto">
              <a:xfrm>
                <a:off x="3217" y="2008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52"/>
              <p:cNvSpPr>
                <a:spLocks/>
              </p:cNvSpPr>
              <p:nvPr/>
            </p:nvSpPr>
            <p:spPr bwMode="auto">
              <a:xfrm>
                <a:off x="3321" y="2208"/>
                <a:ext cx="0" cy="299"/>
              </a:xfrm>
              <a:custGeom>
                <a:avLst/>
                <a:gdLst>
                  <a:gd name="T0" fmla="*/ 0 h 919"/>
                  <a:gd name="T1" fmla="*/ 0 h 919"/>
                  <a:gd name="T2" fmla="*/ 919 h 9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19">
                    <a:moveTo>
                      <a:pt x="0" y="0"/>
                    </a:moveTo>
                    <a:lnTo>
                      <a:pt x="0" y="0"/>
                    </a:lnTo>
                    <a:lnTo>
                      <a:pt x="0" y="919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53"/>
              <p:cNvSpPr>
                <a:spLocks/>
              </p:cNvSpPr>
              <p:nvPr/>
            </p:nvSpPr>
            <p:spPr bwMode="auto">
              <a:xfrm>
                <a:off x="3321" y="2208"/>
                <a:ext cx="0" cy="299"/>
              </a:xfrm>
              <a:custGeom>
                <a:avLst/>
                <a:gdLst>
                  <a:gd name="T0" fmla="*/ 0 h 919"/>
                  <a:gd name="T1" fmla="*/ 0 h 919"/>
                  <a:gd name="T2" fmla="*/ 919 h 9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19">
                    <a:moveTo>
                      <a:pt x="0" y="0"/>
                    </a:moveTo>
                    <a:lnTo>
                      <a:pt x="0" y="0"/>
                    </a:lnTo>
                    <a:lnTo>
                      <a:pt x="0" y="919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54"/>
              <p:cNvSpPr>
                <a:spLocks noEditPoints="1"/>
              </p:cNvSpPr>
              <p:nvPr/>
            </p:nvSpPr>
            <p:spPr bwMode="auto">
              <a:xfrm>
                <a:off x="3052" y="1717"/>
                <a:ext cx="851" cy="660"/>
              </a:xfrm>
              <a:custGeom>
                <a:avLst/>
                <a:gdLst>
                  <a:gd name="T0" fmla="*/ 0 w 2614"/>
                  <a:gd name="T1" fmla="*/ 0 h 2026"/>
                  <a:gd name="T2" fmla="*/ 294 w 2614"/>
                  <a:gd name="T3" fmla="*/ 0 h 2026"/>
                  <a:gd name="T4" fmla="*/ 507 w 2614"/>
                  <a:gd name="T5" fmla="*/ 0 h 2026"/>
                  <a:gd name="T6" fmla="*/ 587 w 2614"/>
                  <a:gd name="T7" fmla="*/ 0 h 2026"/>
                  <a:gd name="T8" fmla="*/ 880 w 2614"/>
                  <a:gd name="T9" fmla="*/ 0 h 2026"/>
                  <a:gd name="T10" fmla="*/ 1094 w 2614"/>
                  <a:gd name="T11" fmla="*/ 0 h 2026"/>
                  <a:gd name="T12" fmla="*/ 1174 w 2614"/>
                  <a:gd name="T13" fmla="*/ 0 h 2026"/>
                  <a:gd name="T14" fmla="*/ 1467 w 2614"/>
                  <a:gd name="T15" fmla="*/ 0 h 2026"/>
                  <a:gd name="T16" fmla="*/ 1680 w 2614"/>
                  <a:gd name="T17" fmla="*/ 0 h 2026"/>
                  <a:gd name="T18" fmla="*/ 1760 w 2614"/>
                  <a:gd name="T19" fmla="*/ 0 h 2026"/>
                  <a:gd name="T20" fmla="*/ 2054 w 2614"/>
                  <a:gd name="T21" fmla="*/ 0 h 2026"/>
                  <a:gd name="T22" fmla="*/ 2267 w 2614"/>
                  <a:gd name="T23" fmla="*/ 0 h 2026"/>
                  <a:gd name="T24" fmla="*/ 2347 w 2614"/>
                  <a:gd name="T25" fmla="*/ 0 h 2026"/>
                  <a:gd name="T26" fmla="*/ 2614 w 2614"/>
                  <a:gd name="T27" fmla="*/ 26 h 2026"/>
                  <a:gd name="T28" fmla="*/ 2614 w 2614"/>
                  <a:gd name="T29" fmla="*/ 240 h 2026"/>
                  <a:gd name="T30" fmla="*/ 2614 w 2614"/>
                  <a:gd name="T31" fmla="*/ 320 h 2026"/>
                  <a:gd name="T32" fmla="*/ 2614 w 2614"/>
                  <a:gd name="T33" fmla="*/ 613 h 2026"/>
                  <a:gd name="T34" fmla="*/ 2614 w 2614"/>
                  <a:gd name="T35" fmla="*/ 826 h 2026"/>
                  <a:gd name="T36" fmla="*/ 2614 w 2614"/>
                  <a:gd name="T37" fmla="*/ 906 h 2026"/>
                  <a:gd name="T38" fmla="*/ 2614 w 2614"/>
                  <a:gd name="T39" fmla="*/ 1200 h 2026"/>
                  <a:gd name="T40" fmla="*/ 2614 w 2614"/>
                  <a:gd name="T41" fmla="*/ 1413 h 2026"/>
                  <a:gd name="T42" fmla="*/ 2614 w 2614"/>
                  <a:gd name="T43" fmla="*/ 1493 h 2026"/>
                  <a:gd name="T44" fmla="*/ 2614 w 2614"/>
                  <a:gd name="T45" fmla="*/ 1786 h 2026"/>
                  <a:gd name="T46" fmla="*/ 2614 w 2614"/>
                  <a:gd name="T47" fmla="*/ 2000 h 2026"/>
                  <a:gd name="T48" fmla="*/ 2560 w 2614"/>
                  <a:gd name="T49" fmla="*/ 2026 h 2026"/>
                  <a:gd name="T50" fmla="*/ 2267 w 2614"/>
                  <a:gd name="T51" fmla="*/ 2026 h 2026"/>
                  <a:gd name="T52" fmla="*/ 2054 w 2614"/>
                  <a:gd name="T53" fmla="*/ 2026 h 2026"/>
                  <a:gd name="T54" fmla="*/ 1974 w 2614"/>
                  <a:gd name="T55" fmla="*/ 2026 h 2026"/>
                  <a:gd name="T56" fmla="*/ 1680 w 2614"/>
                  <a:gd name="T57" fmla="*/ 2026 h 2026"/>
                  <a:gd name="T58" fmla="*/ 1467 w 2614"/>
                  <a:gd name="T59" fmla="*/ 2026 h 2026"/>
                  <a:gd name="T60" fmla="*/ 1387 w 2614"/>
                  <a:gd name="T61" fmla="*/ 2026 h 2026"/>
                  <a:gd name="T62" fmla="*/ 1094 w 2614"/>
                  <a:gd name="T63" fmla="*/ 2026 h 2026"/>
                  <a:gd name="T64" fmla="*/ 880 w 2614"/>
                  <a:gd name="T65" fmla="*/ 2026 h 2026"/>
                  <a:gd name="T66" fmla="*/ 800 w 2614"/>
                  <a:gd name="T67" fmla="*/ 2026 h 2026"/>
                  <a:gd name="T68" fmla="*/ 507 w 2614"/>
                  <a:gd name="T69" fmla="*/ 2026 h 2026"/>
                  <a:gd name="T70" fmla="*/ 294 w 2614"/>
                  <a:gd name="T71" fmla="*/ 2026 h 2026"/>
                  <a:gd name="T72" fmla="*/ 214 w 2614"/>
                  <a:gd name="T73" fmla="*/ 2026 h 2026"/>
                  <a:gd name="T74" fmla="*/ 0 w 2614"/>
                  <a:gd name="T75" fmla="*/ 1946 h 2026"/>
                  <a:gd name="T76" fmla="*/ 0 w 2614"/>
                  <a:gd name="T77" fmla="*/ 1733 h 2026"/>
                  <a:gd name="T78" fmla="*/ 0 w 2614"/>
                  <a:gd name="T79" fmla="*/ 1653 h 2026"/>
                  <a:gd name="T80" fmla="*/ 0 w 2614"/>
                  <a:gd name="T81" fmla="*/ 1360 h 2026"/>
                  <a:gd name="T82" fmla="*/ 0 w 2614"/>
                  <a:gd name="T83" fmla="*/ 1146 h 2026"/>
                  <a:gd name="T84" fmla="*/ 0 w 2614"/>
                  <a:gd name="T85" fmla="*/ 1066 h 2026"/>
                  <a:gd name="T86" fmla="*/ 0 w 2614"/>
                  <a:gd name="T87" fmla="*/ 773 h 2026"/>
                  <a:gd name="T88" fmla="*/ 0 w 2614"/>
                  <a:gd name="T89" fmla="*/ 560 h 2026"/>
                  <a:gd name="T90" fmla="*/ 0 w 2614"/>
                  <a:gd name="T91" fmla="*/ 480 h 2026"/>
                  <a:gd name="T92" fmla="*/ 0 w 2614"/>
                  <a:gd name="T93" fmla="*/ 186 h 2026"/>
                  <a:gd name="T94" fmla="*/ 0 w 2614"/>
                  <a:gd name="T95" fmla="*/ 0 h 2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4" h="2026">
                    <a:moveTo>
                      <a:pt x="0" y="0"/>
                    </a:moveTo>
                    <a:lnTo>
                      <a:pt x="0" y="0"/>
                    </a:lnTo>
                    <a:lnTo>
                      <a:pt x="214" y="0"/>
                    </a:lnTo>
                    <a:moveTo>
                      <a:pt x="294" y="0"/>
                    </a:moveTo>
                    <a:lnTo>
                      <a:pt x="294" y="0"/>
                    </a:lnTo>
                    <a:lnTo>
                      <a:pt x="507" y="0"/>
                    </a:lnTo>
                    <a:moveTo>
                      <a:pt x="587" y="0"/>
                    </a:moveTo>
                    <a:lnTo>
                      <a:pt x="587" y="0"/>
                    </a:lnTo>
                    <a:lnTo>
                      <a:pt x="800" y="0"/>
                    </a:lnTo>
                    <a:moveTo>
                      <a:pt x="880" y="0"/>
                    </a:moveTo>
                    <a:lnTo>
                      <a:pt x="880" y="0"/>
                    </a:lnTo>
                    <a:lnTo>
                      <a:pt x="1094" y="0"/>
                    </a:lnTo>
                    <a:moveTo>
                      <a:pt x="1174" y="0"/>
                    </a:moveTo>
                    <a:lnTo>
                      <a:pt x="1174" y="0"/>
                    </a:lnTo>
                    <a:lnTo>
                      <a:pt x="1387" y="0"/>
                    </a:lnTo>
                    <a:moveTo>
                      <a:pt x="1467" y="0"/>
                    </a:moveTo>
                    <a:lnTo>
                      <a:pt x="1467" y="0"/>
                    </a:lnTo>
                    <a:lnTo>
                      <a:pt x="1680" y="0"/>
                    </a:lnTo>
                    <a:moveTo>
                      <a:pt x="1760" y="0"/>
                    </a:moveTo>
                    <a:lnTo>
                      <a:pt x="1760" y="0"/>
                    </a:lnTo>
                    <a:lnTo>
                      <a:pt x="1974" y="0"/>
                    </a:lnTo>
                    <a:moveTo>
                      <a:pt x="2054" y="0"/>
                    </a:moveTo>
                    <a:lnTo>
                      <a:pt x="2054" y="0"/>
                    </a:lnTo>
                    <a:lnTo>
                      <a:pt x="2267" y="0"/>
                    </a:lnTo>
                    <a:moveTo>
                      <a:pt x="2347" y="0"/>
                    </a:moveTo>
                    <a:lnTo>
                      <a:pt x="2347" y="0"/>
                    </a:lnTo>
                    <a:lnTo>
                      <a:pt x="2560" y="0"/>
                    </a:lnTo>
                    <a:moveTo>
                      <a:pt x="2614" y="26"/>
                    </a:moveTo>
                    <a:lnTo>
                      <a:pt x="2614" y="26"/>
                    </a:lnTo>
                    <a:lnTo>
                      <a:pt x="2614" y="240"/>
                    </a:lnTo>
                    <a:moveTo>
                      <a:pt x="2614" y="320"/>
                    </a:moveTo>
                    <a:lnTo>
                      <a:pt x="2614" y="320"/>
                    </a:lnTo>
                    <a:lnTo>
                      <a:pt x="2614" y="533"/>
                    </a:lnTo>
                    <a:moveTo>
                      <a:pt x="2614" y="613"/>
                    </a:moveTo>
                    <a:lnTo>
                      <a:pt x="2614" y="613"/>
                    </a:lnTo>
                    <a:lnTo>
                      <a:pt x="2614" y="826"/>
                    </a:lnTo>
                    <a:moveTo>
                      <a:pt x="2614" y="906"/>
                    </a:moveTo>
                    <a:lnTo>
                      <a:pt x="2614" y="906"/>
                    </a:lnTo>
                    <a:lnTo>
                      <a:pt x="2614" y="1120"/>
                    </a:lnTo>
                    <a:moveTo>
                      <a:pt x="2614" y="1200"/>
                    </a:moveTo>
                    <a:lnTo>
                      <a:pt x="2614" y="1200"/>
                    </a:lnTo>
                    <a:lnTo>
                      <a:pt x="2614" y="1413"/>
                    </a:lnTo>
                    <a:moveTo>
                      <a:pt x="2614" y="1493"/>
                    </a:moveTo>
                    <a:lnTo>
                      <a:pt x="2614" y="1493"/>
                    </a:lnTo>
                    <a:lnTo>
                      <a:pt x="2614" y="1706"/>
                    </a:lnTo>
                    <a:moveTo>
                      <a:pt x="2614" y="1786"/>
                    </a:moveTo>
                    <a:lnTo>
                      <a:pt x="2614" y="1786"/>
                    </a:lnTo>
                    <a:lnTo>
                      <a:pt x="2614" y="2000"/>
                    </a:lnTo>
                    <a:moveTo>
                      <a:pt x="2560" y="2026"/>
                    </a:moveTo>
                    <a:lnTo>
                      <a:pt x="2560" y="2026"/>
                    </a:lnTo>
                    <a:lnTo>
                      <a:pt x="2347" y="2026"/>
                    </a:lnTo>
                    <a:moveTo>
                      <a:pt x="2267" y="2026"/>
                    </a:moveTo>
                    <a:lnTo>
                      <a:pt x="2267" y="2026"/>
                    </a:lnTo>
                    <a:lnTo>
                      <a:pt x="2054" y="2026"/>
                    </a:lnTo>
                    <a:moveTo>
                      <a:pt x="1974" y="2026"/>
                    </a:moveTo>
                    <a:lnTo>
                      <a:pt x="1974" y="2026"/>
                    </a:lnTo>
                    <a:lnTo>
                      <a:pt x="1760" y="2026"/>
                    </a:lnTo>
                    <a:moveTo>
                      <a:pt x="1680" y="2026"/>
                    </a:moveTo>
                    <a:lnTo>
                      <a:pt x="1680" y="2026"/>
                    </a:lnTo>
                    <a:lnTo>
                      <a:pt x="1467" y="2026"/>
                    </a:lnTo>
                    <a:moveTo>
                      <a:pt x="1387" y="2026"/>
                    </a:moveTo>
                    <a:lnTo>
                      <a:pt x="1387" y="2026"/>
                    </a:lnTo>
                    <a:lnTo>
                      <a:pt x="1174" y="2026"/>
                    </a:lnTo>
                    <a:moveTo>
                      <a:pt x="1094" y="2026"/>
                    </a:moveTo>
                    <a:lnTo>
                      <a:pt x="1094" y="2026"/>
                    </a:lnTo>
                    <a:lnTo>
                      <a:pt x="880" y="2026"/>
                    </a:lnTo>
                    <a:moveTo>
                      <a:pt x="800" y="2026"/>
                    </a:moveTo>
                    <a:lnTo>
                      <a:pt x="800" y="2026"/>
                    </a:lnTo>
                    <a:lnTo>
                      <a:pt x="587" y="2026"/>
                    </a:lnTo>
                    <a:moveTo>
                      <a:pt x="507" y="2026"/>
                    </a:moveTo>
                    <a:lnTo>
                      <a:pt x="507" y="2026"/>
                    </a:lnTo>
                    <a:lnTo>
                      <a:pt x="294" y="2026"/>
                    </a:lnTo>
                    <a:moveTo>
                      <a:pt x="214" y="2026"/>
                    </a:moveTo>
                    <a:lnTo>
                      <a:pt x="214" y="2026"/>
                    </a:lnTo>
                    <a:lnTo>
                      <a:pt x="0" y="2026"/>
                    </a:lnTo>
                    <a:moveTo>
                      <a:pt x="0" y="1946"/>
                    </a:moveTo>
                    <a:lnTo>
                      <a:pt x="0" y="1946"/>
                    </a:lnTo>
                    <a:lnTo>
                      <a:pt x="0" y="1733"/>
                    </a:lnTo>
                    <a:moveTo>
                      <a:pt x="0" y="1653"/>
                    </a:moveTo>
                    <a:lnTo>
                      <a:pt x="0" y="1653"/>
                    </a:lnTo>
                    <a:lnTo>
                      <a:pt x="0" y="1440"/>
                    </a:lnTo>
                    <a:moveTo>
                      <a:pt x="0" y="1360"/>
                    </a:moveTo>
                    <a:lnTo>
                      <a:pt x="0" y="1360"/>
                    </a:lnTo>
                    <a:lnTo>
                      <a:pt x="0" y="1146"/>
                    </a:lnTo>
                    <a:moveTo>
                      <a:pt x="0" y="1066"/>
                    </a:moveTo>
                    <a:lnTo>
                      <a:pt x="0" y="1066"/>
                    </a:lnTo>
                    <a:lnTo>
                      <a:pt x="0" y="853"/>
                    </a:lnTo>
                    <a:moveTo>
                      <a:pt x="0" y="773"/>
                    </a:moveTo>
                    <a:lnTo>
                      <a:pt x="0" y="773"/>
                    </a:lnTo>
                    <a:lnTo>
                      <a:pt x="0" y="560"/>
                    </a:lnTo>
                    <a:moveTo>
                      <a:pt x="0" y="480"/>
                    </a:moveTo>
                    <a:lnTo>
                      <a:pt x="0" y="480"/>
                    </a:lnTo>
                    <a:lnTo>
                      <a:pt x="0" y="266"/>
                    </a:lnTo>
                    <a:moveTo>
                      <a:pt x="0" y="186"/>
                    </a:moveTo>
                    <a:lnTo>
                      <a:pt x="0" y="18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55"/>
              <p:cNvSpPr>
                <a:spLocks/>
              </p:cNvSpPr>
              <p:nvPr/>
            </p:nvSpPr>
            <p:spPr bwMode="auto">
              <a:xfrm>
                <a:off x="3096" y="1765"/>
                <a:ext cx="264" cy="299"/>
              </a:xfrm>
              <a:custGeom>
                <a:avLst/>
                <a:gdLst>
                  <a:gd name="T0" fmla="*/ 0 w 813"/>
                  <a:gd name="T1" fmla="*/ 136 h 920"/>
                  <a:gd name="T2" fmla="*/ 0 w 813"/>
                  <a:gd name="T3" fmla="*/ 136 h 920"/>
                  <a:gd name="T4" fmla="*/ 135 w 813"/>
                  <a:gd name="T5" fmla="*/ 0 h 920"/>
                  <a:gd name="T6" fmla="*/ 678 w 813"/>
                  <a:gd name="T7" fmla="*/ 0 h 920"/>
                  <a:gd name="T8" fmla="*/ 813 w 813"/>
                  <a:gd name="T9" fmla="*/ 136 h 920"/>
                  <a:gd name="T10" fmla="*/ 813 w 813"/>
                  <a:gd name="T11" fmla="*/ 785 h 920"/>
                  <a:gd name="T12" fmla="*/ 678 w 813"/>
                  <a:gd name="T13" fmla="*/ 920 h 920"/>
                  <a:gd name="T14" fmla="*/ 135 w 813"/>
                  <a:gd name="T15" fmla="*/ 920 h 920"/>
                  <a:gd name="T16" fmla="*/ 0 w 813"/>
                  <a:gd name="T17" fmla="*/ 785 h 920"/>
                  <a:gd name="T18" fmla="*/ 0 w 813"/>
                  <a:gd name="T19" fmla="*/ 136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20">
                    <a:moveTo>
                      <a:pt x="0" y="136"/>
                    </a:moveTo>
                    <a:lnTo>
                      <a:pt x="0" y="136"/>
                    </a:lnTo>
                    <a:cubicBezTo>
                      <a:pt x="0" y="61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1"/>
                      <a:pt x="813" y="136"/>
                    </a:cubicBezTo>
                    <a:lnTo>
                      <a:pt x="813" y="785"/>
                    </a:lnTo>
                    <a:cubicBezTo>
                      <a:pt x="813" y="859"/>
                      <a:pt x="752" y="920"/>
                      <a:pt x="678" y="920"/>
                    </a:cubicBezTo>
                    <a:lnTo>
                      <a:pt x="135" y="920"/>
                    </a:lnTo>
                    <a:cubicBezTo>
                      <a:pt x="61" y="920"/>
                      <a:pt x="0" y="859"/>
                      <a:pt x="0" y="785"/>
                    </a:cubicBezTo>
                    <a:lnTo>
                      <a:pt x="0" y="1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56"/>
              <p:cNvSpPr>
                <a:spLocks/>
              </p:cNvSpPr>
              <p:nvPr/>
            </p:nvSpPr>
            <p:spPr bwMode="auto">
              <a:xfrm>
                <a:off x="3096" y="1765"/>
                <a:ext cx="264" cy="299"/>
              </a:xfrm>
              <a:custGeom>
                <a:avLst/>
                <a:gdLst>
                  <a:gd name="T0" fmla="*/ 0 w 813"/>
                  <a:gd name="T1" fmla="*/ 136 h 920"/>
                  <a:gd name="T2" fmla="*/ 0 w 813"/>
                  <a:gd name="T3" fmla="*/ 136 h 920"/>
                  <a:gd name="T4" fmla="*/ 135 w 813"/>
                  <a:gd name="T5" fmla="*/ 0 h 920"/>
                  <a:gd name="T6" fmla="*/ 678 w 813"/>
                  <a:gd name="T7" fmla="*/ 0 h 920"/>
                  <a:gd name="T8" fmla="*/ 813 w 813"/>
                  <a:gd name="T9" fmla="*/ 136 h 920"/>
                  <a:gd name="T10" fmla="*/ 813 w 813"/>
                  <a:gd name="T11" fmla="*/ 785 h 920"/>
                  <a:gd name="T12" fmla="*/ 678 w 813"/>
                  <a:gd name="T13" fmla="*/ 920 h 920"/>
                  <a:gd name="T14" fmla="*/ 135 w 813"/>
                  <a:gd name="T15" fmla="*/ 920 h 920"/>
                  <a:gd name="T16" fmla="*/ 0 w 813"/>
                  <a:gd name="T17" fmla="*/ 785 h 920"/>
                  <a:gd name="T18" fmla="*/ 0 w 813"/>
                  <a:gd name="T19" fmla="*/ 136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20">
                    <a:moveTo>
                      <a:pt x="0" y="136"/>
                    </a:moveTo>
                    <a:lnTo>
                      <a:pt x="0" y="136"/>
                    </a:lnTo>
                    <a:cubicBezTo>
                      <a:pt x="0" y="61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1"/>
                      <a:pt x="813" y="136"/>
                    </a:cubicBezTo>
                    <a:lnTo>
                      <a:pt x="813" y="785"/>
                    </a:lnTo>
                    <a:cubicBezTo>
                      <a:pt x="813" y="859"/>
                      <a:pt x="752" y="920"/>
                      <a:pt x="678" y="920"/>
                    </a:cubicBezTo>
                    <a:lnTo>
                      <a:pt x="135" y="920"/>
                    </a:lnTo>
                    <a:cubicBezTo>
                      <a:pt x="61" y="920"/>
                      <a:pt x="0" y="859"/>
                      <a:pt x="0" y="785"/>
                    </a:cubicBezTo>
                    <a:lnTo>
                      <a:pt x="0" y="13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Rectangle 157"/>
              <p:cNvSpPr>
                <a:spLocks noChangeArrowheads="1"/>
              </p:cNvSpPr>
              <p:nvPr/>
            </p:nvSpPr>
            <p:spPr bwMode="auto">
              <a:xfrm>
                <a:off x="3150" y="1876"/>
                <a:ext cx="14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0" name="Rectangle 158"/>
              <p:cNvSpPr>
                <a:spLocks noChangeArrowheads="1"/>
              </p:cNvSpPr>
              <p:nvPr/>
            </p:nvSpPr>
            <p:spPr bwMode="auto">
              <a:xfrm>
                <a:off x="3259" y="1876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1" name="Freeform 159"/>
              <p:cNvSpPr>
                <a:spLocks/>
              </p:cNvSpPr>
              <p:nvPr/>
            </p:nvSpPr>
            <p:spPr bwMode="auto">
              <a:xfrm>
                <a:off x="3408" y="1760"/>
                <a:ext cx="417" cy="304"/>
              </a:xfrm>
              <a:custGeom>
                <a:avLst/>
                <a:gdLst>
                  <a:gd name="T0" fmla="*/ 0 w 1280"/>
                  <a:gd name="T1" fmla="*/ 155 h 933"/>
                  <a:gd name="T2" fmla="*/ 0 w 1280"/>
                  <a:gd name="T3" fmla="*/ 155 h 933"/>
                  <a:gd name="T4" fmla="*/ 155 w 1280"/>
                  <a:gd name="T5" fmla="*/ 0 h 933"/>
                  <a:gd name="T6" fmla="*/ 1124 w 1280"/>
                  <a:gd name="T7" fmla="*/ 0 h 933"/>
                  <a:gd name="T8" fmla="*/ 1280 w 1280"/>
                  <a:gd name="T9" fmla="*/ 155 h 933"/>
                  <a:gd name="T10" fmla="*/ 1280 w 1280"/>
                  <a:gd name="T11" fmla="*/ 778 h 933"/>
                  <a:gd name="T12" fmla="*/ 1124 w 1280"/>
                  <a:gd name="T13" fmla="*/ 933 h 933"/>
                  <a:gd name="T14" fmla="*/ 155 w 1280"/>
                  <a:gd name="T15" fmla="*/ 933 h 933"/>
                  <a:gd name="T16" fmla="*/ 0 w 1280"/>
                  <a:gd name="T17" fmla="*/ 778 h 933"/>
                  <a:gd name="T18" fmla="*/ 0 w 1280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0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69" y="0"/>
                      <a:pt x="155" y="0"/>
                    </a:cubicBezTo>
                    <a:lnTo>
                      <a:pt x="1124" y="0"/>
                    </a:lnTo>
                    <a:cubicBezTo>
                      <a:pt x="1210" y="0"/>
                      <a:pt x="1280" y="69"/>
                      <a:pt x="1280" y="155"/>
                    </a:cubicBezTo>
                    <a:lnTo>
                      <a:pt x="1280" y="778"/>
                    </a:lnTo>
                    <a:cubicBezTo>
                      <a:pt x="1280" y="864"/>
                      <a:pt x="1210" y="933"/>
                      <a:pt x="1124" y="933"/>
                    </a:cubicBezTo>
                    <a:lnTo>
                      <a:pt x="155" y="933"/>
                    </a:lnTo>
                    <a:cubicBezTo>
                      <a:pt x="69" y="933"/>
                      <a:pt x="0" y="864"/>
                      <a:pt x="0" y="778"/>
                    </a:cubicBez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2" name="Freeform 160"/>
              <p:cNvSpPr>
                <a:spLocks/>
              </p:cNvSpPr>
              <p:nvPr/>
            </p:nvSpPr>
            <p:spPr bwMode="auto">
              <a:xfrm>
                <a:off x="3408" y="1760"/>
                <a:ext cx="417" cy="304"/>
              </a:xfrm>
              <a:custGeom>
                <a:avLst/>
                <a:gdLst>
                  <a:gd name="T0" fmla="*/ 0 w 1280"/>
                  <a:gd name="T1" fmla="*/ 155 h 933"/>
                  <a:gd name="T2" fmla="*/ 0 w 1280"/>
                  <a:gd name="T3" fmla="*/ 155 h 933"/>
                  <a:gd name="T4" fmla="*/ 155 w 1280"/>
                  <a:gd name="T5" fmla="*/ 0 h 933"/>
                  <a:gd name="T6" fmla="*/ 1124 w 1280"/>
                  <a:gd name="T7" fmla="*/ 0 h 933"/>
                  <a:gd name="T8" fmla="*/ 1280 w 1280"/>
                  <a:gd name="T9" fmla="*/ 155 h 933"/>
                  <a:gd name="T10" fmla="*/ 1280 w 1280"/>
                  <a:gd name="T11" fmla="*/ 778 h 933"/>
                  <a:gd name="T12" fmla="*/ 1124 w 1280"/>
                  <a:gd name="T13" fmla="*/ 933 h 933"/>
                  <a:gd name="T14" fmla="*/ 155 w 1280"/>
                  <a:gd name="T15" fmla="*/ 933 h 933"/>
                  <a:gd name="T16" fmla="*/ 0 w 1280"/>
                  <a:gd name="T17" fmla="*/ 778 h 933"/>
                  <a:gd name="T18" fmla="*/ 0 w 1280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0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69" y="0"/>
                      <a:pt x="155" y="0"/>
                    </a:cubicBezTo>
                    <a:lnTo>
                      <a:pt x="1124" y="0"/>
                    </a:lnTo>
                    <a:cubicBezTo>
                      <a:pt x="1210" y="0"/>
                      <a:pt x="1280" y="69"/>
                      <a:pt x="1280" y="155"/>
                    </a:cubicBezTo>
                    <a:lnTo>
                      <a:pt x="1280" y="778"/>
                    </a:lnTo>
                    <a:cubicBezTo>
                      <a:pt x="1280" y="864"/>
                      <a:pt x="1210" y="933"/>
                      <a:pt x="1124" y="933"/>
                    </a:cubicBezTo>
                    <a:lnTo>
                      <a:pt x="155" y="933"/>
                    </a:lnTo>
                    <a:cubicBezTo>
                      <a:pt x="69" y="933"/>
                      <a:pt x="0" y="864"/>
                      <a:pt x="0" y="778"/>
                    </a:cubicBezTo>
                    <a:lnTo>
                      <a:pt x="0" y="15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3" name="Rectangle 161"/>
              <p:cNvSpPr>
                <a:spLocks noChangeArrowheads="1"/>
              </p:cNvSpPr>
              <p:nvPr/>
            </p:nvSpPr>
            <p:spPr bwMode="auto">
              <a:xfrm>
                <a:off x="3485" y="1831"/>
                <a:ext cx="15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8*8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4" name="Rectangle 162"/>
              <p:cNvSpPr>
                <a:spLocks noChangeArrowheads="1"/>
              </p:cNvSpPr>
              <p:nvPr/>
            </p:nvSpPr>
            <p:spPr bwMode="auto">
              <a:xfrm>
                <a:off x="3606" y="1831"/>
                <a:ext cx="12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5" name="Rectangle 163"/>
              <p:cNvSpPr>
                <a:spLocks noChangeArrowheads="1"/>
              </p:cNvSpPr>
              <p:nvPr/>
            </p:nvSpPr>
            <p:spPr bwMode="auto">
              <a:xfrm>
                <a:off x="3702" y="1831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6" name="Rectangle 164"/>
              <p:cNvSpPr>
                <a:spLocks noChangeArrowheads="1"/>
              </p:cNvSpPr>
              <p:nvPr/>
            </p:nvSpPr>
            <p:spPr bwMode="auto">
              <a:xfrm>
                <a:off x="3750" y="1831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7" name="Rectangle 165"/>
              <p:cNvSpPr>
                <a:spLocks noChangeArrowheads="1"/>
              </p:cNvSpPr>
              <p:nvPr/>
            </p:nvSpPr>
            <p:spPr bwMode="auto">
              <a:xfrm>
                <a:off x="3537" y="1918"/>
                <a:ext cx="1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Mes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8" name="Rectangle 166"/>
              <p:cNvSpPr>
                <a:spLocks noChangeArrowheads="1"/>
              </p:cNvSpPr>
              <p:nvPr/>
            </p:nvSpPr>
            <p:spPr bwMode="auto">
              <a:xfrm>
                <a:off x="3659" y="1918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9" name="Freeform 167"/>
              <p:cNvSpPr>
                <a:spLocks/>
              </p:cNvSpPr>
              <p:nvPr/>
            </p:nvSpPr>
            <p:spPr bwMode="auto">
              <a:xfrm>
                <a:off x="3156" y="2116"/>
                <a:ext cx="534" cy="105"/>
              </a:xfrm>
              <a:custGeom>
                <a:avLst/>
                <a:gdLst>
                  <a:gd name="T0" fmla="*/ 0 w 1640"/>
                  <a:gd name="T1" fmla="*/ 54 h 320"/>
                  <a:gd name="T2" fmla="*/ 0 w 1640"/>
                  <a:gd name="T3" fmla="*/ 54 h 320"/>
                  <a:gd name="T4" fmla="*/ 54 w 1640"/>
                  <a:gd name="T5" fmla="*/ 0 h 320"/>
                  <a:gd name="T6" fmla="*/ 1587 w 1640"/>
                  <a:gd name="T7" fmla="*/ 0 h 320"/>
                  <a:gd name="T8" fmla="*/ 1640 w 1640"/>
                  <a:gd name="T9" fmla="*/ 54 h 320"/>
                  <a:gd name="T10" fmla="*/ 1640 w 1640"/>
                  <a:gd name="T11" fmla="*/ 267 h 320"/>
                  <a:gd name="T12" fmla="*/ 1587 w 1640"/>
                  <a:gd name="T13" fmla="*/ 320 h 320"/>
                  <a:gd name="T14" fmla="*/ 54 w 1640"/>
                  <a:gd name="T15" fmla="*/ 320 h 320"/>
                  <a:gd name="T16" fmla="*/ 0 w 1640"/>
                  <a:gd name="T17" fmla="*/ 267 h 320"/>
                  <a:gd name="T18" fmla="*/ 0 w 1640"/>
                  <a:gd name="T19" fmla="*/ 54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0" h="320">
                    <a:moveTo>
                      <a:pt x="0" y="54"/>
                    </a:moveTo>
                    <a:lnTo>
                      <a:pt x="0" y="54"/>
                    </a:lnTo>
                    <a:cubicBezTo>
                      <a:pt x="0" y="24"/>
                      <a:pt x="24" y="0"/>
                      <a:pt x="54" y="0"/>
                    </a:cubicBezTo>
                    <a:lnTo>
                      <a:pt x="1587" y="0"/>
                    </a:lnTo>
                    <a:cubicBezTo>
                      <a:pt x="1617" y="0"/>
                      <a:pt x="1640" y="24"/>
                      <a:pt x="1640" y="54"/>
                    </a:cubicBezTo>
                    <a:lnTo>
                      <a:pt x="1640" y="267"/>
                    </a:lnTo>
                    <a:cubicBezTo>
                      <a:pt x="1640" y="296"/>
                      <a:pt x="1617" y="320"/>
                      <a:pt x="1587" y="320"/>
                    </a:cubicBezTo>
                    <a:lnTo>
                      <a:pt x="54" y="320"/>
                    </a:lnTo>
                    <a:cubicBezTo>
                      <a:pt x="24" y="320"/>
                      <a:pt x="0" y="296"/>
                      <a:pt x="0" y="267"/>
                    </a:cubicBez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" name="Rectangle 168"/>
              <p:cNvSpPr>
                <a:spLocks noChangeArrowheads="1"/>
              </p:cNvSpPr>
              <p:nvPr/>
            </p:nvSpPr>
            <p:spPr bwMode="auto">
              <a:xfrm>
                <a:off x="3355" y="2128"/>
                <a:ext cx="16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PPU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1" name="Freeform 169"/>
              <p:cNvSpPr>
                <a:spLocks/>
              </p:cNvSpPr>
              <p:nvPr/>
            </p:nvSpPr>
            <p:spPr bwMode="auto">
              <a:xfrm>
                <a:off x="3208" y="2260"/>
                <a:ext cx="226" cy="96"/>
              </a:xfrm>
              <a:custGeom>
                <a:avLst/>
                <a:gdLst>
                  <a:gd name="T0" fmla="*/ 0 w 694"/>
                  <a:gd name="T1" fmla="*/ 49 h 294"/>
                  <a:gd name="T2" fmla="*/ 0 w 694"/>
                  <a:gd name="T3" fmla="*/ 49 h 294"/>
                  <a:gd name="T4" fmla="*/ 49 w 694"/>
                  <a:gd name="T5" fmla="*/ 0 h 294"/>
                  <a:gd name="T6" fmla="*/ 645 w 694"/>
                  <a:gd name="T7" fmla="*/ 0 h 294"/>
                  <a:gd name="T8" fmla="*/ 694 w 694"/>
                  <a:gd name="T9" fmla="*/ 49 h 294"/>
                  <a:gd name="T10" fmla="*/ 694 w 694"/>
                  <a:gd name="T11" fmla="*/ 245 h 294"/>
                  <a:gd name="T12" fmla="*/ 645 w 694"/>
                  <a:gd name="T13" fmla="*/ 294 h 294"/>
                  <a:gd name="T14" fmla="*/ 49 w 694"/>
                  <a:gd name="T15" fmla="*/ 294 h 294"/>
                  <a:gd name="T16" fmla="*/ 0 w 694"/>
                  <a:gd name="T17" fmla="*/ 245 h 294"/>
                  <a:gd name="T18" fmla="*/ 0 w 694"/>
                  <a:gd name="T19" fmla="*/ 4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4" h="294">
                    <a:moveTo>
                      <a:pt x="0" y="49"/>
                    </a:moveTo>
                    <a:lnTo>
                      <a:pt x="0" y="49"/>
                    </a:lnTo>
                    <a:cubicBezTo>
                      <a:pt x="0" y="22"/>
                      <a:pt x="22" y="0"/>
                      <a:pt x="49" y="0"/>
                    </a:cubicBezTo>
                    <a:lnTo>
                      <a:pt x="645" y="0"/>
                    </a:lnTo>
                    <a:cubicBezTo>
                      <a:pt x="672" y="0"/>
                      <a:pt x="694" y="22"/>
                      <a:pt x="694" y="49"/>
                    </a:cubicBezTo>
                    <a:lnTo>
                      <a:pt x="694" y="245"/>
                    </a:lnTo>
                    <a:cubicBezTo>
                      <a:pt x="694" y="272"/>
                      <a:pt x="672" y="294"/>
                      <a:pt x="645" y="294"/>
                    </a:cubicBezTo>
                    <a:lnTo>
                      <a:pt x="49" y="294"/>
                    </a:lnTo>
                    <a:cubicBezTo>
                      <a:pt x="22" y="294"/>
                      <a:pt x="0" y="272"/>
                      <a:pt x="0" y="24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70"/>
              <p:cNvSpPr>
                <a:spLocks noChangeArrowheads="1"/>
              </p:cNvSpPr>
              <p:nvPr/>
            </p:nvSpPr>
            <p:spPr bwMode="auto">
              <a:xfrm>
                <a:off x="3256" y="2268"/>
                <a:ext cx="11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iM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3" name="Rectangle 171"/>
              <p:cNvSpPr>
                <a:spLocks noChangeArrowheads="1"/>
              </p:cNvSpPr>
              <p:nvPr/>
            </p:nvSpPr>
            <p:spPr bwMode="auto">
              <a:xfrm>
                <a:off x="3338" y="2268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4" name="Freeform 172"/>
              <p:cNvSpPr>
                <a:spLocks/>
              </p:cNvSpPr>
              <p:nvPr/>
            </p:nvSpPr>
            <p:spPr bwMode="auto">
              <a:xfrm>
                <a:off x="3000" y="2507"/>
                <a:ext cx="903" cy="135"/>
              </a:xfrm>
              <a:custGeom>
                <a:avLst/>
                <a:gdLst>
                  <a:gd name="T0" fmla="*/ 0 w 2774"/>
                  <a:gd name="T1" fmla="*/ 69 h 414"/>
                  <a:gd name="T2" fmla="*/ 0 w 2774"/>
                  <a:gd name="T3" fmla="*/ 69 h 414"/>
                  <a:gd name="T4" fmla="*/ 69 w 2774"/>
                  <a:gd name="T5" fmla="*/ 0 h 414"/>
                  <a:gd name="T6" fmla="*/ 2705 w 2774"/>
                  <a:gd name="T7" fmla="*/ 0 h 414"/>
                  <a:gd name="T8" fmla="*/ 2774 w 2774"/>
                  <a:gd name="T9" fmla="*/ 69 h 414"/>
                  <a:gd name="T10" fmla="*/ 2774 w 2774"/>
                  <a:gd name="T11" fmla="*/ 345 h 414"/>
                  <a:gd name="T12" fmla="*/ 2705 w 2774"/>
                  <a:gd name="T13" fmla="*/ 414 h 414"/>
                  <a:gd name="T14" fmla="*/ 69 w 2774"/>
                  <a:gd name="T15" fmla="*/ 414 h 414"/>
                  <a:gd name="T16" fmla="*/ 0 w 2774"/>
                  <a:gd name="T17" fmla="*/ 345 h 414"/>
                  <a:gd name="T18" fmla="*/ 0 w 2774"/>
                  <a:gd name="T19" fmla="*/ 69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74" h="414">
                    <a:moveTo>
                      <a:pt x="0" y="69"/>
                    </a:moveTo>
                    <a:lnTo>
                      <a:pt x="0" y="69"/>
                    </a:lnTo>
                    <a:cubicBezTo>
                      <a:pt x="0" y="31"/>
                      <a:pt x="31" y="0"/>
                      <a:pt x="69" y="0"/>
                    </a:cubicBezTo>
                    <a:lnTo>
                      <a:pt x="2705" y="0"/>
                    </a:lnTo>
                    <a:cubicBezTo>
                      <a:pt x="2743" y="0"/>
                      <a:pt x="2774" y="31"/>
                      <a:pt x="2774" y="69"/>
                    </a:cubicBezTo>
                    <a:lnTo>
                      <a:pt x="2774" y="345"/>
                    </a:lnTo>
                    <a:cubicBezTo>
                      <a:pt x="2774" y="383"/>
                      <a:pt x="2743" y="414"/>
                      <a:pt x="2705" y="414"/>
                    </a:cubicBezTo>
                    <a:lnTo>
                      <a:pt x="69" y="414"/>
                    </a:lnTo>
                    <a:cubicBezTo>
                      <a:pt x="31" y="414"/>
                      <a:pt x="0" y="383"/>
                      <a:pt x="0" y="345"/>
                    </a:cubicBez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5" name="Rectangle 173"/>
              <p:cNvSpPr>
                <a:spLocks noChangeArrowheads="1"/>
              </p:cNvSpPr>
              <p:nvPr/>
            </p:nvSpPr>
            <p:spPr bwMode="auto">
              <a:xfrm>
                <a:off x="3327" y="2537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6" name="Rectangle 174"/>
              <p:cNvSpPr>
                <a:spLocks noChangeArrowheads="1"/>
              </p:cNvSpPr>
              <p:nvPr/>
            </p:nvSpPr>
            <p:spPr bwMode="auto">
              <a:xfrm>
                <a:off x="3392" y="2537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7" name="Rectangle 175"/>
              <p:cNvSpPr>
                <a:spLocks noChangeArrowheads="1"/>
              </p:cNvSpPr>
              <p:nvPr/>
            </p:nvSpPr>
            <p:spPr bwMode="auto">
              <a:xfrm>
                <a:off x="3422" y="2537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8" name="Rectangle 176"/>
              <p:cNvSpPr>
                <a:spLocks noChangeArrowheads="1"/>
              </p:cNvSpPr>
              <p:nvPr/>
            </p:nvSpPr>
            <p:spPr bwMode="auto">
              <a:xfrm>
                <a:off x="3479" y="2537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9" name="Rectangle 177"/>
              <p:cNvSpPr>
                <a:spLocks noChangeArrowheads="1"/>
              </p:cNvSpPr>
              <p:nvPr/>
            </p:nvSpPr>
            <p:spPr bwMode="auto">
              <a:xfrm>
                <a:off x="3544" y="2537"/>
                <a:ext cx="6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0" name="Freeform 178"/>
              <p:cNvSpPr>
                <a:spLocks/>
              </p:cNvSpPr>
              <p:nvPr/>
            </p:nvSpPr>
            <p:spPr bwMode="auto">
              <a:xfrm>
                <a:off x="3286" y="1443"/>
                <a:ext cx="1333" cy="204"/>
              </a:xfrm>
              <a:custGeom>
                <a:avLst/>
                <a:gdLst>
                  <a:gd name="T0" fmla="*/ 0 w 4094"/>
                  <a:gd name="T1" fmla="*/ 104 h 626"/>
                  <a:gd name="T2" fmla="*/ 0 w 4094"/>
                  <a:gd name="T3" fmla="*/ 104 h 626"/>
                  <a:gd name="T4" fmla="*/ 105 w 4094"/>
                  <a:gd name="T5" fmla="*/ 0 h 626"/>
                  <a:gd name="T6" fmla="*/ 3989 w 4094"/>
                  <a:gd name="T7" fmla="*/ 0 h 626"/>
                  <a:gd name="T8" fmla="*/ 4094 w 4094"/>
                  <a:gd name="T9" fmla="*/ 104 h 626"/>
                  <a:gd name="T10" fmla="*/ 4094 w 4094"/>
                  <a:gd name="T11" fmla="*/ 522 h 626"/>
                  <a:gd name="T12" fmla="*/ 3989 w 4094"/>
                  <a:gd name="T13" fmla="*/ 626 h 626"/>
                  <a:gd name="T14" fmla="*/ 105 w 4094"/>
                  <a:gd name="T15" fmla="*/ 626 h 626"/>
                  <a:gd name="T16" fmla="*/ 0 w 4094"/>
                  <a:gd name="T17" fmla="*/ 522 h 626"/>
                  <a:gd name="T18" fmla="*/ 0 w 4094"/>
                  <a:gd name="T19" fmla="*/ 104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94" h="626">
                    <a:moveTo>
                      <a:pt x="0" y="104"/>
                    </a:moveTo>
                    <a:lnTo>
                      <a:pt x="0" y="104"/>
                    </a:lnTo>
                    <a:cubicBezTo>
                      <a:pt x="0" y="46"/>
                      <a:pt x="47" y="0"/>
                      <a:pt x="105" y="0"/>
                    </a:cubicBezTo>
                    <a:lnTo>
                      <a:pt x="3989" y="0"/>
                    </a:lnTo>
                    <a:cubicBezTo>
                      <a:pt x="4047" y="0"/>
                      <a:pt x="4094" y="46"/>
                      <a:pt x="4094" y="104"/>
                    </a:cubicBezTo>
                    <a:lnTo>
                      <a:pt x="4094" y="522"/>
                    </a:lnTo>
                    <a:cubicBezTo>
                      <a:pt x="4094" y="579"/>
                      <a:pt x="4047" y="626"/>
                      <a:pt x="3989" y="626"/>
                    </a:cubicBezTo>
                    <a:lnTo>
                      <a:pt x="105" y="626"/>
                    </a:lnTo>
                    <a:cubicBezTo>
                      <a:pt x="47" y="626"/>
                      <a:pt x="0" y="579"/>
                      <a:pt x="0" y="522"/>
                    </a:cubicBezTo>
                    <a:lnTo>
                      <a:pt x="0" y="104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1" name="Rectangle 179"/>
              <p:cNvSpPr>
                <a:spLocks noChangeArrowheads="1"/>
              </p:cNvSpPr>
              <p:nvPr/>
            </p:nvSpPr>
            <p:spPr bwMode="auto">
              <a:xfrm>
                <a:off x="3884" y="1507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2" name="Rectangle 180"/>
              <p:cNvSpPr>
                <a:spLocks noChangeArrowheads="1"/>
              </p:cNvSpPr>
              <p:nvPr/>
            </p:nvSpPr>
            <p:spPr bwMode="auto">
              <a:xfrm>
                <a:off x="3936" y="1507"/>
                <a:ext cx="11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3" name="Freeform 181"/>
              <p:cNvSpPr>
                <a:spLocks/>
              </p:cNvSpPr>
              <p:nvPr/>
            </p:nvSpPr>
            <p:spPr bwMode="auto">
              <a:xfrm>
                <a:off x="4428" y="1378"/>
                <a:ext cx="0" cy="66"/>
              </a:xfrm>
              <a:custGeom>
                <a:avLst/>
                <a:gdLst>
                  <a:gd name="T0" fmla="*/ 0 h 203"/>
                  <a:gd name="T1" fmla="*/ 0 h 203"/>
                  <a:gd name="T2" fmla="*/ 203 h 20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3">
                    <a:moveTo>
                      <a:pt x="0" y="0"/>
                    </a:moveTo>
                    <a:lnTo>
                      <a:pt x="0" y="0"/>
                    </a:lnTo>
                    <a:lnTo>
                      <a:pt x="0" y="203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4" name="Freeform 182"/>
              <p:cNvSpPr>
                <a:spLocks/>
              </p:cNvSpPr>
              <p:nvPr/>
            </p:nvSpPr>
            <p:spPr bwMode="auto">
              <a:xfrm>
                <a:off x="4428" y="1378"/>
                <a:ext cx="0" cy="66"/>
              </a:xfrm>
              <a:custGeom>
                <a:avLst/>
                <a:gdLst>
                  <a:gd name="T0" fmla="*/ 0 h 203"/>
                  <a:gd name="T1" fmla="*/ 0 h 203"/>
                  <a:gd name="T2" fmla="*/ 203 h 20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3">
                    <a:moveTo>
                      <a:pt x="0" y="0"/>
                    </a:moveTo>
                    <a:lnTo>
                      <a:pt x="0" y="0"/>
                    </a:lnTo>
                    <a:lnTo>
                      <a:pt x="0" y="203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5" name="Freeform 183"/>
              <p:cNvSpPr>
                <a:spLocks/>
              </p:cNvSpPr>
              <p:nvPr/>
            </p:nvSpPr>
            <p:spPr bwMode="auto">
              <a:xfrm>
                <a:off x="4428" y="1647"/>
                <a:ext cx="0" cy="67"/>
              </a:xfrm>
              <a:custGeom>
                <a:avLst/>
                <a:gdLst>
                  <a:gd name="T0" fmla="*/ 0 h 204"/>
                  <a:gd name="T1" fmla="*/ 0 h 204"/>
                  <a:gd name="T2" fmla="*/ 204 h 20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">
                    <a:moveTo>
                      <a:pt x="0" y="0"/>
                    </a:moveTo>
                    <a:lnTo>
                      <a:pt x="0" y="0"/>
                    </a:lnTo>
                    <a:lnTo>
                      <a:pt x="0" y="204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84"/>
              <p:cNvSpPr>
                <a:spLocks/>
              </p:cNvSpPr>
              <p:nvPr/>
            </p:nvSpPr>
            <p:spPr bwMode="auto">
              <a:xfrm>
                <a:off x="4428" y="1647"/>
                <a:ext cx="0" cy="67"/>
              </a:xfrm>
              <a:custGeom>
                <a:avLst/>
                <a:gdLst>
                  <a:gd name="T0" fmla="*/ 0 h 204"/>
                  <a:gd name="T1" fmla="*/ 0 h 204"/>
                  <a:gd name="T2" fmla="*/ 204 h 20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">
                    <a:moveTo>
                      <a:pt x="0" y="0"/>
                    </a:moveTo>
                    <a:lnTo>
                      <a:pt x="0" y="0"/>
                    </a:lnTo>
                    <a:lnTo>
                      <a:pt x="0" y="204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85"/>
              <p:cNvSpPr>
                <a:spLocks/>
              </p:cNvSpPr>
              <p:nvPr/>
            </p:nvSpPr>
            <p:spPr bwMode="auto">
              <a:xfrm>
                <a:off x="3482" y="1647"/>
                <a:ext cx="0" cy="67"/>
              </a:xfrm>
              <a:custGeom>
                <a:avLst/>
                <a:gdLst>
                  <a:gd name="T0" fmla="*/ 0 w 1"/>
                  <a:gd name="T1" fmla="*/ 0 h 204"/>
                  <a:gd name="T2" fmla="*/ 0 w 1"/>
                  <a:gd name="T3" fmla="*/ 0 h 204"/>
                  <a:gd name="T4" fmla="*/ 1 w 1"/>
                  <a:gd name="T5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04">
                    <a:moveTo>
                      <a:pt x="0" y="0"/>
                    </a:moveTo>
                    <a:lnTo>
                      <a:pt x="0" y="0"/>
                    </a:lnTo>
                    <a:lnTo>
                      <a:pt x="1" y="204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186"/>
              <p:cNvSpPr>
                <a:spLocks/>
              </p:cNvSpPr>
              <p:nvPr/>
            </p:nvSpPr>
            <p:spPr bwMode="auto">
              <a:xfrm>
                <a:off x="3482" y="1647"/>
                <a:ext cx="0" cy="67"/>
              </a:xfrm>
              <a:custGeom>
                <a:avLst/>
                <a:gdLst>
                  <a:gd name="T0" fmla="*/ 0 w 1"/>
                  <a:gd name="T1" fmla="*/ 0 h 204"/>
                  <a:gd name="T2" fmla="*/ 0 w 1"/>
                  <a:gd name="T3" fmla="*/ 0 h 204"/>
                  <a:gd name="T4" fmla="*/ 1 w 1"/>
                  <a:gd name="T5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04">
                    <a:moveTo>
                      <a:pt x="0" y="0"/>
                    </a:moveTo>
                    <a:lnTo>
                      <a:pt x="0" y="0"/>
                    </a:lnTo>
                    <a:lnTo>
                      <a:pt x="1" y="204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187"/>
              <p:cNvSpPr>
                <a:spLocks/>
              </p:cNvSpPr>
              <p:nvPr/>
            </p:nvSpPr>
            <p:spPr bwMode="auto">
              <a:xfrm>
                <a:off x="3000" y="701"/>
                <a:ext cx="1884" cy="1702"/>
              </a:xfrm>
              <a:custGeom>
                <a:avLst/>
                <a:gdLst>
                  <a:gd name="T0" fmla="*/ 0 w 5787"/>
                  <a:gd name="T1" fmla="*/ 0 h 5226"/>
                  <a:gd name="T2" fmla="*/ 0 w 5787"/>
                  <a:gd name="T3" fmla="*/ 0 h 5226"/>
                  <a:gd name="T4" fmla="*/ 5787 w 5787"/>
                  <a:gd name="T5" fmla="*/ 0 h 5226"/>
                  <a:gd name="T6" fmla="*/ 5787 w 5787"/>
                  <a:gd name="T7" fmla="*/ 5226 h 5226"/>
                  <a:gd name="T8" fmla="*/ 0 w 5787"/>
                  <a:gd name="T9" fmla="*/ 5226 h 5226"/>
                  <a:gd name="T10" fmla="*/ 0 w 5787"/>
                  <a:gd name="T11" fmla="*/ 0 h 5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87" h="5226">
                    <a:moveTo>
                      <a:pt x="0" y="0"/>
                    </a:moveTo>
                    <a:lnTo>
                      <a:pt x="0" y="0"/>
                    </a:lnTo>
                    <a:lnTo>
                      <a:pt x="5787" y="0"/>
                    </a:lnTo>
                    <a:lnTo>
                      <a:pt x="5787" y="5226"/>
                    </a:lnTo>
                    <a:lnTo>
                      <a:pt x="0" y="522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188"/>
              <p:cNvSpPr>
                <a:spLocks noEditPoints="1"/>
              </p:cNvSpPr>
              <p:nvPr/>
            </p:nvSpPr>
            <p:spPr bwMode="auto">
              <a:xfrm>
                <a:off x="2940" y="770"/>
                <a:ext cx="486" cy="281"/>
              </a:xfrm>
              <a:custGeom>
                <a:avLst/>
                <a:gdLst>
                  <a:gd name="T0" fmla="*/ 0 w 1495"/>
                  <a:gd name="T1" fmla="*/ 0 h 862"/>
                  <a:gd name="T2" fmla="*/ 0 w 1495"/>
                  <a:gd name="T3" fmla="*/ 0 h 862"/>
                  <a:gd name="T4" fmla="*/ 185 w 1495"/>
                  <a:gd name="T5" fmla="*/ 106 h 862"/>
                  <a:gd name="T6" fmla="*/ 254 w 1495"/>
                  <a:gd name="T7" fmla="*/ 146 h 862"/>
                  <a:gd name="T8" fmla="*/ 254 w 1495"/>
                  <a:gd name="T9" fmla="*/ 146 h 862"/>
                  <a:gd name="T10" fmla="*/ 277 w 1495"/>
                  <a:gd name="T11" fmla="*/ 160 h 862"/>
                  <a:gd name="T12" fmla="*/ 346 w 1495"/>
                  <a:gd name="T13" fmla="*/ 200 h 862"/>
                  <a:gd name="T14" fmla="*/ 346 w 1495"/>
                  <a:gd name="T15" fmla="*/ 200 h 862"/>
                  <a:gd name="T16" fmla="*/ 369 w 1495"/>
                  <a:gd name="T17" fmla="*/ 213 h 862"/>
                  <a:gd name="T18" fmla="*/ 439 w 1495"/>
                  <a:gd name="T19" fmla="*/ 253 h 862"/>
                  <a:gd name="T20" fmla="*/ 439 w 1495"/>
                  <a:gd name="T21" fmla="*/ 253 h 862"/>
                  <a:gd name="T22" fmla="*/ 624 w 1495"/>
                  <a:gd name="T23" fmla="*/ 359 h 862"/>
                  <a:gd name="T24" fmla="*/ 693 w 1495"/>
                  <a:gd name="T25" fmla="*/ 399 h 862"/>
                  <a:gd name="T26" fmla="*/ 693 w 1495"/>
                  <a:gd name="T27" fmla="*/ 399 h 862"/>
                  <a:gd name="T28" fmla="*/ 716 w 1495"/>
                  <a:gd name="T29" fmla="*/ 413 h 862"/>
                  <a:gd name="T30" fmla="*/ 785 w 1495"/>
                  <a:gd name="T31" fmla="*/ 453 h 862"/>
                  <a:gd name="T32" fmla="*/ 785 w 1495"/>
                  <a:gd name="T33" fmla="*/ 453 h 862"/>
                  <a:gd name="T34" fmla="*/ 808 w 1495"/>
                  <a:gd name="T35" fmla="*/ 466 h 862"/>
                  <a:gd name="T36" fmla="*/ 878 w 1495"/>
                  <a:gd name="T37" fmla="*/ 506 h 862"/>
                  <a:gd name="T38" fmla="*/ 878 w 1495"/>
                  <a:gd name="T39" fmla="*/ 506 h 862"/>
                  <a:gd name="T40" fmla="*/ 1063 w 1495"/>
                  <a:gd name="T41" fmla="*/ 612 h 862"/>
                  <a:gd name="T42" fmla="*/ 1132 w 1495"/>
                  <a:gd name="T43" fmla="*/ 652 h 862"/>
                  <a:gd name="T44" fmla="*/ 1132 w 1495"/>
                  <a:gd name="T45" fmla="*/ 652 h 862"/>
                  <a:gd name="T46" fmla="*/ 1155 w 1495"/>
                  <a:gd name="T47" fmla="*/ 666 h 862"/>
                  <a:gd name="T48" fmla="*/ 1224 w 1495"/>
                  <a:gd name="T49" fmla="*/ 706 h 862"/>
                  <a:gd name="T50" fmla="*/ 1224 w 1495"/>
                  <a:gd name="T51" fmla="*/ 706 h 862"/>
                  <a:gd name="T52" fmla="*/ 1247 w 1495"/>
                  <a:gd name="T53" fmla="*/ 719 h 862"/>
                  <a:gd name="T54" fmla="*/ 1317 w 1495"/>
                  <a:gd name="T55" fmla="*/ 759 h 862"/>
                  <a:gd name="T56" fmla="*/ 1317 w 1495"/>
                  <a:gd name="T57" fmla="*/ 759 h 862"/>
                  <a:gd name="T58" fmla="*/ 1495 w 1495"/>
                  <a:gd name="T59" fmla="*/ 862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95" h="862">
                    <a:moveTo>
                      <a:pt x="0" y="0"/>
                    </a:moveTo>
                    <a:lnTo>
                      <a:pt x="0" y="0"/>
                    </a:lnTo>
                    <a:lnTo>
                      <a:pt x="185" y="106"/>
                    </a:lnTo>
                    <a:moveTo>
                      <a:pt x="254" y="146"/>
                    </a:moveTo>
                    <a:lnTo>
                      <a:pt x="254" y="146"/>
                    </a:lnTo>
                    <a:lnTo>
                      <a:pt x="277" y="160"/>
                    </a:lnTo>
                    <a:moveTo>
                      <a:pt x="346" y="200"/>
                    </a:moveTo>
                    <a:lnTo>
                      <a:pt x="346" y="200"/>
                    </a:lnTo>
                    <a:lnTo>
                      <a:pt x="369" y="213"/>
                    </a:lnTo>
                    <a:moveTo>
                      <a:pt x="439" y="253"/>
                    </a:moveTo>
                    <a:lnTo>
                      <a:pt x="439" y="253"/>
                    </a:lnTo>
                    <a:lnTo>
                      <a:pt x="624" y="359"/>
                    </a:lnTo>
                    <a:moveTo>
                      <a:pt x="693" y="399"/>
                    </a:moveTo>
                    <a:lnTo>
                      <a:pt x="693" y="399"/>
                    </a:lnTo>
                    <a:lnTo>
                      <a:pt x="716" y="413"/>
                    </a:lnTo>
                    <a:moveTo>
                      <a:pt x="785" y="453"/>
                    </a:moveTo>
                    <a:lnTo>
                      <a:pt x="785" y="453"/>
                    </a:lnTo>
                    <a:lnTo>
                      <a:pt x="808" y="466"/>
                    </a:lnTo>
                    <a:moveTo>
                      <a:pt x="878" y="506"/>
                    </a:moveTo>
                    <a:lnTo>
                      <a:pt x="878" y="506"/>
                    </a:lnTo>
                    <a:lnTo>
                      <a:pt x="1063" y="612"/>
                    </a:lnTo>
                    <a:moveTo>
                      <a:pt x="1132" y="652"/>
                    </a:moveTo>
                    <a:lnTo>
                      <a:pt x="1132" y="652"/>
                    </a:lnTo>
                    <a:lnTo>
                      <a:pt x="1155" y="666"/>
                    </a:lnTo>
                    <a:moveTo>
                      <a:pt x="1224" y="706"/>
                    </a:moveTo>
                    <a:lnTo>
                      <a:pt x="1224" y="706"/>
                    </a:lnTo>
                    <a:lnTo>
                      <a:pt x="1247" y="719"/>
                    </a:lnTo>
                    <a:moveTo>
                      <a:pt x="1317" y="759"/>
                    </a:moveTo>
                    <a:lnTo>
                      <a:pt x="1317" y="759"/>
                    </a:lnTo>
                    <a:lnTo>
                      <a:pt x="1495" y="862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189"/>
              <p:cNvSpPr>
                <a:spLocks noEditPoints="1"/>
              </p:cNvSpPr>
              <p:nvPr/>
            </p:nvSpPr>
            <p:spPr bwMode="auto">
              <a:xfrm>
                <a:off x="2918" y="1335"/>
                <a:ext cx="512" cy="514"/>
              </a:xfrm>
              <a:custGeom>
                <a:avLst/>
                <a:gdLst>
                  <a:gd name="T0" fmla="*/ 1574 w 1574"/>
                  <a:gd name="T1" fmla="*/ 0 h 1578"/>
                  <a:gd name="T2" fmla="*/ 1574 w 1574"/>
                  <a:gd name="T3" fmla="*/ 0 h 1578"/>
                  <a:gd name="T4" fmla="*/ 1423 w 1574"/>
                  <a:gd name="T5" fmla="*/ 151 h 1578"/>
                  <a:gd name="T6" fmla="*/ 1367 w 1574"/>
                  <a:gd name="T7" fmla="*/ 208 h 1578"/>
                  <a:gd name="T8" fmla="*/ 1367 w 1574"/>
                  <a:gd name="T9" fmla="*/ 208 h 1578"/>
                  <a:gd name="T10" fmla="*/ 1348 w 1574"/>
                  <a:gd name="T11" fmla="*/ 227 h 1578"/>
                  <a:gd name="T12" fmla="*/ 1292 w 1574"/>
                  <a:gd name="T13" fmla="*/ 283 h 1578"/>
                  <a:gd name="T14" fmla="*/ 1292 w 1574"/>
                  <a:gd name="T15" fmla="*/ 283 h 1578"/>
                  <a:gd name="T16" fmla="*/ 1273 w 1574"/>
                  <a:gd name="T17" fmla="*/ 302 h 1578"/>
                  <a:gd name="T18" fmla="*/ 1216 w 1574"/>
                  <a:gd name="T19" fmla="*/ 359 h 1578"/>
                  <a:gd name="T20" fmla="*/ 1216 w 1574"/>
                  <a:gd name="T21" fmla="*/ 359 h 1578"/>
                  <a:gd name="T22" fmla="*/ 1066 w 1574"/>
                  <a:gd name="T23" fmla="*/ 510 h 1578"/>
                  <a:gd name="T24" fmla="*/ 1009 w 1574"/>
                  <a:gd name="T25" fmla="*/ 567 h 1578"/>
                  <a:gd name="T26" fmla="*/ 1009 w 1574"/>
                  <a:gd name="T27" fmla="*/ 567 h 1578"/>
                  <a:gd name="T28" fmla="*/ 990 w 1574"/>
                  <a:gd name="T29" fmla="*/ 585 h 1578"/>
                  <a:gd name="T30" fmla="*/ 934 w 1574"/>
                  <a:gd name="T31" fmla="*/ 642 h 1578"/>
                  <a:gd name="T32" fmla="*/ 934 w 1574"/>
                  <a:gd name="T33" fmla="*/ 642 h 1578"/>
                  <a:gd name="T34" fmla="*/ 915 w 1574"/>
                  <a:gd name="T35" fmla="*/ 661 h 1578"/>
                  <a:gd name="T36" fmla="*/ 859 w 1574"/>
                  <a:gd name="T37" fmla="*/ 718 h 1578"/>
                  <a:gd name="T38" fmla="*/ 859 w 1574"/>
                  <a:gd name="T39" fmla="*/ 718 h 1578"/>
                  <a:gd name="T40" fmla="*/ 708 w 1574"/>
                  <a:gd name="T41" fmla="*/ 869 h 1578"/>
                  <a:gd name="T42" fmla="*/ 651 w 1574"/>
                  <a:gd name="T43" fmla="*/ 925 h 1578"/>
                  <a:gd name="T44" fmla="*/ 651 w 1574"/>
                  <a:gd name="T45" fmla="*/ 925 h 1578"/>
                  <a:gd name="T46" fmla="*/ 633 w 1574"/>
                  <a:gd name="T47" fmla="*/ 944 h 1578"/>
                  <a:gd name="T48" fmla="*/ 576 w 1574"/>
                  <a:gd name="T49" fmla="*/ 1001 h 1578"/>
                  <a:gd name="T50" fmla="*/ 576 w 1574"/>
                  <a:gd name="T51" fmla="*/ 1001 h 1578"/>
                  <a:gd name="T52" fmla="*/ 557 w 1574"/>
                  <a:gd name="T53" fmla="*/ 1020 h 1578"/>
                  <a:gd name="T54" fmla="*/ 501 w 1574"/>
                  <a:gd name="T55" fmla="*/ 1076 h 1578"/>
                  <a:gd name="T56" fmla="*/ 501 w 1574"/>
                  <a:gd name="T57" fmla="*/ 1076 h 1578"/>
                  <a:gd name="T58" fmla="*/ 350 w 1574"/>
                  <a:gd name="T59" fmla="*/ 1227 h 1578"/>
                  <a:gd name="T60" fmla="*/ 294 w 1574"/>
                  <a:gd name="T61" fmla="*/ 1284 h 1578"/>
                  <a:gd name="T62" fmla="*/ 294 w 1574"/>
                  <a:gd name="T63" fmla="*/ 1284 h 1578"/>
                  <a:gd name="T64" fmla="*/ 275 w 1574"/>
                  <a:gd name="T65" fmla="*/ 1303 h 1578"/>
                  <a:gd name="T66" fmla="*/ 218 w 1574"/>
                  <a:gd name="T67" fmla="*/ 1360 h 1578"/>
                  <a:gd name="T68" fmla="*/ 218 w 1574"/>
                  <a:gd name="T69" fmla="*/ 1360 h 1578"/>
                  <a:gd name="T70" fmla="*/ 199 w 1574"/>
                  <a:gd name="T71" fmla="*/ 1379 h 1578"/>
                  <a:gd name="T72" fmla="*/ 143 w 1574"/>
                  <a:gd name="T73" fmla="*/ 1435 h 1578"/>
                  <a:gd name="T74" fmla="*/ 143 w 1574"/>
                  <a:gd name="T75" fmla="*/ 1435 h 1578"/>
                  <a:gd name="T76" fmla="*/ 0 w 1574"/>
                  <a:gd name="T77" fmla="*/ 1578 h 1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74" h="1578">
                    <a:moveTo>
                      <a:pt x="1574" y="0"/>
                    </a:moveTo>
                    <a:lnTo>
                      <a:pt x="1574" y="0"/>
                    </a:lnTo>
                    <a:lnTo>
                      <a:pt x="1423" y="151"/>
                    </a:lnTo>
                    <a:moveTo>
                      <a:pt x="1367" y="208"/>
                    </a:moveTo>
                    <a:lnTo>
                      <a:pt x="1367" y="208"/>
                    </a:lnTo>
                    <a:lnTo>
                      <a:pt x="1348" y="227"/>
                    </a:lnTo>
                    <a:moveTo>
                      <a:pt x="1292" y="283"/>
                    </a:moveTo>
                    <a:lnTo>
                      <a:pt x="1292" y="283"/>
                    </a:lnTo>
                    <a:lnTo>
                      <a:pt x="1273" y="302"/>
                    </a:lnTo>
                    <a:moveTo>
                      <a:pt x="1216" y="359"/>
                    </a:moveTo>
                    <a:lnTo>
                      <a:pt x="1216" y="359"/>
                    </a:lnTo>
                    <a:lnTo>
                      <a:pt x="1066" y="510"/>
                    </a:lnTo>
                    <a:moveTo>
                      <a:pt x="1009" y="567"/>
                    </a:moveTo>
                    <a:lnTo>
                      <a:pt x="1009" y="567"/>
                    </a:lnTo>
                    <a:lnTo>
                      <a:pt x="990" y="585"/>
                    </a:lnTo>
                    <a:moveTo>
                      <a:pt x="934" y="642"/>
                    </a:moveTo>
                    <a:lnTo>
                      <a:pt x="934" y="642"/>
                    </a:lnTo>
                    <a:lnTo>
                      <a:pt x="915" y="661"/>
                    </a:lnTo>
                    <a:moveTo>
                      <a:pt x="859" y="718"/>
                    </a:moveTo>
                    <a:lnTo>
                      <a:pt x="859" y="718"/>
                    </a:lnTo>
                    <a:lnTo>
                      <a:pt x="708" y="869"/>
                    </a:lnTo>
                    <a:moveTo>
                      <a:pt x="651" y="925"/>
                    </a:moveTo>
                    <a:lnTo>
                      <a:pt x="651" y="925"/>
                    </a:lnTo>
                    <a:lnTo>
                      <a:pt x="633" y="944"/>
                    </a:lnTo>
                    <a:moveTo>
                      <a:pt x="576" y="1001"/>
                    </a:moveTo>
                    <a:lnTo>
                      <a:pt x="576" y="1001"/>
                    </a:lnTo>
                    <a:lnTo>
                      <a:pt x="557" y="1020"/>
                    </a:lnTo>
                    <a:moveTo>
                      <a:pt x="501" y="1076"/>
                    </a:moveTo>
                    <a:lnTo>
                      <a:pt x="501" y="1076"/>
                    </a:lnTo>
                    <a:lnTo>
                      <a:pt x="350" y="1227"/>
                    </a:lnTo>
                    <a:moveTo>
                      <a:pt x="294" y="1284"/>
                    </a:moveTo>
                    <a:lnTo>
                      <a:pt x="294" y="1284"/>
                    </a:lnTo>
                    <a:lnTo>
                      <a:pt x="275" y="1303"/>
                    </a:lnTo>
                    <a:moveTo>
                      <a:pt x="218" y="1360"/>
                    </a:moveTo>
                    <a:lnTo>
                      <a:pt x="218" y="1360"/>
                    </a:lnTo>
                    <a:lnTo>
                      <a:pt x="199" y="1379"/>
                    </a:lnTo>
                    <a:moveTo>
                      <a:pt x="143" y="1435"/>
                    </a:moveTo>
                    <a:lnTo>
                      <a:pt x="143" y="1435"/>
                    </a:lnTo>
                    <a:lnTo>
                      <a:pt x="0" y="1578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190"/>
              <p:cNvSpPr>
                <a:spLocks noEditPoints="1"/>
              </p:cNvSpPr>
              <p:nvPr/>
            </p:nvSpPr>
            <p:spPr bwMode="auto">
              <a:xfrm>
                <a:off x="1901" y="736"/>
                <a:ext cx="472" cy="556"/>
              </a:xfrm>
              <a:custGeom>
                <a:avLst/>
                <a:gdLst>
                  <a:gd name="T0" fmla="*/ 1452 w 1452"/>
                  <a:gd name="T1" fmla="*/ 1706 h 1706"/>
                  <a:gd name="T2" fmla="*/ 1452 w 1452"/>
                  <a:gd name="T3" fmla="*/ 1706 h 1706"/>
                  <a:gd name="T4" fmla="*/ 1313 w 1452"/>
                  <a:gd name="T5" fmla="*/ 1544 h 1706"/>
                  <a:gd name="T6" fmla="*/ 1262 w 1452"/>
                  <a:gd name="T7" fmla="*/ 1483 h 1706"/>
                  <a:gd name="T8" fmla="*/ 1262 w 1452"/>
                  <a:gd name="T9" fmla="*/ 1483 h 1706"/>
                  <a:gd name="T10" fmla="*/ 1244 w 1452"/>
                  <a:gd name="T11" fmla="*/ 1462 h 1706"/>
                  <a:gd name="T12" fmla="*/ 1193 w 1452"/>
                  <a:gd name="T13" fmla="*/ 1402 h 1706"/>
                  <a:gd name="T14" fmla="*/ 1193 w 1452"/>
                  <a:gd name="T15" fmla="*/ 1402 h 1706"/>
                  <a:gd name="T16" fmla="*/ 1175 w 1452"/>
                  <a:gd name="T17" fmla="*/ 1381 h 1706"/>
                  <a:gd name="T18" fmla="*/ 1123 w 1452"/>
                  <a:gd name="T19" fmla="*/ 1320 h 1706"/>
                  <a:gd name="T20" fmla="*/ 1123 w 1452"/>
                  <a:gd name="T21" fmla="*/ 1320 h 1706"/>
                  <a:gd name="T22" fmla="*/ 985 w 1452"/>
                  <a:gd name="T23" fmla="*/ 1158 h 1706"/>
                  <a:gd name="T24" fmla="*/ 933 w 1452"/>
                  <a:gd name="T25" fmla="*/ 1097 h 1706"/>
                  <a:gd name="T26" fmla="*/ 933 w 1452"/>
                  <a:gd name="T27" fmla="*/ 1097 h 1706"/>
                  <a:gd name="T28" fmla="*/ 916 w 1452"/>
                  <a:gd name="T29" fmla="*/ 1077 h 1706"/>
                  <a:gd name="T30" fmla="*/ 864 w 1452"/>
                  <a:gd name="T31" fmla="*/ 1016 h 1706"/>
                  <a:gd name="T32" fmla="*/ 864 w 1452"/>
                  <a:gd name="T33" fmla="*/ 1016 h 1706"/>
                  <a:gd name="T34" fmla="*/ 847 w 1452"/>
                  <a:gd name="T35" fmla="*/ 995 h 1706"/>
                  <a:gd name="T36" fmla="*/ 795 w 1452"/>
                  <a:gd name="T37" fmla="*/ 934 h 1706"/>
                  <a:gd name="T38" fmla="*/ 795 w 1452"/>
                  <a:gd name="T39" fmla="*/ 934 h 1706"/>
                  <a:gd name="T40" fmla="*/ 657 w 1452"/>
                  <a:gd name="T41" fmla="*/ 772 h 1706"/>
                  <a:gd name="T42" fmla="*/ 605 w 1452"/>
                  <a:gd name="T43" fmla="*/ 711 h 1706"/>
                  <a:gd name="T44" fmla="*/ 605 w 1452"/>
                  <a:gd name="T45" fmla="*/ 711 h 1706"/>
                  <a:gd name="T46" fmla="*/ 588 w 1452"/>
                  <a:gd name="T47" fmla="*/ 691 h 1706"/>
                  <a:gd name="T48" fmla="*/ 536 w 1452"/>
                  <a:gd name="T49" fmla="*/ 630 h 1706"/>
                  <a:gd name="T50" fmla="*/ 536 w 1452"/>
                  <a:gd name="T51" fmla="*/ 630 h 1706"/>
                  <a:gd name="T52" fmla="*/ 519 w 1452"/>
                  <a:gd name="T53" fmla="*/ 609 h 1706"/>
                  <a:gd name="T54" fmla="*/ 467 w 1452"/>
                  <a:gd name="T55" fmla="*/ 548 h 1706"/>
                  <a:gd name="T56" fmla="*/ 467 w 1452"/>
                  <a:gd name="T57" fmla="*/ 548 h 1706"/>
                  <a:gd name="T58" fmla="*/ 329 w 1452"/>
                  <a:gd name="T59" fmla="*/ 386 h 1706"/>
                  <a:gd name="T60" fmla="*/ 277 w 1452"/>
                  <a:gd name="T61" fmla="*/ 325 h 1706"/>
                  <a:gd name="T62" fmla="*/ 277 w 1452"/>
                  <a:gd name="T63" fmla="*/ 325 h 1706"/>
                  <a:gd name="T64" fmla="*/ 260 w 1452"/>
                  <a:gd name="T65" fmla="*/ 305 h 1706"/>
                  <a:gd name="T66" fmla="*/ 208 w 1452"/>
                  <a:gd name="T67" fmla="*/ 244 h 1706"/>
                  <a:gd name="T68" fmla="*/ 208 w 1452"/>
                  <a:gd name="T69" fmla="*/ 244 h 1706"/>
                  <a:gd name="T70" fmla="*/ 191 w 1452"/>
                  <a:gd name="T71" fmla="*/ 223 h 1706"/>
                  <a:gd name="T72" fmla="*/ 139 w 1452"/>
                  <a:gd name="T73" fmla="*/ 162 h 1706"/>
                  <a:gd name="T74" fmla="*/ 139 w 1452"/>
                  <a:gd name="T75" fmla="*/ 162 h 1706"/>
                  <a:gd name="T76" fmla="*/ 0 w 1452"/>
                  <a:gd name="T77" fmla="*/ 0 h 1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52" h="1706">
                    <a:moveTo>
                      <a:pt x="1452" y="1706"/>
                    </a:moveTo>
                    <a:lnTo>
                      <a:pt x="1452" y="1706"/>
                    </a:lnTo>
                    <a:lnTo>
                      <a:pt x="1313" y="1544"/>
                    </a:lnTo>
                    <a:moveTo>
                      <a:pt x="1262" y="1483"/>
                    </a:moveTo>
                    <a:lnTo>
                      <a:pt x="1262" y="1483"/>
                    </a:lnTo>
                    <a:lnTo>
                      <a:pt x="1244" y="1462"/>
                    </a:lnTo>
                    <a:moveTo>
                      <a:pt x="1193" y="1402"/>
                    </a:moveTo>
                    <a:lnTo>
                      <a:pt x="1193" y="1402"/>
                    </a:lnTo>
                    <a:lnTo>
                      <a:pt x="1175" y="1381"/>
                    </a:lnTo>
                    <a:moveTo>
                      <a:pt x="1123" y="1320"/>
                    </a:moveTo>
                    <a:lnTo>
                      <a:pt x="1123" y="1320"/>
                    </a:lnTo>
                    <a:lnTo>
                      <a:pt x="985" y="1158"/>
                    </a:lnTo>
                    <a:moveTo>
                      <a:pt x="933" y="1097"/>
                    </a:moveTo>
                    <a:lnTo>
                      <a:pt x="933" y="1097"/>
                    </a:lnTo>
                    <a:lnTo>
                      <a:pt x="916" y="1077"/>
                    </a:lnTo>
                    <a:moveTo>
                      <a:pt x="864" y="1016"/>
                    </a:moveTo>
                    <a:lnTo>
                      <a:pt x="864" y="1016"/>
                    </a:lnTo>
                    <a:lnTo>
                      <a:pt x="847" y="995"/>
                    </a:lnTo>
                    <a:moveTo>
                      <a:pt x="795" y="934"/>
                    </a:moveTo>
                    <a:lnTo>
                      <a:pt x="795" y="934"/>
                    </a:lnTo>
                    <a:lnTo>
                      <a:pt x="657" y="772"/>
                    </a:lnTo>
                    <a:moveTo>
                      <a:pt x="605" y="711"/>
                    </a:moveTo>
                    <a:lnTo>
                      <a:pt x="605" y="711"/>
                    </a:lnTo>
                    <a:lnTo>
                      <a:pt x="588" y="691"/>
                    </a:lnTo>
                    <a:moveTo>
                      <a:pt x="536" y="630"/>
                    </a:moveTo>
                    <a:lnTo>
                      <a:pt x="536" y="630"/>
                    </a:lnTo>
                    <a:lnTo>
                      <a:pt x="519" y="609"/>
                    </a:lnTo>
                    <a:moveTo>
                      <a:pt x="467" y="548"/>
                    </a:moveTo>
                    <a:lnTo>
                      <a:pt x="467" y="548"/>
                    </a:lnTo>
                    <a:lnTo>
                      <a:pt x="329" y="386"/>
                    </a:lnTo>
                    <a:moveTo>
                      <a:pt x="277" y="325"/>
                    </a:moveTo>
                    <a:lnTo>
                      <a:pt x="277" y="325"/>
                    </a:lnTo>
                    <a:lnTo>
                      <a:pt x="260" y="305"/>
                    </a:lnTo>
                    <a:moveTo>
                      <a:pt x="208" y="244"/>
                    </a:moveTo>
                    <a:lnTo>
                      <a:pt x="208" y="244"/>
                    </a:lnTo>
                    <a:lnTo>
                      <a:pt x="191" y="223"/>
                    </a:lnTo>
                    <a:moveTo>
                      <a:pt x="139" y="162"/>
                    </a:moveTo>
                    <a:lnTo>
                      <a:pt x="139" y="162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191"/>
              <p:cNvSpPr>
                <a:spLocks noEditPoints="1"/>
              </p:cNvSpPr>
              <p:nvPr/>
            </p:nvSpPr>
            <p:spPr bwMode="auto">
              <a:xfrm>
                <a:off x="1907" y="1378"/>
                <a:ext cx="455" cy="1097"/>
              </a:xfrm>
              <a:custGeom>
                <a:avLst/>
                <a:gdLst>
                  <a:gd name="T0" fmla="*/ 1400 w 1400"/>
                  <a:gd name="T1" fmla="*/ 0 h 3368"/>
                  <a:gd name="T2" fmla="*/ 1287 w 1400"/>
                  <a:gd name="T3" fmla="*/ 270 h 3368"/>
                  <a:gd name="T4" fmla="*/ 1277 w 1400"/>
                  <a:gd name="T5" fmla="*/ 295 h 3368"/>
                  <a:gd name="T6" fmla="*/ 1246 w 1400"/>
                  <a:gd name="T7" fmla="*/ 369 h 3368"/>
                  <a:gd name="T8" fmla="*/ 1205 w 1400"/>
                  <a:gd name="T9" fmla="*/ 467 h 3368"/>
                  <a:gd name="T10" fmla="*/ 1124 w 1400"/>
                  <a:gd name="T11" fmla="*/ 664 h 3368"/>
                  <a:gd name="T12" fmla="*/ 1093 w 1400"/>
                  <a:gd name="T13" fmla="*/ 738 h 3368"/>
                  <a:gd name="T14" fmla="*/ 1052 w 1400"/>
                  <a:gd name="T15" fmla="*/ 837 h 3368"/>
                  <a:gd name="T16" fmla="*/ 1042 w 1400"/>
                  <a:gd name="T17" fmla="*/ 861 h 3368"/>
                  <a:gd name="T18" fmla="*/ 1011 w 1400"/>
                  <a:gd name="T19" fmla="*/ 935 h 3368"/>
                  <a:gd name="T20" fmla="*/ 898 w 1400"/>
                  <a:gd name="T21" fmla="*/ 1206 h 3368"/>
                  <a:gd name="T22" fmla="*/ 888 w 1400"/>
                  <a:gd name="T23" fmla="*/ 1231 h 3368"/>
                  <a:gd name="T24" fmla="*/ 857 w 1400"/>
                  <a:gd name="T25" fmla="*/ 1305 h 3368"/>
                  <a:gd name="T26" fmla="*/ 816 w 1400"/>
                  <a:gd name="T27" fmla="*/ 1403 h 3368"/>
                  <a:gd name="T28" fmla="*/ 735 w 1400"/>
                  <a:gd name="T29" fmla="*/ 1600 h 3368"/>
                  <a:gd name="T30" fmla="*/ 704 w 1400"/>
                  <a:gd name="T31" fmla="*/ 1674 h 3368"/>
                  <a:gd name="T32" fmla="*/ 663 w 1400"/>
                  <a:gd name="T33" fmla="*/ 1772 h 3368"/>
                  <a:gd name="T34" fmla="*/ 653 w 1400"/>
                  <a:gd name="T35" fmla="*/ 1797 h 3368"/>
                  <a:gd name="T36" fmla="*/ 622 w 1400"/>
                  <a:gd name="T37" fmla="*/ 1871 h 3368"/>
                  <a:gd name="T38" fmla="*/ 509 w 1400"/>
                  <a:gd name="T39" fmla="*/ 2142 h 3368"/>
                  <a:gd name="T40" fmla="*/ 499 w 1400"/>
                  <a:gd name="T41" fmla="*/ 2166 h 3368"/>
                  <a:gd name="T42" fmla="*/ 468 w 1400"/>
                  <a:gd name="T43" fmla="*/ 2240 h 3368"/>
                  <a:gd name="T44" fmla="*/ 427 w 1400"/>
                  <a:gd name="T45" fmla="*/ 2339 h 3368"/>
                  <a:gd name="T46" fmla="*/ 345 w 1400"/>
                  <a:gd name="T47" fmla="*/ 2536 h 3368"/>
                  <a:gd name="T48" fmla="*/ 315 w 1400"/>
                  <a:gd name="T49" fmla="*/ 2610 h 3368"/>
                  <a:gd name="T50" fmla="*/ 274 w 1400"/>
                  <a:gd name="T51" fmla="*/ 2708 h 3368"/>
                  <a:gd name="T52" fmla="*/ 264 w 1400"/>
                  <a:gd name="T53" fmla="*/ 2733 h 3368"/>
                  <a:gd name="T54" fmla="*/ 233 w 1400"/>
                  <a:gd name="T55" fmla="*/ 2807 h 3368"/>
                  <a:gd name="T56" fmla="*/ 120 w 1400"/>
                  <a:gd name="T57" fmla="*/ 3077 h 3368"/>
                  <a:gd name="T58" fmla="*/ 110 w 1400"/>
                  <a:gd name="T59" fmla="*/ 3102 h 3368"/>
                  <a:gd name="T60" fmla="*/ 79 w 1400"/>
                  <a:gd name="T61" fmla="*/ 3176 h 3368"/>
                  <a:gd name="T62" fmla="*/ 38 w 1400"/>
                  <a:gd name="T63" fmla="*/ 3274 h 3368"/>
                  <a:gd name="T64" fmla="*/ 0 w 1400"/>
                  <a:gd name="T65" fmla="*/ 3368 h 3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00" h="3368">
                    <a:moveTo>
                      <a:pt x="1400" y="0"/>
                    </a:moveTo>
                    <a:lnTo>
                      <a:pt x="1400" y="0"/>
                    </a:lnTo>
                    <a:lnTo>
                      <a:pt x="1318" y="196"/>
                    </a:lnTo>
                    <a:moveTo>
                      <a:pt x="1287" y="270"/>
                    </a:moveTo>
                    <a:lnTo>
                      <a:pt x="1287" y="270"/>
                    </a:lnTo>
                    <a:lnTo>
                      <a:pt x="1277" y="295"/>
                    </a:lnTo>
                    <a:moveTo>
                      <a:pt x="1246" y="369"/>
                    </a:moveTo>
                    <a:lnTo>
                      <a:pt x="1246" y="369"/>
                    </a:lnTo>
                    <a:lnTo>
                      <a:pt x="1236" y="393"/>
                    </a:lnTo>
                    <a:moveTo>
                      <a:pt x="1205" y="467"/>
                    </a:moveTo>
                    <a:lnTo>
                      <a:pt x="1205" y="467"/>
                    </a:lnTo>
                    <a:lnTo>
                      <a:pt x="1124" y="664"/>
                    </a:lnTo>
                    <a:moveTo>
                      <a:pt x="1093" y="738"/>
                    </a:moveTo>
                    <a:lnTo>
                      <a:pt x="1093" y="738"/>
                    </a:lnTo>
                    <a:lnTo>
                      <a:pt x="1083" y="763"/>
                    </a:lnTo>
                    <a:moveTo>
                      <a:pt x="1052" y="837"/>
                    </a:moveTo>
                    <a:lnTo>
                      <a:pt x="1052" y="837"/>
                    </a:lnTo>
                    <a:lnTo>
                      <a:pt x="1042" y="861"/>
                    </a:lnTo>
                    <a:moveTo>
                      <a:pt x="1011" y="935"/>
                    </a:moveTo>
                    <a:lnTo>
                      <a:pt x="1011" y="935"/>
                    </a:lnTo>
                    <a:lnTo>
                      <a:pt x="929" y="1132"/>
                    </a:lnTo>
                    <a:moveTo>
                      <a:pt x="898" y="1206"/>
                    </a:moveTo>
                    <a:lnTo>
                      <a:pt x="898" y="1206"/>
                    </a:lnTo>
                    <a:lnTo>
                      <a:pt x="888" y="1231"/>
                    </a:lnTo>
                    <a:moveTo>
                      <a:pt x="857" y="1305"/>
                    </a:moveTo>
                    <a:lnTo>
                      <a:pt x="857" y="1305"/>
                    </a:lnTo>
                    <a:lnTo>
                      <a:pt x="847" y="1329"/>
                    </a:lnTo>
                    <a:moveTo>
                      <a:pt x="816" y="1403"/>
                    </a:moveTo>
                    <a:lnTo>
                      <a:pt x="816" y="1403"/>
                    </a:lnTo>
                    <a:lnTo>
                      <a:pt x="735" y="1600"/>
                    </a:lnTo>
                    <a:moveTo>
                      <a:pt x="704" y="1674"/>
                    </a:moveTo>
                    <a:lnTo>
                      <a:pt x="704" y="1674"/>
                    </a:lnTo>
                    <a:lnTo>
                      <a:pt x="694" y="1698"/>
                    </a:lnTo>
                    <a:moveTo>
                      <a:pt x="663" y="1772"/>
                    </a:moveTo>
                    <a:lnTo>
                      <a:pt x="663" y="1772"/>
                    </a:lnTo>
                    <a:lnTo>
                      <a:pt x="653" y="1797"/>
                    </a:lnTo>
                    <a:moveTo>
                      <a:pt x="622" y="1871"/>
                    </a:moveTo>
                    <a:lnTo>
                      <a:pt x="622" y="1871"/>
                    </a:lnTo>
                    <a:lnTo>
                      <a:pt x="540" y="2068"/>
                    </a:lnTo>
                    <a:moveTo>
                      <a:pt x="509" y="2142"/>
                    </a:moveTo>
                    <a:lnTo>
                      <a:pt x="509" y="2142"/>
                    </a:lnTo>
                    <a:lnTo>
                      <a:pt x="499" y="2166"/>
                    </a:lnTo>
                    <a:moveTo>
                      <a:pt x="468" y="2240"/>
                    </a:moveTo>
                    <a:lnTo>
                      <a:pt x="468" y="2240"/>
                    </a:lnTo>
                    <a:lnTo>
                      <a:pt x="458" y="2265"/>
                    </a:lnTo>
                    <a:moveTo>
                      <a:pt x="427" y="2339"/>
                    </a:moveTo>
                    <a:lnTo>
                      <a:pt x="427" y="2339"/>
                    </a:lnTo>
                    <a:lnTo>
                      <a:pt x="345" y="2536"/>
                    </a:lnTo>
                    <a:moveTo>
                      <a:pt x="315" y="2610"/>
                    </a:moveTo>
                    <a:lnTo>
                      <a:pt x="315" y="2610"/>
                    </a:lnTo>
                    <a:lnTo>
                      <a:pt x="305" y="2634"/>
                    </a:lnTo>
                    <a:moveTo>
                      <a:pt x="274" y="2708"/>
                    </a:moveTo>
                    <a:lnTo>
                      <a:pt x="274" y="2708"/>
                    </a:lnTo>
                    <a:lnTo>
                      <a:pt x="264" y="2733"/>
                    </a:lnTo>
                    <a:moveTo>
                      <a:pt x="233" y="2807"/>
                    </a:moveTo>
                    <a:lnTo>
                      <a:pt x="233" y="2807"/>
                    </a:lnTo>
                    <a:lnTo>
                      <a:pt x="151" y="3004"/>
                    </a:lnTo>
                    <a:moveTo>
                      <a:pt x="120" y="3077"/>
                    </a:moveTo>
                    <a:lnTo>
                      <a:pt x="120" y="3077"/>
                    </a:lnTo>
                    <a:lnTo>
                      <a:pt x="110" y="3102"/>
                    </a:lnTo>
                    <a:moveTo>
                      <a:pt x="79" y="3176"/>
                    </a:moveTo>
                    <a:lnTo>
                      <a:pt x="79" y="3176"/>
                    </a:lnTo>
                    <a:lnTo>
                      <a:pt x="69" y="3200"/>
                    </a:lnTo>
                    <a:moveTo>
                      <a:pt x="38" y="3274"/>
                    </a:moveTo>
                    <a:lnTo>
                      <a:pt x="38" y="3274"/>
                    </a:lnTo>
                    <a:lnTo>
                      <a:pt x="0" y="3368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192"/>
              <p:cNvSpPr>
                <a:spLocks noEditPoints="1"/>
              </p:cNvSpPr>
              <p:nvPr/>
            </p:nvSpPr>
            <p:spPr bwMode="auto">
              <a:xfrm>
                <a:off x="205" y="722"/>
                <a:ext cx="1689" cy="1755"/>
              </a:xfrm>
              <a:custGeom>
                <a:avLst/>
                <a:gdLst>
                  <a:gd name="T0" fmla="*/ 293 w 5187"/>
                  <a:gd name="T1" fmla="*/ 0 h 5387"/>
                  <a:gd name="T2" fmla="*/ 587 w 5187"/>
                  <a:gd name="T3" fmla="*/ 0 h 5387"/>
                  <a:gd name="T4" fmla="*/ 1093 w 5187"/>
                  <a:gd name="T5" fmla="*/ 0 h 5387"/>
                  <a:gd name="T6" fmla="*/ 1467 w 5187"/>
                  <a:gd name="T7" fmla="*/ 0 h 5387"/>
                  <a:gd name="T8" fmla="*/ 1760 w 5187"/>
                  <a:gd name="T9" fmla="*/ 0 h 5387"/>
                  <a:gd name="T10" fmla="*/ 2267 w 5187"/>
                  <a:gd name="T11" fmla="*/ 0 h 5387"/>
                  <a:gd name="T12" fmla="*/ 2640 w 5187"/>
                  <a:gd name="T13" fmla="*/ 0 h 5387"/>
                  <a:gd name="T14" fmla="*/ 2933 w 5187"/>
                  <a:gd name="T15" fmla="*/ 0 h 5387"/>
                  <a:gd name="T16" fmla="*/ 3440 w 5187"/>
                  <a:gd name="T17" fmla="*/ 0 h 5387"/>
                  <a:gd name="T18" fmla="*/ 3813 w 5187"/>
                  <a:gd name="T19" fmla="*/ 0 h 5387"/>
                  <a:gd name="T20" fmla="*/ 4107 w 5187"/>
                  <a:gd name="T21" fmla="*/ 0 h 5387"/>
                  <a:gd name="T22" fmla="*/ 4613 w 5187"/>
                  <a:gd name="T23" fmla="*/ 0 h 5387"/>
                  <a:gd name="T24" fmla="*/ 4987 w 5187"/>
                  <a:gd name="T25" fmla="*/ 0 h 5387"/>
                  <a:gd name="T26" fmla="*/ 5187 w 5187"/>
                  <a:gd name="T27" fmla="*/ 94 h 5387"/>
                  <a:gd name="T28" fmla="*/ 5187 w 5187"/>
                  <a:gd name="T29" fmla="*/ 387 h 5387"/>
                  <a:gd name="T30" fmla="*/ 5187 w 5187"/>
                  <a:gd name="T31" fmla="*/ 894 h 5387"/>
                  <a:gd name="T32" fmla="*/ 5187 w 5187"/>
                  <a:gd name="T33" fmla="*/ 1267 h 5387"/>
                  <a:gd name="T34" fmla="*/ 5187 w 5187"/>
                  <a:gd name="T35" fmla="*/ 1560 h 5387"/>
                  <a:gd name="T36" fmla="*/ 5187 w 5187"/>
                  <a:gd name="T37" fmla="*/ 2067 h 5387"/>
                  <a:gd name="T38" fmla="*/ 5187 w 5187"/>
                  <a:gd name="T39" fmla="*/ 2440 h 5387"/>
                  <a:gd name="T40" fmla="*/ 5187 w 5187"/>
                  <a:gd name="T41" fmla="*/ 2734 h 5387"/>
                  <a:gd name="T42" fmla="*/ 5187 w 5187"/>
                  <a:gd name="T43" fmla="*/ 3240 h 5387"/>
                  <a:gd name="T44" fmla="*/ 5187 w 5187"/>
                  <a:gd name="T45" fmla="*/ 3614 h 5387"/>
                  <a:gd name="T46" fmla="*/ 5187 w 5187"/>
                  <a:gd name="T47" fmla="*/ 3907 h 5387"/>
                  <a:gd name="T48" fmla="*/ 5187 w 5187"/>
                  <a:gd name="T49" fmla="*/ 4414 h 5387"/>
                  <a:gd name="T50" fmla="*/ 5187 w 5187"/>
                  <a:gd name="T51" fmla="*/ 4787 h 5387"/>
                  <a:gd name="T52" fmla="*/ 5187 w 5187"/>
                  <a:gd name="T53" fmla="*/ 5080 h 5387"/>
                  <a:gd name="T54" fmla="*/ 5187 w 5187"/>
                  <a:gd name="T55" fmla="*/ 5387 h 5387"/>
                  <a:gd name="T56" fmla="*/ 4693 w 5187"/>
                  <a:gd name="T57" fmla="*/ 5387 h 5387"/>
                  <a:gd name="T58" fmla="*/ 4320 w 5187"/>
                  <a:gd name="T59" fmla="*/ 5387 h 5387"/>
                  <a:gd name="T60" fmla="*/ 4027 w 5187"/>
                  <a:gd name="T61" fmla="*/ 5387 h 5387"/>
                  <a:gd name="T62" fmla="*/ 3520 w 5187"/>
                  <a:gd name="T63" fmla="*/ 5387 h 5387"/>
                  <a:gd name="T64" fmla="*/ 3147 w 5187"/>
                  <a:gd name="T65" fmla="*/ 5387 h 5387"/>
                  <a:gd name="T66" fmla="*/ 2853 w 5187"/>
                  <a:gd name="T67" fmla="*/ 5387 h 5387"/>
                  <a:gd name="T68" fmla="*/ 2347 w 5187"/>
                  <a:gd name="T69" fmla="*/ 5387 h 5387"/>
                  <a:gd name="T70" fmla="*/ 1973 w 5187"/>
                  <a:gd name="T71" fmla="*/ 5387 h 5387"/>
                  <a:gd name="T72" fmla="*/ 1680 w 5187"/>
                  <a:gd name="T73" fmla="*/ 5387 h 5387"/>
                  <a:gd name="T74" fmla="*/ 1173 w 5187"/>
                  <a:gd name="T75" fmla="*/ 5387 h 5387"/>
                  <a:gd name="T76" fmla="*/ 800 w 5187"/>
                  <a:gd name="T77" fmla="*/ 5387 h 5387"/>
                  <a:gd name="T78" fmla="*/ 507 w 5187"/>
                  <a:gd name="T79" fmla="*/ 5387 h 5387"/>
                  <a:gd name="T80" fmla="*/ 0 w 5187"/>
                  <a:gd name="T81" fmla="*/ 5387 h 5387"/>
                  <a:gd name="T82" fmla="*/ 0 w 5187"/>
                  <a:gd name="T83" fmla="*/ 5014 h 5387"/>
                  <a:gd name="T84" fmla="*/ 0 w 5187"/>
                  <a:gd name="T85" fmla="*/ 4720 h 5387"/>
                  <a:gd name="T86" fmla="*/ 0 w 5187"/>
                  <a:gd name="T87" fmla="*/ 4214 h 5387"/>
                  <a:gd name="T88" fmla="*/ 0 w 5187"/>
                  <a:gd name="T89" fmla="*/ 3840 h 5387"/>
                  <a:gd name="T90" fmla="*/ 0 w 5187"/>
                  <a:gd name="T91" fmla="*/ 3547 h 5387"/>
                  <a:gd name="T92" fmla="*/ 0 w 5187"/>
                  <a:gd name="T93" fmla="*/ 3040 h 5387"/>
                  <a:gd name="T94" fmla="*/ 0 w 5187"/>
                  <a:gd name="T95" fmla="*/ 2667 h 5387"/>
                  <a:gd name="T96" fmla="*/ 0 w 5187"/>
                  <a:gd name="T97" fmla="*/ 2374 h 5387"/>
                  <a:gd name="T98" fmla="*/ 0 w 5187"/>
                  <a:gd name="T99" fmla="*/ 1867 h 5387"/>
                  <a:gd name="T100" fmla="*/ 0 w 5187"/>
                  <a:gd name="T101" fmla="*/ 1494 h 5387"/>
                  <a:gd name="T102" fmla="*/ 0 w 5187"/>
                  <a:gd name="T103" fmla="*/ 1200 h 5387"/>
                  <a:gd name="T104" fmla="*/ 0 w 5187"/>
                  <a:gd name="T105" fmla="*/ 694 h 5387"/>
                  <a:gd name="T106" fmla="*/ 0 w 5187"/>
                  <a:gd name="T107" fmla="*/ 320 h 5387"/>
                  <a:gd name="T108" fmla="*/ 0 w 5187"/>
                  <a:gd name="T109" fmla="*/ 27 h 5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187" h="5387">
                    <a:moveTo>
                      <a:pt x="0" y="0"/>
                    </a:moveTo>
                    <a:lnTo>
                      <a:pt x="0" y="0"/>
                    </a:lnTo>
                    <a:lnTo>
                      <a:pt x="213" y="0"/>
                    </a:lnTo>
                    <a:moveTo>
                      <a:pt x="293" y="0"/>
                    </a:moveTo>
                    <a:lnTo>
                      <a:pt x="293" y="0"/>
                    </a:lnTo>
                    <a:lnTo>
                      <a:pt x="507" y="0"/>
                    </a:lnTo>
                    <a:moveTo>
                      <a:pt x="587" y="0"/>
                    </a:moveTo>
                    <a:lnTo>
                      <a:pt x="587" y="0"/>
                    </a:lnTo>
                    <a:lnTo>
                      <a:pt x="800" y="0"/>
                    </a:lnTo>
                    <a:moveTo>
                      <a:pt x="880" y="0"/>
                    </a:moveTo>
                    <a:lnTo>
                      <a:pt x="880" y="0"/>
                    </a:lnTo>
                    <a:lnTo>
                      <a:pt x="1093" y="0"/>
                    </a:lnTo>
                    <a:moveTo>
                      <a:pt x="1173" y="0"/>
                    </a:moveTo>
                    <a:lnTo>
                      <a:pt x="1173" y="0"/>
                    </a:lnTo>
                    <a:lnTo>
                      <a:pt x="1387" y="0"/>
                    </a:lnTo>
                    <a:moveTo>
                      <a:pt x="1467" y="0"/>
                    </a:moveTo>
                    <a:lnTo>
                      <a:pt x="1467" y="0"/>
                    </a:lnTo>
                    <a:lnTo>
                      <a:pt x="1680" y="0"/>
                    </a:lnTo>
                    <a:moveTo>
                      <a:pt x="1760" y="0"/>
                    </a:moveTo>
                    <a:lnTo>
                      <a:pt x="1760" y="0"/>
                    </a:lnTo>
                    <a:lnTo>
                      <a:pt x="1973" y="0"/>
                    </a:lnTo>
                    <a:moveTo>
                      <a:pt x="2053" y="0"/>
                    </a:moveTo>
                    <a:lnTo>
                      <a:pt x="2053" y="0"/>
                    </a:lnTo>
                    <a:lnTo>
                      <a:pt x="2267" y="0"/>
                    </a:lnTo>
                    <a:moveTo>
                      <a:pt x="2347" y="0"/>
                    </a:moveTo>
                    <a:lnTo>
                      <a:pt x="2347" y="0"/>
                    </a:lnTo>
                    <a:lnTo>
                      <a:pt x="2560" y="0"/>
                    </a:lnTo>
                    <a:moveTo>
                      <a:pt x="2640" y="0"/>
                    </a:moveTo>
                    <a:lnTo>
                      <a:pt x="2640" y="0"/>
                    </a:lnTo>
                    <a:lnTo>
                      <a:pt x="2853" y="0"/>
                    </a:lnTo>
                    <a:moveTo>
                      <a:pt x="2933" y="0"/>
                    </a:moveTo>
                    <a:lnTo>
                      <a:pt x="2933" y="0"/>
                    </a:lnTo>
                    <a:lnTo>
                      <a:pt x="3147" y="0"/>
                    </a:lnTo>
                    <a:moveTo>
                      <a:pt x="3227" y="0"/>
                    </a:moveTo>
                    <a:lnTo>
                      <a:pt x="3227" y="0"/>
                    </a:lnTo>
                    <a:lnTo>
                      <a:pt x="3440" y="0"/>
                    </a:lnTo>
                    <a:moveTo>
                      <a:pt x="3520" y="0"/>
                    </a:moveTo>
                    <a:lnTo>
                      <a:pt x="3520" y="0"/>
                    </a:lnTo>
                    <a:lnTo>
                      <a:pt x="3733" y="0"/>
                    </a:lnTo>
                    <a:moveTo>
                      <a:pt x="3813" y="0"/>
                    </a:moveTo>
                    <a:lnTo>
                      <a:pt x="3813" y="0"/>
                    </a:lnTo>
                    <a:lnTo>
                      <a:pt x="4027" y="0"/>
                    </a:lnTo>
                    <a:moveTo>
                      <a:pt x="4107" y="0"/>
                    </a:moveTo>
                    <a:lnTo>
                      <a:pt x="4107" y="0"/>
                    </a:lnTo>
                    <a:lnTo>
                      <a:pt x="4320" y="0"/>
                    </a:lnTo>
                    <a:moveTo>
                      <a:pt x="4400" y="0"/>
                    </a:moveTo>
                    <a:lnTo>
                      <a:pt x="4400" y="0"/>
                    </a:lnTo>
                    <a:lnTo>
                      <a:pt x="4613" y="0"/>
                    </a:lnTo>
                    <a:moveTo>
                      <a:pt x="4693" y="0"/>
                    </a:moveTo>
                    <a:lnTo>
                      <a:pt x="4693" y="0"/>
                    </a:lnTo>
                    <a:lnTo>
                      <a:pt x="4907" y="0"/>
                    </a:lnTo>
                    <a:moveTo>
                      <a:pt x="4987" y="0"/>
                    </a:moveTo>
                    <a:lnTo>
                      <a:pt x="4987" y="0"/>
                    </a:lnTo>
                    <a:lnTo>
                      <a:pt x="5187" y="0"/>
                    </a:lnTo>
                    <a:lnTo>
                      <a:pt x="5187" y="14"/>
                    </a:lnTo>
                    <a:moveTo>
                      <a:pt x="5187" y="94"/>
                    </a:moveTo>
                    <a:lnTo>
                      <a:pt x="5187" y="94"/>
                    </a:lnTo>
                    <a:lnTo>
                      <a:pt x="5187" y="307"/>
                    </a:lnTo>
                    <a:moveTo>
                      <a:pt x="5187" y="387"/>
                    </a:moveTo>
                    <a:lnTo>
                      <a:pt x="5187" y="387"/>
                    </a:lnTo>
                    <a:lnTo>
                      <a:pt x="5187" y="600"/>
                    </a:lnTo>
                    <a:moveTo>
                      <a:pt x="5187" y="680"/>
                    </a:moveTo>
                    <a:lnTo>
                      <a:pt x="5187" y="680"/>
                    </a:lnTo>
                    <a:lnTo>
                      <a:pt x="5187" y="894"/>
                    </a:lnTo>
                    <a:moveTo>
                      <a:pt x="5187" y="974"/>
                    </a:moveTo>
                    <a:lnTo>
                      <a:pt x="5187" y="974"/>
                    </a:lnTo>
                    <a:lnTo>
                      <a:pt x="5187" y="1187"/>
                    </a:lnTo>
                    <a:moveTo>
                      <a:pt x="5187" y="1267"/>
                    </a:moveTo>
                    <a:lnTo>
                      <a:pt x="5187" y="1267"/>
                    </a:lnTo>
                    <a:lnTo>
                      <a:pt x="5187" y="1480"/>
                    </a:lnTo>
                    <a:moveTo>
                      <a:pt x="5187" y="1560"/>
                    </a:moveTo>
                    <a:lnTo>
                      <a:pt x="5187" y="1560"/>
                    </a:lnTo>
                    <a:lnTo>
                      <a:pt x="5187" y="1774"/>
                    </a:lnTo>
                    <a:moveTo>
                      <a:pt x="5187" y="1854"/>
                    </a:moveTo>
                    <a:lnTo>
                      <a:pt x="5187" y="1854"/>
                    </a:lnTo>
                    <a:lnTo>
                      <a:pt x="5187" y="2067"/>
                    </a:lnTo>
                    <a:moveTo>
                      <a:pt x="5187" y="2147"/>
                    </a:moveTo>
                    <a:lnTo>
                      <a:pt x="5187" y="2147"/>
                    </a:lnTo>
                    <a:lnTo>
                      <a:pt x="5187" y="2360"/>
                    </a:lnTo>
                    <a:moveTo>
                      <a:pt x="5187" y="2440"/>
                    </a:moveTo>
                    <a:lnTo>
                      <a:pt x="5187" y="2440"/>
                    </a:lnTo>
                    <a:lnTo>
                      <a:pt x="5187" y="2654"/>
                    </a:lnTo>
                    <a:moveTo>
                      <a:pt x="5187" y="2734"/>
                    </a:moveTo>
                    <a:lnTo>
                      <a:pt x="5187" y="2734"/>
                    </a:lnTo>
                    <a:lnTo>
                      <a:pt x="5187" y="2947"/>
                    </a:lnTo>
                    <a:moveTo>
                      <a:pt x="5187" y="3027"/>
                    </a:moveTo>
                    <a:lnTo>
                      <a:pt x="5187" y="3027"/>
                    </a:lnTo>
                    <a:lnTo>
                      <a:pt x="5187" y="3240"/>
                    </a:lnTo>
                    <a:moveTo>
                      <a:pt x="5187" y="3320"/>
                    </a:moveTo>
                    <a:lnTo>
                      <a:pt x="5187" y="3320"/>
                    </a:lnTo>
                    <a:lnTo>
                      <a:pt x="5187" y="3534"/>
                    </a:lnTo>
                    <a:moveTo>
                      <a:pt x="5187" y="3614"/>
                    </a:moveTo>
                    <a:lnTo>
                      <a:pt x="5187" y="3614"/>
                    </a:lnTo>
                    <a:lnTo>
                      <a:pt x="5187" y="3827"/>
                    </a:lnTo>
                    <a:moveTo>
                      <a:pt x="5187" y="3907"/>
                    </a:moveTo>
                    <a:lnTo>
                      <a:pt x="5187" y="3907"/>
                    </a:lnTo>
                    <a:lnTo>
                      <a:pt x="5187" y="4120"/>
                    </a:lnTo>
                    <a:moveTo>
                      <a:pt x="5187" y="4200"/>
                    </a:moveTo>
                    <a:lnTo>
                      <a:pt x="5187" y="4200"/>
                    </a:lnTo>
                    <a:lnTo>
                      <a:pt x="5187" y="4414"/>
                    </a:lnTo>
                    <a:moveTo>
                      <a:pt x="5187" y="4494"/>
                    </a:moveTo>
                    <a:lnTo>
                      <a:pt x="5187" y="4494"/>
                    </a:lnTo>
                    <a:lnTo>
                      <a:pt x="5187" y="4707"/>
                    </a:lnTo>
                    <a:moveTo>
                      <a:pt x="5187" y="4787"/>
                    </a:moveTo>
                    <a:lnTo>
                      <a:pt x="5187" y="4787"/>
                    </a:lnTo>
                    <a:lnTo>
                      <a:pt x="5187" y="5000"/>
                    </a:lnTo>
                    <a:moveTo>
                      <a:pt x="5187" y="5080"/>
                    </a:moveTo>
                    <a:lnTo>
                      <a:pt x="5187" y="5080"/>
                    </a:lnTo>
                    <a:lnTo>
                      <a:pt x="5187" y="5294"/>
                    </a:lnTo>
                    <a:moveTo>
                      <a:pt x="5187" y="5374"/>
                    </a:moveTo>
                    <a:lnTo>
                      <a:pt x="5187" y="5374"/>
                    </a:lnTo>
                    <a:lnTo>
                      <a:pt x="5187" y="5387"/>
                    </a:lnTo>
                    <a:lnTo>
                      <a:pt x="4987" y="5387"/>
                    </a:lnTo>
                    <a:moveTo>
                      <a:pt x="4907" y="5387"/>
                    </a:moveTo>
                    <a:lnTo>
                      <a:pt x="4907" y="5387"/>
                    </a:lnTo>
                    <a:lnTo>
                      <a:pt x="4693" y="5387"/>
                    </a:lnTo>
                    <a:moveTo>
                      <a:pt x="4613" y="5387"/>
                    </a:moveTo>
                    <a:lnTo>
                      <a:pt x="4613" y="5387"/>
                    </a:lnTo>
                    <a:lnTo>
                      <a:pt x="4400" y="5387"/>
                    </a:lnTo>
                    <a:moveTo>
                      <a:pt x="4320" y="5387"/>
                    </a:moveTo>
                    <a:lnTo>
                      <a:pt x="4320" y="5387"/>
                    </a:lnTo>
                    <a:lnTo>
                      <a:pt x="4107" y="5387"/>
                    </a:lnTo>
                    <a:moveTo>
                      <a:pt x="4027" y="5387"/>
                    </a:moveTo>
                    <a:lnTo>
                      <a:pt x="4027" y="5387"/>
                    </a:lnTo>
                    <a:lnTo>
                      <a:pt x="3813" y="5387"/>
                    </a:lnTo>
                    <a:moveTo>
                      <a:pt x="3733" y="5387"/>
                    </a:moveTo>
                    <a:lnTo>
                      <a:pt x="3733" y="5387"/>
                    </a:lnTo>
                    <a:lnTo>
                      <a:pt x="3520" y="5387"/>
                    </a:lnTo>
                    <a:moveTo>
                      <a:pt x="3440" y="5387"/>
                    </a:moveTo>
                    <a:lnTo>
                      <a:pt x="3440" y="5387"/>
                    </a:lnTo>
                    <a:lnTo>
                      <a:pt x="3227" y="5387"/>
                    </a:lnTo>
                    <a:moveTo>
                      <a:pt x="3147" y="5387"/>
                    </a:moveTo>
                    <a:lnTo>
                      <a:pt x="3147" y="5387"/>
                    </a:lnTo>
                    <a:lnTo>
                      <a:pt x="2933" y="5387"/>
                    </a:lnTo>
                    <a:moveTo>
                      <a:pt x="2853" y="5387"/>
                    </a:moveTo>
                    <a:lnTo>
                      <a:pt x="2853" y="5387"/>
                    </a:lnTo>
                    <a:lnTo>
                      <a:pt x="2640" y="5387"/>
                    </a:lnTo>
                    <a:moveTo>
                      <a:pt x="2560" y="5387"/>
                    </a:moveTo>
                    <a:lnTo>
                      <a:pt x="2560" y="5387"/>
                    </a:lnTo>
                    <a:lnTo>
                      <a:pt x="2347" y="5387"/>
                    </a:lnTo>
                    <a:moveTo>
                      <a:pt x="2267" y="5387"/>
                    </a:moveTo>
                    <a:lnTo>
                      <a:pt x="2267" y="5387"/>
                    </a:lnTo>
                    <a:lnTo>
                      <a:pt x="2053" y="5387"/>
                    </a:lnTo>
                    <a:moveTo>
                      <a:pt x="1973" y="5387"/>
                    </a:moveTo>
                    <a:lnTo>
                      <a:pt x="1973" y="5387"/>
                    </a:lnTo>
                    <a:lnTo>
                      <a:pt x="1760" y="5387"/>
                    </a:lnTo>
                    <a:moveTo>
                      <a:pt x="1680" y="5387"/>
                    </a:moveTo>
                    <a:lnTo>
                      <a:pt x="1680" y="5387"/>
                    </a:lnTo>
                    <a:lnTo>
                      <a:pt x="1467" y="5387"/>
                    </a:lnTo>
                    <a:moveTo>
                      <a:pt x="1387" y="5387"/>
                    </a:moveTo>
                    <a:lnTo>
                      <a:pt x="1387" y="5387"/>
                    </a:lnTo>
                    <a:lnTo>
                      <a:pt x="1173" y="5387"/>
                    </a:lnTo>
                    <a:moveTo>
                      <a:pt x="1093" y="5387"/>
                    </a:moveTo>
                    <a:lnTo>
                      <a:pt x="1093" y="5387"/>
                    </a:lnTo>
                    <a:lnTo>
                      <a:pt x="880" y="5387"/>
                    </a:lnTo>
                    <a:moveTo>
                      <a:pt x="800" y="5387"/>
                    </a:moveTo>
                    <a:lnTo>
                      <a:pt x="800" y="5387"/>
                    </a:lnTo>
                    <a:lnTo>
                      <a:pt x="587" y="5387"/>
                    </a:lnTo>
                    <a:moveTo>
                      <a:pt x="507" y="5387"/>
                    </a:moveTo>
                    <a:lnTo>
                      <a:pt x="507" y="5387"/>
                    </a:lnTo>
                    <a:lnTo>
                      <a:pt x="293" y="5387"/>
                    </a:lnTo>
                    <a:moveTo>
                      <a:pt x="213" y="5387"/>
                    </a:moveTo>
                    <a:lnTo>
                      <a:pt x="213" y="5387"/>
                    </a:lnTo>
                    <a:lnTo>
                      <a:pt x="0" y="5387"/>
                    </a:lnTo>
                    <a:moveTo>
                      <a:pt x="0" y="5307"/>
                    </a:moveTo>
                    <a:lnTo>
                      <a:pt x="0" y="5307"/>
                    </a:lnTo>
                    <a:lnTo>
                      <a:pt x="0" y="5094"/>
                    </a:lnTo>
                    <a:moveTo>
                      <a:pt x="0" y="5014"/>
                    </a:moveTo>
                    <a:lnTo>
                      <a:pt x="0" y="5014"/>
                    </a:lnTo>
                    <a:lnTo>
                      <a:pt x="0" y="4800"/>
                    </a:lnTo>
                    <a:moveTo>
                      <a:pt x="0" y="4720"/>
                    </a:moveTo>
                    <a:lnTo>
                      <a:pt x="0" y="4720"/>
                    </a:lnTo>
                    <a:lnTo>
                      <a:pt x="0" y="4507"/>
                    </a:lnTo>
                    <a:moveTo>
                      <a:pt x="0" y="4427"/>
                    </a:moveTo>
                    <a:lnTo>
                      <a:pt x="0" y="4427"/>
                    </a:lnTo>
                    <a:lnTo>
                      <a:pt x="0" y="4214"/>
                    </a:lnTo>
                    <a:moveTo>
                      <a:pt x="0" y="4134"/>
                    </a:moveTo>
                    <a:lnTo>
                      <a:pt x="0" y="4134"/>
                    </a:lnTo>
                    <a:lnTo>
                      <a:pt x="0" y="3920"/>
                    </a:lnTo>
                    <a:moveTo>
                      <a:pt x="0" y="3840"/>
                    </a:moveTo>
                    <a:lnTo>
                      <a:pt x="0" y="3840"/>
                    </a:lnTo>
                    <a:lnTo>
                      <a:pt x="0" y="3627"/>
                    </a:lnTo>
                    <a:moveTo>
                      <a:pt x="0" y="3547"/>
                    </a:moveTo>
                    <a:lnTo>
                      <a:pt x="0" y="3547"/>
                    </a:lnTo>
                    <a:lnTo>
                      <a:pt x="0" y="3334"/>
                    </a:lnTo>
                    <a:moveTo>
                      <a:pt x="0" y="3254"/>
                    </a:moveTo>
                    <a:lnTo>
                      <a:pt x="0" y="3254"/>
                    </a:lnTo>
                    <a:lnTo>
                      <a:pt x="0" y="3040"/>
                    </a:lnTo>
                    <a:moveTo>
                      <a:pt x="0" y="2960"/>
                    </a:moveTo>
                    <a:lnTo>
                      <a:pt x="0" y="2960"/>
                    </a:lnTo>
                    <a:lnTo>
                      <a:pt x="0" y="2747"/>
                    </a:lnTo>
                    <a:moveTo>
                      <a:pt x="0" y="2667"/>
                    </a:moveTo>
                    <a:lnTo>
                      <a:pt x="0" y="2667"/>
                    </a:lnTo>
                    <a:lnTo>
                      <a:pt x="0" y="2454"/>
                    </a:lnTo>
                    <a:moveTo>
                      <a:pt x="0" y="2374"/>
                    </a:moveTo>
                    <a:lnTo>
                      <a:pt x="0" y="2374"/>
                    </a:lnTo>
                    <a:lnTo>
                      <a:pt x="0" y="2160"/>
                    </a:lnTo>
                    <a:moveTo>
                      <a:pt x="0" y="2080"/>
                    </a:moveTo>
                    <a:lnTo>
                      <a:pt x="0" y="2080"/>
                    </a:lnTo>
                    <a:lnTo>
                      <a:pt x="0" y="1867"/>
                    </a:lnTo>
                    <a:moveTo>
                      <a:pt x="0" y="1787"/>
                    </a:moveTo>
                    <a:lnTo>
                      <a:pt x="0" y="1787"/>
                    </a:lnTo>
                    <a:lnTo>
                      <a:pt x="0" y="1574"/>
                    </a:lnTo>
                    <a:moveTo>
                      <a:pt x="0" y="1494"/>
                    </a:moveTo>
                    <a:lnTo>
                      <a:pt x="0" y="1494"/>
                    </a:lnTo>
                    <a:lnTo>
                      <a:pt x="0" y="1280"/>
                    </a:lnTo>
                    <a:moveTo>
                      <a:pt x="0" y="1200"/>
                    </a:moveTo>
                    <a:lnTo>
                      <a:pt x="0" y="1200"/>
                    </a:lnTo>
                    <a:lnTo>
                      <a:pt x="0" y="987"/>
                    </a:lnTo>
                    <a:moveTo>
                      <a:pt x="0" y="907"/>
                    </a:moveTo>
                    <a:lnTo>
                      <a:pt x="0" y="907"/>
                    </a:lnTo>
                    <a:lnTo>
                      <a:pt x="0" y="694"/>
                    </a:lnTo>
                    <a:moveTo>
                      <a:pt x="0" y="614"/>
                    </a:moveTo>
                    <a:lnTo>
                      <a:pt x="0" y="614"/>
                    </a:lnTo>
                    <a:lnTo>
                      <a:pt x="0" y="400"/>
                    </a:lnTo>
                    <a:moveTo>
                      <a:pt x="0" y="320"/>
                    </a:moveTo>
                    <a:lnTo>
                      <a:pt x="0" y="320"/>
                    </a:lnTo>
                    <a:lnTo>
                      <a:pt x="0" y="107"/>
                    </a:lnTo>
                    <a:moveTo>
                      <a:pt x="0" y="27"/>
                    </a:moveTo>
                    <a:lnTo>
                      <a:pt x="0" y="2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193"/>
              <p:cNvSpPr>
                <a:spLocks/>
              </p:cNvSpPr>
              <p:nvPr/>
            </p:nvSpPr>
            <p:spPr bwMode="auto">
              <a:xfrm>
                <a:off x="244" y="744"/>
                <a:ext cx="946" cy="1151"/>
              </a:xfrm>
              <a:custGeom>
                <a:avLst/>
                <a:gdLst>
                  <a:gd name="T0" fmla="*/ 0 w 2906"/>
                  <a:gd name="T1" fmla="*/ 0 h 3533"/>
                  <a:gd name="T2" fmla="*/ 0 w 2906"/>
                  <a:gd name="T3" fmla="*/ 0 h 3533"/>
                  <a:gd name="T4" fmla="*/ 2906 w 2906"/>
                  <a:gd name="T5" fmla="*/ 0 h 3533"/>
                  <a:gd name="T6" fmla="*/ 2906 w 2906"/>
                  <a:gd name="T7" fmla="*/ 3533 h 3533"/>
                  <a:gd name="T8" fmla="*/ 0 w 2906"/>
                  <a:gd name="T9" fmla="*/ 3533 h 3533"/>
                  <a:gd name="T10" fmla="*/ 0 w 2906"/>
                  <a:gd name="T11" fmla="*/ 0 h 3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6" h="3533">
                    <a:moveTo>
                      <a:pt x="0" y="0"/>
                    </a:moveTo>
                    <a:lnTo>
                      <a:pt x="0" y="0"/>
                    </a:lnTo>
                    <a:lnTo>
                      <a:pt x="2906" y="0"/>
                    </a:lnTo>
                    <a:lnTo>
                      <a:pt x="2906" y="3533"/>
                    </a:lnTo>
                    <a:lnTo>
                      <a:pt x="0" y="35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194"/>
              <p:cNvSpPr>
                <a:spLocks/>
              </p:cNvSpPr>
              <p:nvPr/>
            </p:nvSpPr>
            <p:spPr bwMode="auto">
              <a:xfrm>
                <a:off x="244" y="744"/>
                <a:ext cx="947" cy="1151"/>
              </a:xfrm>
              <a:custGeom>
                <a:avLst/>
                <a:gdLst>
                  <a:gd name="T0" fmla="*/ 0 w 2907"/>
                  <a:gd name="T1" fmla="*/ 0 h 3533"/>
                  <a:gd name="T2" fmla="*/ 0 w 2907"/>
                  <a:gd name="T3" fmla="*/ 0 h 3533"/>
                  <a:gd name="T4" fmla="*/ 2907 w 2907"/>
                  <a:gd name="T5" fmla="*/ 0 h 3533"/>
                  <a:gd name="T6" fmla="*/ 2907 w 2907"/>
                  <a:gd name="T7" fmla="*/ 3533 h 3533"/>
                  <a:gd name="T8" fmla="*/ 0 w 2907"/>
                  <a:gd name="T9" fmla="*/ 3533 h 3533"/>
                  <a:gd name="T10" fmla="*/ 0 w 2907"/>
                  <a:gd name="T11" fmla="*/ 0 h 3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7" h="3533">
                    <a:moveTo>
                      <a:pt x="0" y="0"/>
                    </a:moveTo>
                    <a:lnTo>
                      <a:pt x="0" y="0"/>
                    </a:lnTo>
                    <a:lnTo>
                      <a:pt x="2907" y="0"/>
                    </a:lnTo>
                    <a:lnTo>
                      <a:pt x="2907" y="3533"/>
                    </a:lnTo>
                    <a:lnTo>
                      <a:pt x="0" y="353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195"/>
              <p:cNvSpPr>
                <a:spLocks/>
              </p:cNvSpPr>
              <p:nvPr/>
            </p:nvSpPr>
            <p:spPr bwMode="auto">
              <a:xfrm>
                <a:off x="236" y="744"/>
                <a:ext cx="1241" cy="1377"/>
              </a:xfrm>
              <a:custGeom>
                <a:avLst/>
                <a:gdLst>
                  <a:gd name="T0" fmla="*/ 0 w 3813"/>
                  <a:gd name="T1" fmla="*/ 4227 h 4227"/>
                  <a:gd name="T2" fmla="*/ 0 w 3813"/>
                  <a:gd name="T3" fmla="*/ 4227 h 4227"/>
                  <a:gd name="T4" fmla="*/ 0 w 3813"/>
                  <a:gd name="T5" fmla="*/ 3582 h 4227"/>
                  <a:gd name="T6" fmla="*/ 3048 w 3813"/>
                  <a:gd name="T7" fmla="*/ 3582 h 4227"/>
                  <a:gd name="T8" fmla="*/ 3048 w 3813"/>
                  <a:gd name="T9" fmla="*/ 0 h 4227"/>
                  <a:gd name="T10" fmla="*/ 3813 w 3813"/>
                  <a:gd name="T11" fmla="*/ 0 h 4227"/>
                  <a:gd name="T12" fmla="*/ 3813 w 3813"/>
                  <a:gd name="T13" fmla="*/ 4227 h 4227"/>
                  <a:gd name="T14" fmla="*/ 0 w 3813"/>
                  <a:gd name="T15" fmla="*/ 4227 h 4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13" h="4227">
                    <a:moveTo>
                      <a:pt x="0" y="4227"/>
                    </a:moveTo>
                    <a:lnTo>
                      <a:pt x="0" y="4227"/>
                    </a:lnTo>
                    <a:lnTo>
                      <a:pt x="0" y="3582"/>
                    </a:lnTo>
                    <a:lnTo>
                      <a:pt x="3048" y="3582"/>
                    </a:lnTo>
                    <a:lnTo>
                      <a:pt x="3048" y="0"/>
                    </a:lnTo>
                    <a:lnTo>
                      <a:pt x="3813" y="0"/>
                    </a:lnTo>
                    <a:lnTo>
                      <a:pt x="3813" y="4227"/>
                    </a:lnTo>
                    <a:lnTo>
                      <a:pt x="0" y="4227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196"/>
              <p:cNvSpPr>
                <a:spLocks/>
              </p:cNvSpPr>
              <p:nvPr/>
            </p:nvSpPr>
            <p:spPr bwMode="auto">
              <a:xfrm>
                <a:off x="279" y="779"/>
                <a:ext cx="872" cy="486"/>
              </a:xfrm>
              <a:custGeom>
                <a:avLst/>
                <a:gdLst>
                  <a:gd name="T0" fmla="*/ 0 w 2680"/>
                  <a:gd name="T1" fmla="*/ 248 h 1493"/>
                  <a:gd name="T2" fmla="*/ 0 w 2680"/>
                  <a:gd name="T3" fmla="*/ 248 h 1493"/>
                  <a:gd name="T4" fmla="*/ 249 w 2680"/>
                  <a:gd name="T5" fmla="*/ 0 h 1493"/>
                  <a:gd name="T6" fmla="*/ 2432 w 2680"/>
                  <a:gd name="T7" fmla="*/ 0 h 1493"/>
                  <a:gd name="T8" fmla="*/ 2680 w 2680"/>
                  <a:gd name="T9" fmla="*/ 248 h 1493"/>
                  <a:gd name="T10" fmla="*/ 2680 w 2680"/>
                  <a:gd name="T11" fmla="*/ 1244 h 1493"/>
                  <a:gd name="T12" fmla="*/ 2432 w 2680"/>
                  <a:gd name="T13" fmla="*/ 1493 h 1493"/>
                  <a:gd name="T14" fmla="*/ 249 w 2680"/>
                  <a:gd name="T15" fmla="*/ 1493 h 1493"/>
                  <a:gd name="T16" fmla="*/ 0 w 2680"/>
                  <a:gd name="T17" fmla="*/ 1244 h 1493"/>
                  <a:gd name="T18" fmla="*/ 0 w 2680"/>
                  <a:gd name="T19" fmla="*/ 248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0" h="1493">
                    <a:moveTo>
                      <a:pt x="0" y="248"/>
                    </a:moveTo>
                    <a:lnTo>
                      <a:pt x="0" y="248"/>
                    </a:lnTo>
                    <a:cubicBezTo>
                      <a:pt x="0" y="111"/>
                      <a:pt x="112" y="0"/>
                      <a:pt x="249" y="0"/>
                    </a:cubicBezTo>
                    <a:lnTo>
                      <a:pt x="2432" y="0"/>
                    </a:lnTo>
                    <a:cubicBezTo>
                      <a:pt x="2569" y="0"/>
                      <a:pt x="2680" y="111"/>
                      <a:pt x="2680" y="248"/>
                    </a:cubicBezTo>
                    <a:lnTo>
                      <a:pt x="2680" y="1244"/>
                    </a:lnTo>
                    <a:cubicBezTo>
                      <a:pt x="2680" y="1381"/>
                      <a:pt x="2569" y="1493"/>
                      <a:pt x="2432" y="1493"/>
                    </a:cubicBezTo>
                    <a:lnTo>
                      <a:pt x="249" y="1493"/>
                    </a:lnTo>
                    <a:cubicBezTo>
                      <a:pt x="112" y="1493"/>
                      <a:pt x="0" y="1381"/>
                      <a:pt x="0" y="1244"/>
                    </a:cubicBezTo>
                    <a:lnTo>
                      <a:pt x="0" y="248"/>
                    </a:lnTo>
                    <a:close/>
                  </a:path>
                </a:pathLst>
              </a:custGeom>
              <a:solidFill>
                <a:srgbClr val="BF9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Rectangle 197"/>
              <p:cNvSpPr>
                <a:spLocks noChangeArrowheads="1"/>
              </p:cNvSpPr>
              <p:nvPr/>
            </p:nvSpPr>
            <p:spPr bwMode="auto">
              <a:xfrm>
                <a:off x="525" y="931"/>
                <a:ext cx="92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0" name="Rectangle 198"/>
              <p:cNvSpPr>
                <a:spLocks noChangeArrowheads="1"/>
              </p:cNvSpPr>
              <p:nvPr/>
            </p:nvSpPr>
            <p:spPr bwMode="auto">
              <a:xfrm>
                <a:off x="581" y="931"/>
                <a:ext cx="13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1" name="Rectangle 199"/>
              <p:cNvSpPr>
                <a:spLocks noChangeArrowheads="1"/>
              </p:cNvSpPr>
              <p:nvPr/>
            </p:nvSpPr>
            <p:spPr bwMode="auto">
              <a:xfrm>
                <a:off x="685" y="931"/>
                <a:ext cx="7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2" name="Rectangle 200"/>
              <p:cNvSpPr>
                <a:spLocks noChangeArrowheads="1"/>
              </p:cNvSpPr>
              <p:nvPr/>
            </p:nvSpPr>
            <p:spPr bwMode="auto">
              <a:xfrm>
                <a:off x="729" y="931"/>
                <a:ext cx="7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3" name="Rectangle 201"/>
              <p:cNvSpPr>
                <a:spLocks noChangeArrowheads="1"/>
              </p:cNvSpPr>
              <p:nvPr/>
            </p:nvSpPr>
            <p:spPr bwMode="auto">
              <a:xfrm>
                <a:off x="772" y="931"/>
                <a:ext cx="6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4" name="Rectangle 202"/>
              <p:cNvSpPr>
                <a:spLocks noChangeArrowheads="1"/>
              </p:cNvSpPr>
              <p:nvPr/>
            </p:nvSpPr>
            <p:spPr bwMode="auto">
              <a:xfrm>
                <a:off x="798" y="931"/>
                <a:ext cx="5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5" name="Rectangle 203"/>
              <p:cNvSpPr>
                <a:spLocks noChangeArrowheads="1"/>
              </p:cNvSpPr>
              <p:nvPr/>
            </p:nvSpPr>
            <p:spPr bwMode="auto">
              <a:xfrm>
                <a:off x="820" y="931"/>
                <a:ext cx="7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6" name="Rectangle 204"/>
              <p:cNvSpPr>
                <a:spLocks noChangeArrowheads="1"/>
              </p:cNvSpPr>
              <p:nvPr/>
            </p:nvSpPr>
            <p:spPr bwMode="auto">
              <a:xfrm>
                <a:off x="863" y="931"/>
                <a:ext cx="74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" name="Rectangle 206"/>
            <p:cNvSpPr>
              <a:spLocks noChangeArrowheads="1"/>
            </p:cNvSpPr>
            <p:nvPr/>
          </p:nvSpPr>
          <p:spPr bwMode="auto">
            <a:xfrm>
              <a:off x="633" y="1026"/>
              <a:ext cx="9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Rectangle 207"/>
            <p:cNvSpPr>
              <a:spLocks noChangeArrowheads="1"/>
            </p:cNvSpPr>
            <p:nvPr/>
          </p:nvSpPr>
          <p:spPr bwMode="auto">
            <a:xfrm>
              <a:off x="690" y="1026"/>
              <a:ext cx="11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208"/>
            <p:cNvSpPr>
              <a:spLocks noChangeArrowheads="1"/>
            </p:cNvSpPr>
            <p:nvPr/>
          </p:nvSpPr>
          <p:spPr bwMode="auto">
            <a:xfrm>
              <a:off x="764" y="1026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Freeform 209"/>
            <p:cNvSpPr>
              <a:spLocks/>
            </p:cNvSpPr>
            <p:nvPr/>
          </p:nvSpPr>
          <p:spPr bwMode="auto">
            <a:xfrm>
              <a:off x="283" y="1561"/>
              <a:ext cx="868" cy="295"/>
            </a:xfrm>
            <a:custGeom>
              <a:avLst/>
              <a:gdLst>
                <a:gd name="T0" fmla="*/ 0 w 2666"/>
                <a:gd name="T1" fmla="*/ 151 h 906"/>
                <a:gd name="T2" fmla="*/ 0 w 2666"/>
                <a:gd name="T3" fmla="*/ 151 h 906"/>
                <a:gd name="T4" fmla="*/ 151 w 2666"/>
                <a:gd name="T5" fmla="*/ 0 h 906"/>
                <a:gd name="T6" fmla="*/ 2515 w 2666"/>
                <a:gd name="T7" fmla="*/ 0 h 906"/>
                <a:gd name="T8" fmla="*/ 2666 w 2666"/>
                <a:gd name="T9" fmla="*/ 151 h 906"/>
                <a:gd name="T10" fmla="*/ 2666 w 2666"/>
                <a:gd name="T11" fmla="*/ 755 h 906"/>
                <a:gd name="T12" fmla="*/ 2515 w 2666"/>
                <a:gd name="T13" fmla="*/ 906 h 906"/>
                <a:gd name="T14" fmla="*/ 151 w 2666"/>
                <a:gd name="T15" fmla="*/ 906 h 906"/>
                <a:gd name="T16" fmla="*/ 0 w 2666"/>
                <a:gd name="T17" fmla="*/ 755 h 906"/>
                <a:gd name="T18" fmla="*/ 0 w 2666"/>
                <a:gd name="T19" fmla="*/ 151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6" h="906">
                  <a:moveTo>
                    <a:pt x="0" y="151"/>
                  </a:moveTo>
                  <a:lnTo>
                    <a:pt x="0" y="151"/>
                  </a:lnTo>
                  <a:cubicBezTo>
                    <a:pt x="0" y="67"/>
                    <a:pt x="67" y="0"/>
                    <a:pt x="151" y="0"/>
                  </a:cubicBezTo>
                  <a:lnTo>
                    <a:pt x="2515" y="0"/>
                  </a:lnTo>
                  <a:cubicBezTo>
                    <a:pt x="2599" y="0"/>
                    <a:pt x="2666" y="67"/>
                    <a:pt x="2666" y="151"/>
                  </a:cubicBezTo>
                  <a:lnTo>
                    <a:pt x="2666" y="755"/>
                  </a:lnTo>
                  <a:cubicBezTo>
                    <a:pt x="2666" y="839"/>
                    <a:pt x="2599" y="906"/>
                    <a:pt x="2515" y="906"/>
                  </a:cubicBezTo>
                  <a:lnTo>
                    <a:pt x="151" y="906"/>
                  </a:lnTo>
                  <a:cubicBezTo>
                    <a:pt x="67" y="906"/>
                    <a:pt x="0" y="839"/>
                    <a:pt x="0" y="755"/>
                  </a:cubicBezTo>
                  <a:lnTo>
                    <a:pt x="0" y="151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10"/>
            <p:cNvSpPr>
              <a:spLocks noChangeArrowheads="1"/>
            </p:cNvSpPr>
            <p:nvPr/>
          </p:nvSpPr>
          <p:spPr bwMode="auto">
            <a:xfrm>
              <a:off x="626" y="1664"/>
              <a:ext cx="14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LD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211"/>
            <p:cNvSpPr>
              <a:spLocks noChangeArrowheads="1"/>
            </p:cNvSpPr>
            <p:nvPr/>
          </p:nvSpPr>
          <p:spPr bwMode="auto">
            <a:xfrm>
              <a:off x="735" y="1664"/>
              <a:ext cx="11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Freeform 212"/>
            <p:cNvSpPr>
              <a:spLocks/>
            </p:cNvSpPr>
            <p:nvPr/>
          </p:nvSpPr>
          <p:spPr bwMode="auto">
            <a:xfrm>
              <a:off x="1477" y="1048"/>
              <a:ext cx="437" cy="26"/>
            </a:xfrm>
            <a:custGeom>
              <a:avLst/>
              <a:gdLst>
                <a:gd name="T0" fmla="*/ 80 w 1344"/>
                <a:gd name="T1" fmla="*/ 0 h 80"/>
                <a:gd name="T2" fmla="*/ 80 w 1344"/>
                <a:gd name="T3" fmla="*/ 0 h 80"/>
                <a:gd name="T4" fmla="*/ 80 w 1344"/>
                <a:gd name="T5" fmla="*/ 27 h 80"/>
                <a:gd name="T6" fmla="*/ 1264 w 1344"/>
                <a:gd name="T7" fmla="*/ 27 h 80"/>
                <a:gd name="T8" fmla="*/ 1264 w 1344"/>
                <a:gd name="T9" fmla="*/ 0 h 80"/>
                <a:gd name="T10" fmla="*/ 1344 w 1344"/>
                <a:gd name="T11" fmla="*/ 40 h 80"/>
                <a:gd name="T12" fmla="*/ 1264 w 1344"/>
                <a:gd name="T13" fmla="*/ 80 h 80"/>
                <a:gd name="T14" fmla="*/ 1264 w 1344"/>
                <a:gd name="T15" fmla="*/ 54 h 80"/>
                <a:gd name="T16" fmla="*/ 80 w 1344"/>
                <a:gd name="T17" fmla="*/ 54 h 80"/>
                <a:gd name="T18" fmla="*/ 80 w 1344"/>
                <a:gd name="T19" fmla="*/ 80 h 80"/>
                <a:gd name="T20" fmla="*/ 0 w 1344"/>
                <a:gd name="T21" fmla="*/ 40 h 80"/>
                <a:gd name="T22" fmla="*/ 80 w 134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4" h="80">
                  <a:moveTo>
                    <a:pt x="80" y="0"/>
                  </a:moveTo>
                  <a:lnTo>
                    <a:pt x="80" y="0"/>
                  </a:lnTo>
                  <a:lnTo>
                    <a:pt x="80" y="27"/>
                  </a:lnTo>
                  <a:lnTo>
                    <a:pt x="1264" y="27"/>
                  </a:lnTo>
                  <a:lnTo>
                    <a:pt x="1264" y="0"/>
                  </a:lnTo>
                  <a:lnTo>
                    <a:pt x="1344" y="40"/>
                  </a:lnTo>
                  <a:lnTo>
                    <a:pt x="1264" y="80"/>
                  </a:lnTo>
                  <a:lnTo>
                    <a:pt x="1264" y="54"/>
                  </a:lnTo>
                  <a:lnTo>
                    <a:pt x="80" y="54"/>
                  </a:lnTo>
                  <a:lnTo>
                    <a:pt x="80" y="80"/>
                  </a:lnTo>
                  <a:lnTo>
                    <a:pt x="0" y="4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13"/>
            <p:cNvSpPr>
              <a:spLocks noChangeArrowheads="1"/>
            </p:cNvSpPr>
            <p:nvPr/>
          </p:nvSpPr>
          <p:spPr bwMode="auto">
            <a:xfrm>
              <a:off x="1021" y="2216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14"/>
            <p:cNvSpPr>
              <a:spLocks noChangeArrowheads="1"/>
            </p:cNvSpPr>
            <p:nvPr/>
          </p:nvSpPr>
          <p:spPr bwMode="auto">
            <a:xfrm>
              <a:off x="1073" y="2216"/>
              <a:ext cx="8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5"/>
            <p:cNvSpPr>
              <a:spLocks noChangeArrowheads="1"/>
            </p:cNvSpPr>
            <p:nvPr/>
          </p:nvSpPr>
          <p:spPr bwMode="auto">
            <a:xfrm>
              <a:off x="1125" y="2216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16"/>
            <p:cNvSpPr>
              <a:spLocks noChangeArrowheads="1"/>
            </p:cNvSpPr>
            <p:nvPr/>
          </p:nvSpPr>
          <p:spPr bwMode="auto">
            <a:xfrm>
              <a:off x="1164" y="2216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17"/>
            <p:cNvSpPr>
              <a:spLocks noChangeArrowheads="1"/>
            </p:cNvSpPr>
            <p:nvPr/>
          </p:nvSpPr>
          <p:spPr bwMode="auto">
            <a:xfrm>
              <a:off x="1221" y="2216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18"/>
            <p:cNvSpPr>
              <a:spLocks noChangeArrowheads="1"/>
            </p:cNvSpPr>
            <p:nvPr/>
          </p:nvSpPr>
          <p:spPr bwMode="auto">
            <a:xfrm>
              <a:off x="834" y="2303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19"/>
            <p:cNvSpPr>
              <a:spLocks noChangeArrowheads="1"/>
            </p:cNvSpPr>
            <p:nvPr/>
          </p:nvSpPr>
          <p:spPr bwMode="auto">
            <a:xfrm>
              <a:off x="887" y="2303"/>
              <a:ext cx="12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20"/>
            <p:cNvSpPr>
              <a:spLocks noChangeArrowheads="1"/>
            </p:cNvSpPr>
            <p:nvPr/>
          </p:nvSpPr>
          <p:spPr bwMode="auto">
            <a:xfrm>
              <a:off x="978" y="2303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21"/>
            <p:cNvSpPr>
              <a:spLocks noChangeArrowheads="1"/>
            </p:cNvSpPr>
            <p:nvPr/>
          </p:nvSpPr>
          <p:spPr bwMode="auto">
            <a:xfrm>
              <a:off x="1034" y="2303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22"/>
            <p:cNvSpPr>
              <a:spLocks noChangeArrowheads="1"/>
            </p:cNvSpPr>
            <p:nvPr/>
          </p:nvSpPr>
          <p:spPr bwMode="auto">
            <a:xfrm>
              <a:off x="1073" y="2303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23"/>
            <p:cNvSpPr>
              <a:spLocks noChangeArrowheads="1"/>
            </p:cNvSpPr>
            <p:nvPr/>
          </p:nvSpPr>
          <p:spPr bwMode="auto">
            <a:xfrm>
              <a:off x="1112" y="2303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24"/>
            <p:cNvSpPr>
              <a:spLocks noChangeArrowheads="1"/>
            </p:cNvSpPr>
            <p:nvPr/>
          </p:nvSpPr>
          <p:spPr bwMode="auto">
            <a:xfrm>
              <a:off x="1129" y="2303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225"/>
            <p:cNvSpPr>
              <a:spLocks noChangeArrowheads="1"/>
            </p:cNvSpPr>
            <p:nvPr/>
          </p:nvSpPr>
          <p:spPr bwMode="auto">
            <a:xfrm>
              <a:off x="1160" y="2303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at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226"/>
            <p:cNvSpPr>
              <a:spLocks noChangeArrowheads="1"/>
            </p:cNvSpPr>
            <p:nvPr/>
          </p:nvSpPr>
          <p:spPr bwMode="auto">
            <a:xfrm>
              <a:off x="1216" y="2303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27"/>
            <p:cNvSpPr>
              <a:spLocks noChangeArrowheads="1"/>
            </p:cNvSpPr>
            <p:nvPr/>
          </p:nvSpPr>
          <p:spPr bwMode="auto">
            <a:xfrm>
              <a:off x="1234" y="2303"/>
              <a:ext cx="10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228"/>
            <p:cNvSpPr>
              <a:spLocks noChangeArrowheads="1"/>
            </p:cNvSpPr>
            <p:nvPr/>
          </p:nvSpPr>
          <p:spPr bwMode="auto">
            <a:xfrm>
              <a:off x="1307" y="2303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229"/>
            <p:cNvSpPr>
              <a:spLocks noChangeArrowheads="1"/>
            </p:cNvSpPr>
            <p:nvPr/>
          </p:nvSpPr>
          <p:spPr bwMode="auto">
            <a:xfrm>
              <a:off x="1329" y="2303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230"/>
            <p:cNvSpPr>
              <a:spLocks noChangeArrowheads="1"/>
            </p:cNvSpPr>
            <p:nvPr/>
          </p:nvSpPr>
          <p:spPr bwMode="auto">
            <a:xfrm>
              <a:off x="1377" y="2303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231"/>
            <p:cNvSpPr>
              <a:spLocks noChangeArrowheads="1"/>
            </p:cNvSpPr>
            <p:nvPr/>
          </p:nvSpPr>
          <p:spPr bwMode="auto">
            <a:xfrm>
              <a:off x="1416" y="2303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Freeform 232"/>
            <p:cNvSpPr>
              <a:spLocks/>
            </p:cNvSpPr>
            <p:nvPr/>
          </p:nvSpPr>
          <p:spPr bwMode="auto">
            <a:xfrm>
              <a:off x="1112" y="2399"/>
              <a:ext cx="26" cy="79"/>
            </a:xfrm>
            <a:custGeom>
              <a:avLst/>
              <a:gdLst>
                <a:gd name="T0" fmla="*/ 54 w 80"/>
                <a:gd name="T1" fmla="*/ 0 h 243"/>
                <a:gd name="T2" fmla="*/ 54 w 80"/>
                <a:gd name="T3" fmla="*/ 0 h 243"/>
                <a:gd name="T4" fmla="*/ 54 w 80"/>
                <a:gd name="T5" fmla="*/ 163 h 243"/>
                <a:gd name="T6" fmla="*/ 80 w 80"/>
                <a:gd name="T7" fmla="*/ 163 h 243"/>
                <a:gd name="T8" fmla="*/ 41 w 80"/>
                <a:gd name="T9" fmla="*/ 243 h 243"/>
                <a:gd name="T10" fmla="*/ 0 w 80"/>
                <a:gd name="T11" fmla="*/ 163 h 243"/>
                <a:gd name="T12" fmla="*/ 27 w 80"/>
                <a:gd name="T13" fmla="*/ 163 h 243"/>
                <a:gd name="T14" fmla="*/ 27 w 80"/>
                <a:gd name="T15" fmla="*/ 0 h 243"/>
                <a:gd name="T16" fmla="*/ 54 w 80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243">
                  <a:moveTo>
                    <a:pt x="54" y="0"/>
                  </a:moveTo>
                  <a:lnTo>
                    <a:pt x="54" y="0"/>
                  </a:lnTo>
                  <a:lnTo>
                    <a:pt x="54" y="163"/>
                  </a:lnTo>
                  <a:lnTo>
                    <a:pt x="80" y="163"/>
                  </a:lnTo>
                  <a:lnTo>
                    <a:pt x="41" y="243"/>
                  </a:lnTo>
                  <a:lnTo>
                    <a:pt x="0" y="163"/>
                  </a:lnTo>
                  <a:lnTo>
                    <a:pt x="27" y="163"/>
                  </a:lnTo>
                  <a:lnTo>
                    <a:pt x="27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33"/>
            <p:cNvSpPr>
              <a:spLocks/>
            </p:cNvSpPr>
            <p:nvPr/>
          </p:nvSpPr>
          <p:spPr bwMode="auto">
            <a:xfrm>
              <a:off x="1121" y="2121"/>
              <a:ext cx="26" cy="95"/>
            </a:xfrm>
            <a:custGeom>
              <a:avLst/>
              <a:gdLst>
                <a:gd name="T0" fmla="*/ 53 w 80"/>
                <a:gd name="T1" fmla="*/ 292 h 292"/>
                <a:gd name="T2" fmla="*/ 53 w 80"/>
                <a:gd name="T3" fmla="*/ 292 h 292"/>
                <a:gd name="T4" fmla="*/ 54 w 80"/>
                <a:gd name="T5" fmla="*/ 80 h 292"/>
                <a:gd name="T6" fmla="*/ 80 w 80"/>
                <a:gd name="T7" fmla="*/ 80 h 292"/>
                <a:gd name="T8" fmla="*/ 40 w 80"/>
                <a:gd name="T9" fmla="*/ 0 h 292"/>
                <a:gd name="T10" fmla="*/ 0 w 80"/>
                <a:gd name="T11" fmla="*/ 80 h 292"/>
                <a:gd name="T12" fmla="*/ 27 w 80"/>
                <a:gd name="T13" fmla="*/ 80 h 292"/>
                <a:gd name="T14" fmla="*/ 27 w 80"/>
                <a:gd name="T15" fmla="*/ 292 h 292"/>
                <a:gd name="T16" fmla="*/ 53 w 80"/>
                <a:gd name="T17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292">
                  <a:moveTo>
                    <a:pt x="53" y="292"/>
                  </a:moveTo>
                  <a:lnTo>
                    <a:pt x="53" y="292"/>
                  </a:lnTo>
                  <a:lnTo>
                    <a:pt x="54" y="80"/>
                  </a:lnTo>
                  <a:lnTo>
                    <a:pt x="80" y="80"/>
                  </a:lnTo>
                  <a:lnTo>
                    <a:pt x="40" y="0"/>
                  </a:lnTo>
                  <a:lnTo>
                    <a:pt x="0" y="80"/>
                  </a:lnTo>
                  <a:lnTo>
                    <a:pt x="27" y="80"/>
                  </a:lnTo>
                  <a:lnTo>
                    <a:pt x="27" y="292"/>
                  </a:lnTo>
                  <a:lnTo>
                    <a:pt x="53" y="292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234"/>
            <p:cNvSpPr>
              <a:spLocks noChangeArrowheads="1"/>
            </p:cNvSpPr>
            <p:nvPr/>
          </p:nvSpPr>
          <p:spPr bwMode="auto">
            <a:xfrm>
              <a:off x="338" y="2216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235"/>
            <p:cNvSpPr>
              <a:spLocks noChangeArrowheads="1"/>
            </p:cNvSpPr>
            <p:nvPr/>
          </p:nvSpPr>
          <p:spPr bwMode="auto">
            <a:xfrm>
              <a:off x="390" y="2216"/>
              <a:ext cx="10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236"/>
            <p:cNvSpPr>
              <a:spLocks noChangeArrowheads="1"/>
            </p:cNvSpPr>
            <p:nvPr/>
          </p:nvSpPr>
          <p:spPr bwMode="auto">
            <a:xfrm>
              <a:off x="464" y="2216"/>
              <a:ext cx="5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237"/>
            <p:cNvSpPr>
              <a:spLocks noChangeArrowheads="1"/>
            </p:cNvSpPr>
            <p:nvPr/>
          </p:nvSpPr>
          <p:spPr bwMode="auto">
            <a:xfrm>
              <a:off x="486" y="2216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238"/>
            <p:cNvSpPr>
              <a:spLocks noChangeArrowheads="1"/>
            </p:cNvSpPr>
            <p:nvPr/>
          </p:nvSpPr>
          <p:spPr bwMode="auto">
            <a:xfrm>
              <a:off x="516" y="2216"/>
              <a:ext cx="8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239"/>
            <p:cNvSpPr>
              <a:spLocks noChangeArrowheads="1"/>
            </p:cNvSpPr>
            <p:nvPr/>
          </p:nvSpPr>
          <p:spPr bwMode="auto">
            <a:xfrm>
              <a:off x="568" y="2216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240"/>
            <p:cNvSpPr>
              <a:spLocks noChangeArrowheads="1"/>
            </p:cNvSpPr>
            <p:nvPr/>
          </p:nvSpPr>
          <p:spPr bwMode="auto">
            <a:xfrm>
              <a:off x="320" y="2303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241"/>
            <p:cNvSpPr>
              <a:spLocks noChangeArrowheads="1"/>
            </p:cNvSpPr>
            <p:nvPr/>
          </p:nvSpPr>
          <p:spPr bwMode="auto">
            <a:xfrm>
              <a:off x="373" y="2303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242"/>
            <p:cNvSpPr>
              <a:spLocks noChangeArrowheads="1"/>
            </p:cNvSpPr>
            <p:nvPr/>
          </p:nvSpPr>
          <p:spPr bwMode="auto">
            <a:xfrm>
              <a:off x="403" y="2303"/>
              <a:ext cx="5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243"/>
            <p:cNvSpPr>
              <a:spLocks noChangeArrowheads="1"/>
            </p:cNvSpPr>
            <p:nvPr/>
          </p:nvSpPr>
          <p:spPr bwMode="auto">
            <a:xfrm>
              <a:off x="425" y="2303"/>
              <a:ext cx="8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244"/>
            <p:cNvSpPr>
              <a:spLocks noChangeArrowheads="1"/>
            </p:cNvSpPr>
            <p:nvPr/>
          </p:nvSpPr>
          <p:spPr bwMode="auto">
            <a:xfrm>
              <a:off x="477" y="2303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245"/>
            <p:cNvSpPr>
              <a:spLocks noChangeArrowheads="1"/>
            </p:cNvSpPr>
            <p:nvPr/>
          </p:nvSpPr>
          <p:spPr bwMode="auto">
            <a:xfrm>
              <a:off x="542" y="2303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k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Freeform 246"/>
            <p:cNvSpPr>
              <a:spLocks/>
            </p:cNvSpPr>
            <p:nvPr/>
          </p:nvSpPr>
          <p:spPr bwMode="auto">
            <a:xfrm>
              <a:off x="448" y="2399"/>
              <a:ext cx="26" cy="79"/>
            </a:xfrm>
            <a:custGeom>
              <a:avLst/>
              <a:gdLst>
                <a:gd name="T0" fmla="*/ 53 w 80"/>
                <a:gd name="T1" fmla="*/ 0 h 243"/>
                <a:gd name="T2" fmla="*/ 53 w 80"/>
                <a:gd name="T3" fmla="*/ 0 h 243"/>
                <a:gd name="T4" fmla="*/ 53 w 80"/>
                <a:gd name="T5" fmla="*/ 163 h 243"/>
                <a:gd name="T6" fmla="*/ 80 w 80"/>
                <a:gd name="T7" fmla="*/ 163 h 243"/>
                <a:gd name="T8" fmla="*/ 40 w 80"/>
                <a:gd name="T9" fmla="*/ 243 h 243"/>
                <a:gd name="T10" fmla="*/ 0 w 80"/>
                <a:gd name="T11" fmla="*/ 163 h 243"/>
                <a:gd name="T12" fmla="*/ 26 w 80"/>
                <a:gd name="T13" fmla="*/ 163 h 243"/>
                <a:gd name="T14" fmla="*/ 26 w 80"/>
                <a:gd name="T15" fmla="*/ 0 h 243"/>
                <a:gd name="T16" fmla="*/ 53 w 80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243">
                  <a:moveTo>
                    <a:pt x="53" y="0"/>
                  </a:moveTo>
                  <a:lnTo>
                    <a:pt x="53" y="0"/>
                  </a:lnTo>
                  <a:lnTo>
                    <a:pt x="53" y="163"/>
                  </a:lnTo>
                  <a:lnTo>
                    <a:pt x="80" y="163"/>
                  </a:lnTo>
                  <a:lnTo>
                    <a:pt x="40" y="243"/>
                  </a:lnTo>
                  <a:lnTo>
                    <a:pt x="0" y="163"/>
                  </a:lnTo>
                  <a:lnTo>
                    <a:pt x="26" y="163"/>
                  </a:lnTo>
                  <a:lnTo>
                    <a:pt x="26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7"/>
            <p:cNvSpPr>
              <a:spLocks/>
            </p:cNvSpPr>
            <p:nvPr/>
          </p:nvSpPr>
          <p:spPr bwMode="auto">
            <a:xfrm>
              <a:off x="450" y="2116"/>
              <a:ext cx="26" cy="105"/>
            </a:xfrm>
            <a:custGeom>
              <a:avLst/>
              <a:gdLst>
                <a:gd name="T0" fmla="*/ 48 w 80"/>
                <a:gd name="T1" fmla="*/ 321 h 321"/>
                <a:gd name="T2" fmla="*/ 48 w 80"/>
                <a:gd name="T3" fmla="*/ 321 h 321"/>
                <a:gd name="T4" fmla="*/ 54 w 80"/>
                <a:gd name="T5" fmla="*/ 80 h 321"/>
                <a:gd name="T6" fmla="*/ 80 w 80"/>
                <a:gd name="T7" fmla="*/ 81 h 321"/>
                <a:gd name="T8" fmla="*/ 42 w 80"/>
                <a:gd name="T9" fmla="*/ 0 h 321"/>
                <a:gd name="T10" fmla="*/ 0 w 80"/>
                <a:gd name="T11" fmla="*/ 79 h 321"/>
                <a:gd name="T12" fmla="*/ 27 w 80"/>
                <a:gd name="T13" fmla="*/ 80 h 321"/>
                <a:gd name="T14" fmla="*/ 21 w 80"/>
                <a:gd name="T15" fmla="*/ 320 h 321"/>
                <a:gd name="T16" fmla="*/ 48 w 80"/>
                <a:gd name="T17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321">
                  <a:moveTo>
                    <a:pt x="48" y="321"/>
                  </a:moveTo>
                  <a:lnTo>
                    <a:pt x="48" y="321"/>
                  </a:lnTo>
                  <a:lnTo>
                    <a:pt x="54" y="80"/>
                  </a:lnTo>
                  <a:lnTo>
                    <a:pt x="80" y="81"/>
                  </a:lnTo>
                  <a:lnTo>
                    <a:pt x="42" y="0"/>
                  </a:lnTo>
                  <a:lnTo>
                    <a:pt x="0" y="79"/>
                  </a:lnTo>
                  <a:lnTo>
                    <a:pt x="27" y="80"/>
                  </a:lnTo>
                  <a:lnTo>
                    <a:pt x="21" y="320"/>
                  </a:lnTo>
                  <a:lnTo>
                    <a:pt x="48" y="321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48"/>
            <p:cNvSpPr>
              <a:spLocks/>
            </p:cNvSpPr>
            <p:nvPr/>
          </p:nvSpPr>
          <p:spPr bwMode="auto">
            <a:xfrm>
              <a:off x="296" y="1317"/>
              <a:ext cx="855" cy="192"/>
            </a:xfrm>
            <a:custGeom>
              <a:avLst/>
              <a:gdLst>
                <a:gd name="T0" fmla="*/ 0 w 2626"/>
                <a:gd name="T1" fmla="*/ 98 h 587"/>
                <a:gd name="T2" fmla="*/ 0 w 2626"/>
                <a:gd name="T3" fmla="*/ 98 h 587"/>
                <a:gd name="T4" fmla="*/ 98 w 2626"/>
                <a:gd name="T5" fmla="*/ 0 h 587"/>
                <a:gd name="T6" fmla="*/ 2529 w 2626"/>
                <a:gd name="T7" fmla="*/ 0 h 587"/>
                <a:gd name="T8" fmla="*/ 2626 w 2626"/>
                <a:gd name="T9" fmla="*/ 98 h 587"/>
                <a:gd name="T10" fmla="*/ 2626 w 2626"/>
                <a:gd name="T11" fmla="*/ 489 h 587"/>
                <a:gd name="T12" fmla="*/ 2529 w 2626"/>
                <a:gd name="T13" fmla="*/ 587 h 587"/>
                <a:gd name="T14" fmla="*/ 98 w 2626"/>
                <a:gd name="T15" fmla="*/ 587 h 587"/>
                <a:gd name="T16" fmla="*/ 0 w 2626"/>
                <a:gd name="T17" fmla="*/ 489 h 587"/>
                <a:gd name="T18" fmla="*/ 0 w 2626"/>
                <a:gd name="T19" fmla="*/ 98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26" h="587">
                  <a:moveTo>
                    <a:pt x="0" y="98"/>
                  </a:moveTo>
                  <a:lnTo>
                    <a:pt x="0" y="98"/>
                  </a:lnTo>
                  <a:cubicBezTo>
                    <a:pt x="0" y="44"/>
                    <a:pt x="44" y="0"/>
                    <a:pt x="98" y="0"/>
                  </a:cubicBezTo>
                  <a:lnTo>
                    <a:pt x="2529" y="0"/>
                  </a:lnTo>
                  <a:cubicBezTo>
                    <a:pt x="2583" y="0"/>
                    <a:pt x="2626" y="44"/>
                    <a:pt x="2626" y="98"/>
                  </a:cubicBezTo>
                  <a:lnTo>
                    <a:pt x="2626" y="489"/>
                  </a:lnTo>
                  <a:cubicBezTo>
                    <a:pt x="2626" y="543"/>
                    <a:pt x="2583" y="587"/>
                    <a:pt x="2529" y="587"/>
                  </a:cubicBezTo>
                  <a:lnTo>
                    <a:pt x="98" y="587"/>
                  </a:lnTo>
                  <a:cubicBezTo>
                    <a:pt x="44" y="587"/>
                    <a:pt x="0" y="543"/>
                    <a:pt x="0" y="489"/>
                  </a:cubicBezTo>
                  <a:lnTo>
                    <a:pt x="0" y="98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249"/>
            <p:cNvSpPr>
              <a:spLocks noChangeArrowheads="1"/>
            </p:cNvSpPr>
            <p:nvPr/>
          </p:nvSpPr>
          <p:spPr bwMode="auto">
            <a:xfrm>
              <a:off x="568" y="1369"/>
              <a:ext cx="9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7" name="Rectangle 250"/>
            <p:cNvSpPr>
              <a:spLocks noChangeArrowheads="1"/>
            </p:cNvSpPr>
            <p:nvPr/>
          </p:nvSpPr>
          <p:spPr bwMode="auto">
            <a:xfrm>
              <a:off x="624" y="1369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251"/>
            <p:cNvSpPr>
              <a:spLocks noChangeArrowheads="1"/>
            </p:cNvSpPr>
            <p:nvPr/>
          </p:nvSpPr>
          <p:spPr bwMode="auto">
            <a:xfrm>
              <a:off x="659" y="1369"/>
              <a:ext cx="9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gi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252"/>
            <p:cNvSpPr>
              <a:spLocks noChangeArrowheads="1"/>
            </p:cNvSpPr>
            <p:nvPr/>
          </p:nvSpPr>
          <p:spPr bwMode="auto">
            <a:xfrm>
              <a:off x="720" y="1369"/>
              <a:ext cx="6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253"/>
            <p:cNvSpPr>
              <a:spLocks noChangeArrowheads="1"/>
            </p:cNvSpPr>
            <p:nvPr/>
          </p:nvSpPr>
          <p:spPr bwMode="auto">
            <a:xfrm>
              <a:off x="750" y="1369"/>
              <a:ext cx="6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254"/>
            <p:cNvSpPr>
              <a:spLocks noChangeArrowheads="1"/>
            </p:cNvSpPr>
            <p:nvPr/>
          </p:nvSpPr>
          <p:spPr bwMode="auto">
            <a:xfrm>
              <a:off x="776" y="1369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255"/>
            <p:cNvSpPr>
              <a:spLocks noChangeArrowheads="1"/>
            </p:cNvSpPr>
            <p:nvPr/>
          </p:nvSpPr>
          <p:spPr bwMode="auto">
            <a:xfrm>
              <a:off x="811" y="1369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256"/>
            <p:cNvSpPr>
              <a:spLocks noChangeArrowheads="1"/>
            </p:cNvSpPr>
            <p:nvPr/>
          </p:nvSpPr>
          <p:spPr bwMode="auto">
            <a:xfrm>
              <a:off x="846" y="1369"/>
              <a:ext cx="6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257"/>
            <p:cNvSpPr>
              <a:spLocks noChangeArrowheads="1"/>
            </p:cNvSpPr>
            <p:nvPr/>
          </p:nvSpPr>
          <p:spPr bwMode="auto">
            <a:xfrm>
              <a:off x="1655" y="978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258"/>
            <p:cNvSpPr>
              <a:spLocks noChangeArrowheads="1"/>
            </p:cNvSpPr>
            <p:nvPr/>
          </p:nvSpPr>
          <p:spPr bwMode="auto">
            <a:xfrm>
              <a:off x="1707" y="978"/>
              <a:ext cx="11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259"/>
            <p:cNvSpPr>
              <a:spLocks noChangeArrowheads="1"/>
            </p:cNvSpPr>
            <p:nvPr/>
          </p:nvSpPr>
          <p:spPr bwMode="auto">
            <a:xfrm>
              <a:off x="1794" y="978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260"/>
            <p:cNvSpPr>
              <a:spLocks noChangeArrowheads="1"/>
            </p:cNvSpPr>
            <p:nvPr/>
          </p:nvSpPr>
          <p:spPr bwMode="auto">
            <a:xfrm>
              <a:off x="1490" y="1065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261"/>
            <p:cNvSpPr>
              <a:spLocks noChangeArrowheads="1"/>
            </p:cNvSpPr>
            <p:nvPr/>
          </p:nvSpPr>
          <p:spPr bwMode="auto">
            <a:xfrm>
              <a:off x="1542" y="1065"/>
              <a:ext cx="12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262"/>
            <p:cNvSpPr>
              <a:spLocks noChangeArrowheads="1"/>
            </p:cNvSpPr>
            <p:nvPr/>
          </p:nvSpPr>
          <p:spPr bwMode="auto">
            <a:xfrm>
              <a:off x="1633" y="1065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263"/>
            <p:cNvSpPr>
              <a:spLocks noChangeArrowheads="1"/>
            </p:cNvSpPr>
            <p:nvPr/>
          </p:nvSpPr>
          <p:spPr bwMode="auto">
            <a:xfrm>
              <a:off x="1690" y="1065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264"/>
            <p:cNvSpPr>
              <a:spLocks noChangeArrowheads="1"/>
            </p:cNvSpPr>
            <p:nvPr/>
          </p:nvSpPr>
          <p:spPr bwMode="auto">
            <a:xfrm>
              <a:off x="1729" y="1065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265"/>
            <p:cNvSpPr>
              <a:spLocks noChangeArrowheads="1"/>
            </p:cNvSpPr>
            <p:nvPr/>
          </p:nvSpPr>
          <p:spPr bwMode="auto">
            <a:xfrm>
              <a:off x="1768" y="1065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266"/>
            <p:cNvSpPr>
              <a:spLocks noChangeArrowheads="1"/>
            </p:cNvSpPr>
            <p:nvPr/>
          </p:nvSpPr>
          <p:spPr bwMode="auto">
            <a:xfrm>
              <a:off x="1785" y="1065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267"/>
            <p:cNvSpPr>
              <a:spLocks noChangeArrowheads="1"/>
            </p:cNvSpPr>
            <p:nvPr/>
          </p:nvSpPr>
          <p:spPr bwMode="auto">
            <a:xfrm>
              <a:off x="1816" y="1065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at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268"/>
            <p:cNvSpPr>
              <a:spLocks noChangeArrowheads="1"/>
            </p:cNvSpPr>
            <p:nvPr/>
          </p:nvSpPr>
          <p:spPr bwMode="auto">
            <a:xfrm>
              <a:off x="1872" y="1065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269"/>
            <p:cNvSpPr>
              <a:spLocks noChangeArrowheads="1"/>
            </p:cNvSpPr>
            <p:nvPr/>
          </p:nvSpPr>
          <p:spPr bwMode="auto">
            <a:xfrm>
              <a:off x="1889" y="1065"/>
              <a:ext cx="10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270"/>
            <p:cNvSpPr>
              <a:spLocks noChangeArrowheads="1"/>
            </p:cNvSpPr>
            <p:nvPr/>
          </p:nvSpPr>
          <p:spPr bwMode="auto">
            <a:xfrm>
              <a:off x="1668" y="1148"/>
              <a:ext cx="11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Bu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271"/>
            <p:cNvSpPr>
              <a:spLocks noChangeArrowheads="1"/>
            </p:cNvSpPr>
            <p:nvPr/>
          </p:nvSpPr>
          <p:spPr bwMode="auto">
            <a:xfrm>
              <a:off x="1755" y="1148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Freeform 272"/>
            <p:cNvSpPr>
              <a:spLocks/>
            </p:cNvSpPr>
            <p:nvPr/>
          </p:nvSpPr>
          <p:spPr bwMode="auto">
            <a:xfrm>
              <a:off x="774" y="1917"/>
              <a:ext cx="703" cy="199"/>
            </a:xfrm>
            <a:custGeom>
              <a:avLst/>
              <a:gdLst>
                <a:gd name="T0" fmla="*/ 0 w 2160"/>
                <a:gd name="T1" fmla="*/ 613 h 613"/>
                <a:gd name="T2" fmla="*/ 0 w 2160"/>
                <a:gd name="T3" fmla="*/ 613 h 613"/>
                <a:gd name="T4" fmla="*/ 0 w 2160"/>
                <a:gd name="T5" fmla="*/ 0 h 613"/>
                <a:gd name="T6" fmla="*/ 2027 w 2160"/>
                <a:gd name="T7" fmla="*/ 0 h 613"/>
                <a:gd name="T8" fmla="*/ 2027 w 2160"/>
                <a:gd name="T9" fmla="*/ 0 h 613"/>
                <a:gd name="T10" fmla="*/ 2160 w 2160"/>
                <a:gd name="T11" fmla="*/ 0 h 613"/>
                <a:gd name="T12" fmla="*/ 2160 w 2160"/>
                <a:gd name="T13" fmla="*/ 613 h 613"/>
                <a:gd name="T14" fmla="*/ 0 w 2160"/>
                <a:gd name="T15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" h="613">
                  <a:moveTo>
                    <a:pt x="0" y="613"/>
                  </a:moveTo>
                  <a:lnTo>
                    <a:pt x="0" y="613"/>
                  </a:lnTo>
                  <a:lnTo>
                    <a:pt x="0" y="0"/>
                  </a:lnTo>
                  <a:lnTo>
                    <a:pt x="2027" y="0"/>
                  </a:lnTo>
                  <a:lnTo>
                    <a:pt x="2027" y="0"/>
                  </a:lnTo>
                  <a:lnTo>
                    <a:pt x="2160" y="0"/>
                  </a:lnTo>
                  <a:lnTo>
                    <a:pt x="2160" y="613"/>
                  </a:lnTo>
                  <a:lnTo>
                    <a:pt x="0" y="613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273"/>
            <p:cNvSpPr>
              <a:spLocks noChangeArrowheads="1"/>
            </p:cNvSpPr>
            <p:nvPr/>
          </p:nvSpPr>
          <p:spPr bwMode="auto">
            <a:xfrm>
              <a:off x="472" y="1968"/>
              <a:ext cx="8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274"/>
            <p:cNvSpPr>
              <a:spLocks noChangeArrowheads="1"/>
            </p:cNvSpPr>
            <p:nvPr/>
          </p:nvSpPr>
          <p:spPr bwMode="auto">
            <a:xfrm>
              <a:off x="520" y="1968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275"/>
            <p:cNvSpPr>
              <a:spLocks noChangeArrowheads="1"/>
            </p:cNvSpPr>
            <p:nvPr/>
          </p:nvSpPr>
          <p:spPr bwMode="auto">
            <a:xfrm>
              <a:off x="555" y="1968"/>
              <a:ext cx="11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an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276"/>
            <p:cNvSpPr>
              <a:spLocks noChangeArrowheads="1"/>
            </p:cNvSpPr>
            <p:nvPr/>
          </p:nvSpPr>
          <p:spPr bwMode="auto">
            <a:xfrm>
              <a:off x="637" y="1968"/>
              <a:ext cx="6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277"/>
            <p:cNvSpPr>
              <a:spLocks noChangeArrowheads="1"/>
            </p:cNvSpPr>
            <p:nvPr/>
          </p:nvSpPr>
          <p:spPr bwMode="auto">
            <a:xfrm>
              <a:off x="667" y="1968"/>
              <a:ext cx="6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f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278"/>
            <p:cNvSpPr>
              <a:spLocks noChangeArrowheads="1"/>
            </p:cNvSpPr>
            <p:nvPr/>
          </p:nvSpPr>
          <p:spPr bwMode="auto">
            <a:xfrm>
              <a:off x="693" y="1968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279"/>
            <p:cNvSpPr>
              <a:spLocks noChangeArrowheads="1"/>
            </p:cNvSpPr>
            <p:nvPr/>
          </p:nvSpPr>
          <p:spPr bwMode="auto">
            <a:xfrm>
              <a:off x="728" y="1968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280"/>
            <p:cNvSpPr>
              <a:spLocks noChangeArrowheads="1"/>
            </p:cNvSpPr>
            <p:nvPr/>
          </p:nvSpPr>
          <p:spPr bwMode="auto">
            <a:xfrm>
              <a:off x="763" y="1968"/>
              <a:ext cx="5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281"/>
            <p:cNvSpPr>
              <a:spLocks noChangeArrowheads="1"/>
            </p:cNvSpPr>
            <p:nvPr/>
          </p:nvSpPr>
          <p:spPr bwMode="auto">
            <a:xfrm>
              <a:off x="776" y="1968"/>
              <a:ext cx="9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282"/>
            <p:cNvSpPr>
              <a:spLocks noChangeArrowheads="1"/>
            </p:cNvSpPr>
            <p:nvPr/>
          </p:nvSpPr>
          <p:spPr bwMode="auto">
            <a:xfrm>
              <a:off x="832" y="1968"/>
              <a:ext cx="11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ge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283"/>
            <p:cNvSpPr>
              <a:spLocks noChangeArrowheads="1"/>
            </p:cNvSpPr>
            <p:nvPr/>
          </p:nvSpPr>
          <p:spPr bwMode="auto">
            <a:xfrm>
              <a:off x="906" y="1968"/>
              <a:ext cx="7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284"/>
            <p:cNvSpPr>
              <a:spLocks noChangeArrowheads="1"/>
            </p:cNvSpPr>
            <p:nvPr/>
          </p:nvSpPr>
          <p:spPr bwMode="auto">
            <a:xfrm>
              <a:off x="949" y="1968"/>
              <a:ext cx="6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285"/>
            <p:cNvSpPr>
              <a:spLocks noChangeArrowheads="1"/>
            </p:cNvSpPr>
            <p:nvPr/>
          </p:nvSpPr>
          <p:spPr bwMode="auto">
            <a:xfrm>
              <a:off x="975" y="1968"/>
              <a:ext cx="5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286"/>
            <p:cNvSpPr>
              <a:spLocks noChangeArrowheads="1"/>
            </p:cNvSpPr>
            <p:nvPr/>
          </p:nvSpPr>
          <p:spPr bwMode="auto">
            <a:xfrm>
              <a:off x="993" y="1968"/>
              <a:ext cx="6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287"/>
            <p:cNvSpPr>
              <a:spLocks noChangeArrowheads="1"/>
            </p:cNvSpPr>
            <p:nvPr/>
          </p:nvSpPr>
          <p:spPr bwMode="auto">
            <a:xfrm>
              <a:off x="1019" y="1968"/>
              <a:ext cx="8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288"/>
            <p:cNvSpPr>
              <a:spLocks noChangeArrowheads="1"/>
            </p:cNvSpPr>
            <p:nvPr/>
          </p:nvSpPr>
          <p:spPr bwMode="auto">
            <a:xfrm>
              <a:off x="1067" y="1968"/>
              <a:ext cx="9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6" name="Rectangle 289"/>
            <p:cNvSpPr>
              <a:spLocks noChangeArrowheads="1"/>
            </p:cNvSpPr>
            <p:nvPr/>
          </p:nvSpPr>
          <p:spPr bwMode="auto">
            <a:xfrm>
              <a:off x="1123" y="1968"/>
              <a:ext cx="6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Freeform 290"/>
            <p:cNvSpPr>
              <a:spLocks/>
            </p:cNvSpPr>
            <p:nvPr/>
          </p:nvSpPr>
          <p:spPr bwMode="auto">
            <a:xfrm>
              <a:off x="5070" y="592"/>
              <a:ext cx="369" cy="143"/>
            </a:xfrm>
            <a:custGeom>
              <a:avLst/>
              <a:gdLst>
                <a:gd name="T0" fmla="*/ 0 w 1134"/>
                <a:gd name="T1" fmla="*/ 440 h 440"/>
                <a:gd name="T2" fmla="*/ 0 w 1134"/>
                <a:gd name="T3" fmla="*/ 440 h 440"/>
                <a:gd name="T4" fmla="*/ 0 w 1134"/>
                <a:gd name="T5" fmla="*/ 0 h 440"/>
                <a:gd name="T6" fmla="*/ 1038 w 1134"/>
                <a:gd name="T7" fmla="*/ 0 h 440"/>
                <a:gd name="T8" fmla="*/ 1038 w 1134"/>
                <a:gd name="T9" fmla="*/ 0 h 440"/>
                <a:gd name="T10" fmla="*/ 1134 w 1134"/>
                <a:gd name="T11" fmla="*/ 0 h 440"/>
                <a:gd name="T12" fmla="*/ 1134 w 1134"/>
                <a:gd name="T13" fmla="*/ 440 h 440"/>
                <a:gd name="T14" fmla="*/ 0 w 1134"/>
                <a:gd name="T15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4" h="440">
                  <a:moveTo>
                    <a:pt x="0" y="440"/>
                  </a:moveTo>
                  <a:lnTo>
                    <a:pt x="0" y="440"/>
                  </a:lnTo>
                  <a:lnTo>
                    <a:pt x="0" y="0"/>
                  </a:lnTo>
                  <a:lnTo>
                    <a:pt x="1038" y="0"/>
                  </a:lnTo>
                  <a:lnTo>
                    <a:pt x="1038" y="0"/>
                  </a:lnTo>
                  <a:lnTo>
                    <a:pt x="1134" y="0"/>
                  </a:lnTo>
                  <a:lnTo>
                    <a:pt x="1134" y="440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rgbClr val="7F7F7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91"/>
            <p:cNvSpPr>
              <a:spLocks noChangeArrowheads="1"/>
            </p:cNvSpPr>
            <p:nvPr/>
          </p:nvSpPr>
          <p:spPr bwMode="auto">
            <a:xfrm>
              <a:off x="5035" y="760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Rectangle 292"/>
            <p:cNvSpPr>
              <a:spLocks noChangeArrowheads="1"/>
            </p:cNvSpPr>
            <p:nvPr/>
          </p:nvSpPr>
          <p:spPr bwMode="auto">
            <a:xfrm>
              <a:off x="5101" y="760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0" name="Rectangle 293"/>
            <p:cNvSpPr>
              <a:spLocks noChangeArrowheads="1"/>
            </p:cNvSpPr>
            <p:nvPr/>
          </p:nvSpPr>
          <p:spPr bwMode="auto">
            <a:xfrm>
              <a:off x="5131" y="760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294"/>
            <p:cNvSpPr>
              <a:spLocks noChangeArrowheads="1"/>
            </p:cNvSpPr>
            <p:nvPr/>
          </p:nvSpPr>
          <p:spPr bwMode="auto">
            <a:xfrm>
              <a:off x="5187" y="760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295"/>
            <p:cNvSpPr>
              <a:spLocks noChangeArrowheads="1"/>
            </p:cNvSpPr>
            <p:nvPr/>
          </p:nvSpPr>
          <p:spPr bwMode="auto">
            <a:xfrm>
              <a:off x="5253" y="760"/>
              <a:ext cx="8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y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Rectangle 296"/>
            <p:cNvSpPr>
              <a:spLocks noChangeArrowheads="1"/>
            </p:cNvSpPr>
            <p:nvPr/>
          </p:nvSpPr>
          <p:spPr bwMode="auto">
            <a:xfrm>
              <a:off x="5309" y="760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297"/>
            <p:cNvSpPr>
              <a:spLocks noChangeArrowheads="1"/>
            </p:cNvSpPr>
            <p:nvPr/>
          </p:nvSpPr>
          <p:spPr bwMode="auto">
            <a:xfrm>
              <a:off x="5357" y="760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Rectangle 298"/>
            <p:cNvSpPr>
              <a:spLocks noChangeArrowheads="1"/>
            </p:cNvSpPr>
            <p:nvPr/>
          </p:nvSpPr>
          <p:spPr bwMode="auto">
            <a:xfrm>
              <a:off x="5387" y="760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ve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Rectangle 299"/>
            <p:cNvSpPr>
              <a:spLocks noChangeArrowheads="1"/>
            </p:cNvSpPr>
            <p:nvPr/>
          </p:nvSpPr>
          <p:spPr bwMode="auto">
            <a:xfrm>
              <a:off x="5452" y="760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Freeform 300"/>
            <p:cNvSpPr>
              <a:spLocks/>
            </p:cNvSpPr>
            <p:nvPr/>
          </p:nvSpPr>
          <p:spPr bwMode="auto">
            <a:xfrm>
              <a:off x="5070" y="1131"/>
              <a:ext cx="369" cy="160"/>
            </a:xfrm>
            <a:custGeom>
              <a:avLst/>
              <a:gdLst>
                <a:gd name="T0" fmla="*/ 0 w 1134"/>
                <a:gd name="T1" fmla="*/ 493 h 493"/>
                <a:gd name="T2" fmla="*/ 0 w 1134"/>
                <a:gd name="T3" fmla="*/ 493 h 493"/>
                <a:gd name="T4" fmla="*/ 0 w 1134"/>
                <a:gd name="T5" fmla="*/ 0 h 493"/>
                <a:gd name="T6" fmla="*/ 1026 w 1134"/>
                <a:gd name="T7" fmla="*/ 0 h 493"/>
                <a:gd name="T8" fmla="*/ 1026 w 1134"/>
                <a:gd name="T9" fmla="*/ 0 h 493"/>
                <a:gd name="T10" fmla="*/ 1134 w 1134"/>
                <a:gd name="T11" fmla="*/ 0 h 493"/>
                <a:gd name="T12" fmla="*/ 1134 w 1134"/>
                <a:gd name="T13" fmla="*/ 493 h 493"/>
                <a:gd name="T14" fmla="*/ 0 w 1134"/>
                <a:gd name="T15" fmla="*/ 49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4" h="493">
                  <a:moveTo>
                    <a:pt x="0" y="493"/>
                  </a:moveTo>
                  <a:lnTo>
                    <a:pt x="0" y="493"/>
                  </a:lnTo>
                  <a:lnTo>
                    <a:pt x="0" y="0"/>
                  </a:lnTo>
                  <a:lnTo>
                    <a:pt x="1026" y="0"/>
                  </a:lnTo>
                  <a:lnTo>
                    <a:pt x="1026" y="0"/>
                  </a:lnTo>
                  <a:lnTo>
                    <a:pt x="1134" y="0"/>
                  </a:lnTo>
                  <a:lnTo>
                    <a:pt x="1134" y="493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301"/>
            <p:cNvSpPr>
              <a:spLocks noChangeArrowheads="1"/>
            </p:cNvSpPr>
            <p:nvPr/>
          </p:nvSpPr>
          <p:spPr bwMode="auto">
            <a:xfrm>
              <a:off x="5083" y="1328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9" name="Rectangle 302"/>
            <p:cNvSpPr>
              <a:spLocks noChangeArrowheads="1"/>
            </p:cNvSpPr>
            <p:nvPr/>
          </p:nvSpPr>
          <p:spPr bwMode="auto">
            <a:xfrm>
              <a:off x="5130" y="1328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0" name="Rectangle 303"/>
            <p:cNvSpPr>
              <a:spLocks noChangeArrowheads="1"/>
            </p:cNvSpPr>
            <p:nvPr/>
          </p:nvSpPr>
          <p:spPr bwMode="auto">
            <a:xfrm>
              <a:off x="5183" y="1328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304"/>
            <p:cNvSpPr>
              <a:spLocks noChangeArrowheads="1"/>
            </p:cNvSpPr>
            <p:nvPr/>
          </p:nvSpPr>
          <p:spPr bwMode="auto">
            <a:xfrm>
              <a:off x="5248" y="1328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" name="Rectangle 305"/>
            <p:cNvSpPr>
              <a:spLocks noChangeArrowheads="1"/>
            </p:cNvSpPr>
            <p:nvPr/>
          </p:nvSpPr>
          <p:spPr bwMode="auto">
            <a:xfrm>
              <a:off x="5261" y="1328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" name="Rectangle 306"/>
            <p:cNvSpPr>
              <a:spLocks noChangeArrowheads="1"/>
            </p:cNvSpPr>
            <p:nvPr/>
          </p:nvSpPr>
          <p:spPr bwMode="auto">
            <a:xfrm>
              <a:off x="5308" y="1328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" name="Rectangle 307"/>
            <p:cNvSpPr>
              <a:spLocks noChangeArrowheads="1"/>
            </p:cNvSpPr>
            <p:nvPr/>
          </p:nvSpPr>
          <p:spPr bwMode="auto">
            <a:xfrm>
              <a:off x="5339" y="1328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ve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Rectangle 308"/>
            <p:cNvSpPr>
              <a:spLocks noChangeArrowheads="1"/>
            </p:cNvSpPr>
            <p:nvPr/>
          </p:nvSpPr>
          <p:spPr bwMode="auto">
            <a:xfrm>
              <a:off x="5404" y="1328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6" name="Freeform 309"/>
            <p:cNvSpPr>
              <a:spLocks/>
            </p:cNvSpPr>
            <p:nvPr/>
          </p:nvSpPr>
          <p:spPr bwMode="auto">
            <a:xfrm>
              <a:off x="5079" y="1708"/>
              <a:ext cx="369" cy="161"/>
            </a:xfrm>
            <a:custGeom>
              <a:avLst/>
              <a:gdLst>
                <a:gd name="T0" fmla="*/ 0 w 1133"/>
                <a:gd name="T1" fmla="*/ 493 h 493"/>
                <a:gd name="T2" fmla="*/ 0 w 1133"/>
                <a:gd name="T3" fmla="*/ 493 h 493"/>
                <a:gd name="T4" fmla="*/ 0 w 1133"/>
                <a:gd name="T5" fmla="*/ 0 h 493"/>
                <a:gd name="T6" fmla="*/ 1026 w 1133"/>
                <a:gd name="T7" fmla="*/ 0 h 493"/>
                <a:gd name="T8" fmla="*/ 1026 w 1133"/>
                <a:gd name="T9" fmla="*/ 0 h 493"/>
                <a:gd name="T10" fmla="*/ 1133 w 1133"/>
                <a:gd name="T11" fmla="*/ 0 h 493"/>
                <a:gd name="T12" fmla="*/ 1133 w 1133"/>
                <a:gd name="T13" fmla="*/ 493 h 493"/>
                <a:gd name="T14" fmla="*/ 0 w 1133"/>
                <a:gd name="T15" fmla="*/ 49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3" h="493">
                  <a:moveTo>
                    <a:pt x="0" y="493"/>
                  </a:moveTo>
                  <a:lnTo>
                    <a:pt x="0" y="493"/>
                  </a:lnTo>
                  <a:lnTo>
                    <a:pt x="0" y="0"/>
                  </a:lnTo>
                  <a:lnTo>
                    <a:pt x="1026" y="0"/>
                  </a:lnTo>
                  <a:lnTo>
                    <a:pt x="1026" y="0"/>
                  </a:lnTo>
                  <a:lnTo>
                    <a:pt x="1133" y="0"/>
                  </a:lnTo>
                  <a:lnTo>
                    <a:pt x="1133" y="493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310"/>
            <p:cNvSpPr>
              <a:spLocks noChangeArrowheads="1"/>
            </p:cNvSpPr>
            <p:nvPr/>
          </p:nvSpPr>
          <p:spPr bwMode="auto">
            <a:xfrm>
              <a:off x="5063" y="1892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" name="Rectangle 311"/>
            <p:cNvSpPr>
              <a:spLocks noChangeArrowheads="1"/>
            </p:cNvSpPr>
            <p:nvPr/>
          </p:nvSpPr>
          <p:spPr bwMode="auto">
            <a:xfrm>
              <a:off x="5115" y="1892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Rectangle 312"/>
            <p:cNvSpPr>
              <a:spLocks noChangeArrowheads="1"/>
            </p:cNvSpPr>
            <p:nvPr/>
          </p:nvSpPr>
          <p:spPr bwMode="auto">
            <a:xfrm>
              <a:off x="5145" y="1892"/>
              <a:ext cx="8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gi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0" name="Rectangle 313"/>
            <p:cNvSpPr>
              <a:spLocks noChangeArrowheads="1"/>
            </p:cNvSpPr>
            <p:nvPr/>
          </p:nvSpPr>
          <p:spPr bwMode="auto">
            <a:xfrm>
              <a:off x="5197" y="1892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1" name="Rectangle 314"/>
            <p:cNvSpPr>
              <a:spLocks noChangeArrowheads="1"/>
            </p:cNvSpPr>
            <p:nvPr/>
          </p:nvSpPr>
          <p:spPr bwMode="auto">
            <a:xfrm>
              <a:off x="5223" y="1892"/>
              <a:ext cx="5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" name="Rectangle 315"/>
            <p:cNvSpPr>
              <a:spLocks noChangeArrowheads="1"/>
            </p:cNvSpPr>
            <p:nvPr/>
          </p:nvSpPr>
          <p:spPr bwMode="auto">
            <a:xfrm>
              <a:off x="5245" y="1892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Rectangle 316"/>
            <p:cNvSpPr>
              <a:spLocks noChangeArrowheads="1"/>
            </p:cNvSpPr>
            <p:nvPr/>
          </p:nvSpPr>
          <p:spPr bwMode="auto">
            <a:xfrm>
              <a:off x="5275" y="1892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" name="Rectangle 317"/>
            <p:cNvSpPr>
              <a:spLocks noChangeArrowheads="1"/>
            </p:cNvSpPr>
            <p:nvPr/>
          </p:nvSpPr>
          <p:spPr bwMode="auto">
            <a:xfrm>
              <a:off x="5306" y="1892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318"/>
            <p:cNvSpPr>
              <a:spLocks noChangeArrowheads="1"/>
            </p:cNvSpPr>
            <p:nvPr/>
          </p:nvSpPr>
          <p:spPr bwMode="auto">
            <a:xfrm>
              <a:off x="5327" y="1892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6" name="Rectangle 319"/>
            <p:cNvSpPr>
              <a:spLocks noChangeArrowheads="1"/>
            </p:cNvSpPr>
            <p:nvPr/>
          </p:nvSpPr>
          <p:spPr bwMode="auto">
            <a:xfrm>
              <a:off x="5375" y="1892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" name="Rectangle 320"/>
            <p:cNvSpPr>
              <a:spLocks noChangeArrowheads="1"/>
            </p:cNvSpPr>
            <p:nvPr/>
          </p:nvSpPr>
          <p:spPr bwMode="auto">
            <a:xfrm>
              <a:off x="5406" y="1892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ve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8" name="Rectangle 321"/>
            <p:cNvSpPr>
              <a:spLocks noChangeArrowheads="1"/>
            </p:cNvSpPr>
            <p:nvPr/>
          </p:nvSpPr>
          <p:spPr bwMode="auto">
            <a:xfrm>
              <a:off x="5471" y="1892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9" name="Freeform 322"/>
            <p:cNvSpPr>
              <a:spLocks/>
            </p:cNvSpPr>
            <p:nvPr/>
          </p:nvSpPr>
          <p:spPr bwMode="auto">
            <a:xfrm>
              <a:off x="5079" y="2290"/>
              <a:ext cx="369" cy="174"/>
            </a:xfrm>
            <a:custGeom>
              <a:avLst/>
              <a:gdLst>
                <a:gd name="T0" fmla="*/ 0 w 1133"/>
                <a:gd name="T1" fmla="*/ 533 h 533"/>
                <a:gd name="T2" fmla="*/ 0 w 1133"/>
                <a:gd name="T3" fmla="*/ 533 h 533"/>
                <a:gd name="T4" fmla="*/ 0 w 1133"/>
                <a:gd name="T5" fmla="*/ 0 h 533"/>
                <a:gd name="T6" fmla="*/ 1017 w 1133"/>
                <a:gd name="T7" fmla="*/ 0 h 533"/>
                <a:gd name="T8" fmla="*/ 1017 w 1133"/>
                <a:gd name="T9" fmla="*/ 0 h 533"/>
                <a:gd name="T10" fmla="*/ 1133 w 1133"/>
                <a:gd name="T11" fmla="*/ 0 h 533"/>
                <a:gd name="T12" fmla="*/ 1133 w 1133"/>
                <a:gd name="T13" fmla="*/ 533 h 533"/>
                <a:gd name="T14" fmla="*/ 0 w 1133"/>
                <a:gd name="T15" fmla="*/ 53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3" h="533">
                  <a:moveTo>
                    <a:pt x="0" y="533"/>
                  </a:moveTo>
                  <a:lnTo>
                    <a:pt x="0" y="533"/>
                  </a:lnTo>
                  <a:lnTo>
                    <a:pt x="0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133" y="0"/>
                  </a:lnTo>
                  <a:lnTo>
                    <a:pt x="1133" y="533"/>
                  </a:lnTo>
                  <a:lnTo>
                    <a:pt x="0" y="533"/>
                  </a:lnTo>
                  <a:close/>
                </a:path>
              </a:pathLst>
            </a:custGeom>
            <a:solidFill>
              <a:srgbClr val="BF9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323"/>
            <p:cNvSpPr>
              <a:spLocks noChangeArrowheads="1"/>
            </p:cNvSpPr>
            <p:nvPr/>
          </p:nvSpPr>
          <p:spPr bwMode="auto">
            <a:xfrm>
              <a:off x="5001" y="2490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1" name="Rectangle 324"/>
            <p:cNvSpPr>
              <a:spLocks noChangeArrowheads="1"/>
            </p:cNvSpPr>
            <p:nvPr/>
          </p:nvSpPr>
          <p:spPr bwMode="auto">
            <a:xfrm>
              <a:off x="5053" y="2490"/>
              <a:ext cx="12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2" name="Rectangle 325"/>
            <p:cNvSpPr>
              <a:spLocks noChangeArrowheads="1"/>
            </p:cNvSpPr>
            <p:nvPr/>
          </p:nvSpPr>
          <p:spPr bwMode="auto">
            <a:xfrm>
              <a:off x="5144" y="2490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3" name="Rectangle 326"/>
            <p:cNvSpPr>
              <a:spLocks noChangeArrowheads="1"/>
            </p:cNvSpPr>
            <p:nvPr/>
          </p:nvSpPr>
          <p:spPr bwMode="auto">
            <a:xfrm>
              <a:off x="5184" y="2490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4" name="Rectangle 327"/>
            <p:cNvSpPr>
              <a:spLocks noChangeArrowheads="1"/>
            </p:cNvSpPr>
            <p:nvPr/>
          </p:nvSpPr>
          <p:spPr bwMode="auto">
            <a:xfrm>
              <a:off x="5223" y="2490"/>
              <a:ext cx="5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5" name="Rectangle 328"/>
            <p:cNvSpPr>
              <a:spLocks noChangeArrowheads="1"/>
            </p:cNvSpPr>
            <p:nvPr/>
          </p:nvSpPr>
          <p:spPr bwMode="auto">
            <a:xfrm>
              <a:off x="5244" y="2490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6" name="Rectangle 329"/>
            <p:cNvSpPr>
              <a:spLocks noChangeArrowheads="1"/>
            </p:cNvSpPr>
            <p:nvPr/>
          </p:nvSpPr>
          <p:spPr bwMode="auto">
            <a:xfrm>
              <a:off x="5262" y="2490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7" name="Rectangle 330"/>
            <p:cNvSpPr>
              <a:spLocks noChangeArrowheads="1"/>
            </p:cNvSpPr>
            <p:nvPr/>
          </p:nvSpPr>
          <p:spPr bwMode="auto">
            <a:xfrm>
              <a:off x="5301" y="2490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g 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8" name="Rectangle 331"/>
            <p:cNvSpPr>
              <a:spLocks noChangeArrowheads="1"/>
            </p:cNvSpPr>
            <p:nvPr/>
          </p:nvSpPr>
          <p:spPr bwMode="auto">
            <a:xfrm>
              <a:off x="5401" y="2490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9" name="Rectangle 332"/>
            <p:cNvSpPr>
              <a:spLocks noChangeArrowheads="1"/>
            </p:cNvSpPr>
            <p:nvPr/>
          </p:nvSpPr>
          <p:spPr bwMode="auto">
            <a:xfrm>
              <a:off x="5431" y="2490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ve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0" name="Rectangle 333"/>
            <p:cNvSpPr>
              <a:spLocks noChangeArrowheads="1"/>
            </p:cNvSpPr>
            <p:nvPr/>
          </p:nvSpPr>
          <p:spPr bwMode="auto">
            <a:xfrm>
              <a:off x="5496" y="2490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1" name="Freeform 334"/>
            <p:cNvSpPr>
              <a:spLocks/>
            </p:cNvSpPr>
            <p:nvPr/>
          </p:nvSpPr>
          <p:spPr bwMode="auto">
            <a:xfrm>
              <a:off x="1225" y="740"/>
              <a:ext cx="252" cy="634"/>
            </a:xfrm>
            <a:custGeom>
              <a:avLst/>
              <a:gdLst>
                <a:gd name="T0" fmla="*/ 0 w 773"/>
                <a:gd name="T1" fmla="*/ 0 h 1946"/>
                <a:gd name="T2" fmla="*/ 0 w 773"/>
                <a:gd name="T3" fmla="*/ 0 h 1946"/>
                <a:gd name="T4" fmla="*/ 773 w 773"/>
                <a:gd name="T5" fmla="*/ 0 h 1946"/>
                <a:gd name="T6" fmla="*/ 773 w 773"/>
                <a:gd name="T7" fmla="*/ 1946 h 1946"/>
                <a:gd name="T8" fmla="*/ 0 w 773"/>
                <a:gd name="T9" fmla="*/ 1946 h 1946"/>
                <a:gd name="T10" fmla="*/ 0 w 773"/>
                <a:gd name="T11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3" h="1946">
                  <a:moveTo>
                    <a:pt x="0" y="0"/>
                  </a:moveTo>
                  <a:lnTo>
                    <a:pt x="0" y="0"/>
                  </a:lnTo>
                  <a:lnTo>
                    <a:pt x="773" y="0"/>
                  </a:lnTo>
                  <a:lnTo>
                    <a:pt x="773" y="1946"/>
                  </a:lnTo>
                  <a:lnTo>
                    <a:pt x="0" y="1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335"/>
            <p:cNvSpPr>
              <a:spLocks/>
            </p:cNvSpPr>
            <p:nvPr/>
          </p:nvSpPr>
          <p:spPr bwMode="auto">
            <a:xfrm>
              <a:off x="1468" y="1647"/>
              <a:ext cx="450" cy="26"/>
            </a:xfrm>
            <a:custGeom>
              <a:avLst/>
              <a:gdLst>
                <a:gd name="T0" fmla="*/ 80 w 1382"/>
                <a:gd name="T1" fmla="*/ 0 h 80"/>
                <a:gd name="T2" fmla="*/ 80 w 1382"/>
                <a:gd name="T3" fmla="*/ 0 h 80"/>
                <a:gd name="T4" fmla="*/ 80 w 1382"/>
                <a:gd name="T5" fmla="*/ 27 h 80"/>
                <a:gd name="T6" fmla="*/ 1302 w 1382"/>
                <a:gd name="T7" fmla="*/ 27 h 80"/>
                <a:gd name="T8" fmla="*/ 1302 w 1382"/>
                <a:gd name="T9" fmla="*/ 0 h 80"/>
                <a:gd name="T10" fmla="*/ 1382 w 1382"/>
                <a:gd name="T11" fmla="*/ 40 h 80"/>
                <a:gd name="T12" fmla="*/ 1302 w 1382"/>
                <a:gd name="T13" fmla="*/ 80 h 80"/>
                <a:gd name="T14" fmla="*/ 1302 w 1382"/>
                <a:gd name="T15" fmla="*/ 54 h 80"/>
                <a:gd name="T16" fmla="*/ 80 w 1382"/>
                <a:gd name="T17" fmla="*/ 54 h 80"/>
                <a:gd name="T18" fmla="*/ 80 w 1382"/>
                <a:gd name="T19" fmla="*/ 80 h 80"/>
                <a:gd name="T20" fmla="*/ 0 w 1382"/>
                <a:gd name="T21" fmla="*/ 40 h 80"/>
                <a:gd name="T22" fmla="*/ 80 w 1382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2" h="80">
                  <a:moveTo>
                    <a:pt x="80" y="0"/>
                  </a:moveTo>
                  <a:lnTo>
                    <a:pt x="80" y="0"/>
                  </a:lnTo>
                  <a:lnTo>
                    <a:pt x="80" y="27"/>
                  </a:lnTo>
                  <a:lnTo>
                    <a:pt x="1302" y="27"/>
                  </a:lnTo>
                  <a:lnTo>
                    <a:pt x="1302" y="0"/>
                  </a:lnTo>
                  <a:lnTo>
                    <a:pt x="1382" y="40"/>
                  </a:lnTo>
                  <a:lnTo>
                    <a:pt x="1302" y="80"/>
                  </a:lnTo>
                  <a:lnTo>
                    <a:pt x="1302" y="54"/>
                  </a:lnTo>
                  <a:lnTo>
                    <a:pt x="80" y="54"/>
                  </a:lnTo>
                  <a:lnTo>
                    <a:pt x="80" y="80"/>
                  </a:lnTo>
                  <a:lnTo>
                    <a:pt x="0" y="4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336"/>
            <p:cNvSpPr>
              <a:spLocks/>
            </p:cNvSpPr>
            <p:nvPr/>
          </p:nvSpPr>
          <p:spPr bwMode="auto">
            <a:xfrm>
              <a:off x="3311" y="842"/>
              <a:ext cx="0" cy="45"/>
            </a:xfrm>
            <a:custGeom>
              <a:avLst/>
              <a:gdLst>
                <a:gd name="T0" fmla="*/ 0 h 138"/>
                <a:gd name="T1" fmla="*/ 0 h 138"/>
                <a:gd name="T2" fmla="*/ 138 h 1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38">
                  <a:moveTo>
                    <a:pt x="0" y="0"/>
                  </a:moveTo>
                  <a:lnTo>
                    <a:pt x="0" y="0"/>
                  </a:lnTo>
                  <a:lnTo>
                    <a:pt x="0" y="138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37"/>
            <p:cNvSpPr>
              <a:spLocks/>
            </p:cNvSpPr>
            <p:nvPr/>
          </p:nvSpPr>
          <p:spPr bwMode="auto">
            <a:xfrm>
              <a:off x="3228" y="985"/>
              <a:ext cx="0" cy="54"/>
            </a:xfrm>
            <a:custGeom>
              <a:avLst/>
              <a:gdLst>
                <a:gd name="T0" fmla="*/ 0 w 1"/>
                <a:gd name="T1" fmla="*/ 0 h 167"/>
                <a:gd name="T2" fmla="*/ 0 w 1"/>
                <a:gd name="T3" fmla="*/ 0 h 167"/>
                <a:gd name="T4" fmla="*/ 1 w 1"/>
                <a:gd name="T5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67">
                  <a:moveTo>
                    <a:pt x="0" y="0"/>
                  </a:moveTo>
                  <a:lnTo>
                    <a:pt x="0" y="0"/>
                  </a:lnTo>
                  <a:lnTo>
                    <a:pt x="1" y="167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38"/>
            <p:cNvSpPr>
              <a:spLocks/>
            </p:cNvSpPr>
            <p:nvPr/>
          </p:nvSpPr>
          <p:spPr bwMode="auto">
            <a:xfrm>
              <a:off x="3588" y="985"/>
              <a:ext cx="0" cy="50"/>
            </a:xfrm>
            <a:custGeom>
              <a:avLst/>
              <a:gdLst>
                <a:gd name="T0" fmla="*/ 0 h 152"/>
                <a:gd name="T1" fmla="*/ 0 h 152"/>
                <a:gd name="T2" fmla="*/ 152 h 1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52">
                  <a:moveTo>
                    <a:pt x="0" y="0"/>
                  </a:move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39"/>
            <p:cNvSpPr>
              <a:spLocks/>
            </p:cNvSpPr>
            <p:nvPr/>
          </p:nvSpPr>
          <p:spPr bwMode="auto">
            <a:xfrm>
              <a:off x="4283" y="2071"/>
              <a:ext cx="0" cy="49"/>
            </a:xfrm>
            <a:custGeom>
              <a:avLst/>
              <a:gdLst>
                <a:gd name="T0" fmla="*/ 0 w 1"/>
                <a:gd name="T1" fmla="*/ 0 h 152"/>
                <a:gd name="T2" fmla="*/ 0 w 1"/>
                <a:gd name="T3" fmla="*/ 0 h 152"/>
                <a:gd name="T4" fmla="*/ 1 w 1"/>
                <a:gd name="T5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52">
                  <a:moveTo>
                    <a:pt x="0" y="0"/>
                  </a:moveTo>
                  <a:lnTo>
                    <a:pt x="0" y="0"/>
                  </a:lnTo>
                  <a:lnTo>
                    <a:pt x="1" y="152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40"/>
            <p:cNvSpPr>
              <a:spLocks/>
            </p:cNvSpPr>
            <p:nvPr/>
          </p:nvSpPr>
          <p:spPr bwMode="auto">
            <a:xfrm>
              <a:off x="4678" y="2067"/>
              <a:ext cx="0" cy="54"/>
            </a:xfrm>
            <a:custGeom>
              <a:avLst/>
              <a:gdLst>
                <a:gd name="T0" fmla="*/ 0 h 167"/>
                <a:gd name="T1" fmla="*/ 0 h 167"/>
                <a:gd name="T2" fmla="*/ 167 h 16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7">
                  <a:moveTo>
                    <a:pt x="0" y="0"/>
                  </a:moveTo>
                  <a:lnTo>
                    <a:pt x="0" y="0"/>
                  </a:lnTo>
                  <a:lnTo>
                    <a:pt x="0" y="167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41"/>
            <p:cNvSpPr>
              <a:spLocks/>
            </p:cNvSpPr>
            <p:nvPr/>
          </p:nvSpPr>
          <p:spPr bwMode="auto">
            <a:xfrm>
              <a:off x="4669" y="989"/>
              <a:ext cx="0" cy="50"/>
            </a:xfrm>
            <a:custGeom>
              <a:avLst/>
              <a:gdLst>
                <a:gd name="T0" fmla="*/ 0 h 152"/>
                <a:gd name="T1" fmla="*/ 0 h 152"/>
                <a:gd name="T2" fmla="*/ 152 h 1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52">
                  <a:moveTo>
                    <a:pt x="0" y="0"/>
                  </a:move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42"/>
            <p:cNvSpPr>
              <a:spLocks/>
            </p:cNvSpPr>
            <p:nvPr/>
          </p:nvSpPr>
          <p:spPr bwMode="auto">
            <a:xfrm>
              <a:off x="4291" y="989"/>
              <a:ext cx="0" cy="55"/>
            </a:xfrm>
            <a:custGeom>
              <a:avLst/>
              <a:gdLst>
                <a:gd name="T0" fmla="*/ 0 h 168"/>
                <a:gd name="T1" fmla="*/ 0 h 168"/>
                <a:gd name="T2" fmla="*/ 168 h 16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8">
                  <a:moveTo>
                    <a:pt x="0" y="0"/>
                  </a:moveTo>
                  <a:lnTo>
                    <a:pt x="0" y="0"/>
                  </a:lnTo>
                  <a:lnTo>
                    <a:pt x="0" y="168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43"/>
            <p:cNvSpPr>
              <a:spLocks/>
            </p:cNvSpPr>
            <p:nvPr/>
          </p:nvSpPr>
          <p:spPr bwMode="auto">
            <a:xfrm>
              <a:off x="4608" y="833"/>
              <a:ext cx="0" cy="49"/>
            </a:xfrm>
            <a:custGeom>
              <a:avLst/>
              <a:gdLst>
                <a:gd name="T0" fmla="*/ 0 w 1"/>
                <a:gd name="T1" fmla="*/ 0 h 152"/>
                <a:gd name="T2" fmla="*/ 0 w 1"/>
                <a:gd name="T3" fmla="*/ 0 h 152"/>
                <a:gd name="T4" fmla="*/ 1 w 1"/>
                <a:gd name="T5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52">
                  <a:moveTo>
                    <a:pt x="0" y="0"/>
                  </a:moveTo>
                  <a:lnTo>
                    <a:pt x="0" y="0"/>
                  </a:lnTo>
                  <a:lnTo>
                    <a:pt x="1" y="152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44"/>
            <p:cNvSpPr>
              <a:spLocks noEditPoints="1"/>
            </p:cNvSpPr>
            <p:nvPr/>
          </p:nvSpPr>
          <p:spPr bwMode="auto">
            <a:xfrm>
              <a:off x="1990" y="758"/>
              <a:ext cx="940" cy="1097"/>
            </a:xfrm>
            <a:custGeom>
              <a:avLst/>
              <a:gdLst>
                <a:gd name="T0" fmla="*/ 0 w 2889"/>
                <a:gd name="T1" fmla="*/ 0 h 3369"/>
                <a:gd name="T2" fmla="*/ 332 w 2889"/>
                <a:gd name="T3" fmla="*/ 0 h 3369"/>
                <a:gd name="T4" fmla="*/ 574 w 2889"/>
                <a:gd name="T5" fmla="*/ 0 h 3369"/>
                <a:gd name="T6" fmla="*/ 664 w 2889"/>
                <a:gd name="T7" fmla="*/ 0 h 3369"/>
                <a:gd name="T8" fmla="*/ 996 w 2889"/>
                <a:gd name="T9" fmla="*/ 0 h 3369"/>
                <a:gd name="T10" fmla="*/ 1238 w 2889"/>
                <a:gd name="T11" fmla="*/ 0 h 3369"/>
                <a:gd name="T12" fmla="*/ 1329 w 2889"/>
                <a:gd name="T13" fmla="*/ 0 h 3369"/>
                <a:gd name="T14" fmla="*/ 1661 w 2889"/>
                <a:gd name="T15" fmla="*/ 0 h 3369"/>
                <a:gd name="T16" fmla="*/ 1903 w 2889"/>
                <a:gd name="T17" fmla="*/ 0 h 3369"/>
                <a:gd name="T18" fmla="*/ 1993 w 2889"/>
                <a:gd name="T19" fmla="*/ 0 h 3369"/>
                <a:gd name="T20" fmla="*/ 2326 w 2889"/>
                <a:gd name="T21" fmla="*/ 0 h 3369"/>
                <a:gd name="T22" fmla="*/ 2567 w 2889"/>
                <a:gd name="T23" fmla="*/ 0 h 3369"/>
                <a:gd name="T24" fmla="*/ 2658 w 2889"/>
                <a:gd name="T25" fmla="*/ 0 h 3369"/>
                <a:gd name="T26" fmla="*/ 2889 w 2889"/>
                <a:gd name="T27" fmla="*/ 10 h 3369"/>
                <a:gd name="T28" fmla="*/ 2889 w 2889"/>
                <a:gd name="T29" fmla="*/ 101 h 3369"/>
                <a:gd name="T30" fmla="*/ 2889 w 2889"/>
                <a:gd name="T31" fmla="*/ 433 h 3369"/>
                <a:gd name="T32" fmla="*/ 2889 w 2889"/>
                <a:gd name="T33" fmla="*/ 676 h 3369"/>
                <a:gd name="T34" fmla="*/ 2889 w 2889"/>
                <a:gd name="T35" fmla="*/ 766 h 3369"/>
                <a:gd name="T36" fmla="*/ 2889 w 2889"/>
                <a:gd name="T37" fmla="*/ 1099 h 3369"/>
                <a:gd name="T38" fmla="*/ 2889 w 2889"/>
                <a:gd name="T39" fmla="*/ 1341 h 3369"/>
                <a:gd name="T40" fmla="*/ 2889 w 2889"/>
                <a:gd name="T41" fmla="*/ 1432 h 3369"/>
                <a:gd name="T42" fmla="*/ 2889 w 2889"/>
                <a:gd name="T43" fmla="*/ 1765 h 3369"/>
                <a:gd name="T44" fmla="*/ 2889 w 2889"/>
                <a:gd name="T45" fmla="*/ 2007 h 3369"/>
                <a:gd name="T46" fmla="*/ 2889 w 2889"/>
                <a:gd name="T47" fmla="*/ 2098 h 3369"/>
                <a:gd name="T48" fmla="*/ 2889 w 2889"/>
                <a:gd name="T49" fmla="*/ 2431 h 3369"/>
                <a:gd name="T50" fmla="*/ 2889 w 2889"/>
                <a:gd name="T51" fmla="*/ 2673 h 3369"/>
                <a:gd name="T52" fmla="*/ 2889 w 2889"/>
                <a:gd name="T53" fmla="*/ 2764 h 3369"/>
                <a:gd name="T54" fmla="*/ 2889 w 2889"/>
                <a:gd name="T55" fmla="*/ 3097 h 3369"/>
                <a:gd name="T56" fmla="*/ 2889 w 2889"/>
                <a:gd name="T57" fmla="*/ 3339 h 3369"/>
                <a:gd name="T58" fmla="*/ 2829 w 2889"/>
                <a:gd name="T59" fmla="*/ 3369 h 3369"/>
                <a:gd name="T60" fmla="*/ 2497 w 2889"/>
                <a:gd name="T61" fmla="*/ 3369 h 3369"/>
                <a:gd name="T62" fmla="*/ 2255 w 2889"/>
                <a:gd name="T63" fmla="*/ 3369 h 3369"/>
                <a:gd name="T64" fmla="*/ 2164 w 2889"/>
                <a:gd name="T65" fmla="*/ 3369 h 3369"/>
                <a:gd name="T66" fmla="*/ 1832 w 2889"/>
                <a:gd name="T67" fmla="*/ 3369 h 3369"/>
                <a:gd name="T68" fmla="*/ 1591 w 2889"/>
                <a:gd name="T69" fmla="*/ 3369 h 3369"/>
                <a:gd name="T70" fmla="*/ 1500 w 2889"/>
                <a:gd name="T71" fmla="*/ 3369 h 3369"/>
                <a:gd name="T72" fmla="*/ 1168 w 2889"/>
                <a:gd name="T73" fmla="*/ 3369 h 3369"/>
                <a:gd name="T74" fmla="*/ 926 w 2889"/>
                <a:gd name="T75" fmla="*/ 3369 h 3369"/>
                <a:gd name="T76" fmla="*/ 835 w 2889"/>
                <a:gd name="T77" fmla="*/ 3369 h 3369"/>
                <a:gd name="T78" fmla="*/ 503 w 2889"/>
                <a:gd name="T79" fmla="*/ 3369 h 3369"/>
                <a:gd name="T80" fmla="*/ 261 w 2889"/>
                <a:gd name="T81" fmla="*/ 3369 h 3369"/>
                <a:gd name="T82" fmla="*/ 171 w 2889"/>
                <a:gd name="T83" fmla="*/ 3369 h 3369"/>
                <a:gd name="T84" fmla="*/ 0 w 2889"/>
                <a:gd name="T85" fmla="*/ 3299 h 3369"/>
                <a:gd name="T86" fmla="*/ 0 w 2889"/>
                <a:gd name="T87" fmla="*/ 3208 h 3369"/>
                <a:gd name="T88" fmla="*/ 0 w 2889"/>
                <a:gd name="T89" fmla="*/ 2875 h 3369"/>
                <a:gd name="T90" fmla="*/ 0 w 2889"/>
                <a:gd name="T91" fmla="*/ 2633 h 3369"/>
                <a:gd name="T92" fmla="*/ 0 w 2889"/>
                <a:gd name="T93" fmla="*/ 2542 h 3369"/>
                <a:gd name="T94" fmla="*/ 0 w 2889"/>
                <a:gd name="T95" fmla="*/ 2209 h 3369"/>
                <a:gd name="T96" fmla="*/ 0 w 2889"/>
                <a:gd name="T97" fmla="*/ 1967 h 3369"/>
                <a:gd name="T98" fmla="*/ 0 w 2889"/>
                <a:gd name="T99" fmla="*/ 1876 h 3369"/>
                <a:gd name="T100" fmla="*/ 0 w 2889"/>
                <a:gd name="T101" fmla="*/ 1543 h 3369"/>
                <a:gd name="T102" fmla="*/ 0 w 2889"/>
                <a:gd name="T103" fmla="*/ 1301 h 3369"/>
                <a:gd name="T104" fmla="*/ 0 w 2889"/>
                <a:gd name="T105" fmla="*/ 1210 h 3369"/>
                <a:gd name="T106" fmla="*/ 0 w 2889"/>
                <a:gd name="T107" fmla="*/ 877 h 3369"/>
                <a:gd name="T108" fmla="*/ 0 w 2889"/>
                <a:gd name="T109" fmla="*/ 635 h 3369"/>
                <a:gd name="T110" fmla="*/ 0 w 2889"/>
                <a:gd name="T111" fmla="*/ 544 h 3369"/>
                <a:gd name="T112" fmla="*/ 0 w 2889"/>
                <a:gd name="T113" fmla="*/ 212 h 3369"/>
                <a:gd name="T114" fmla="*/ 0 w 2889"/>
                <a:gd name="T115" fmla="*/ 0 h 3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89" h="3369">
                  <a:moveTo>
                    <a:pt x="0" y="0"/>
                  </a:moveTo>
                  <a:lnTo>
                    <a:pt x="0" y="0"/>
                  </a:lnTo>
                  <a:lnTo>
                    <a:pt x="241" y="0"/>
                  </a:lnTo>
                  <a:moveTo>
                    <a:pt x="332" y="0"/>
                  </a:moveTo>
                  <a:lnTo>
                    <a:pt x="332" y="0"/>
                  </a:lnTo>
                  <a:lnTo>
                    <a:pt x="574" y="0"/>
                  </a:lnTo>
                  <a:moveTo>
                    <a:pt x="664" y="0"/>
                  </a:moveTo>
                  <a:lnTo>
                    <a:pt x="664" y="0"/>
                  </a:lnTo>
                  <a:lnTo>
                    <a:pt x="906" y="0"/>
                  </a:lnTo>
                  <a:moveTo>
                    <a:pt x="996" y="0"/>
                  </a:moveTo>
                  <a:lnTo>
                    <a:pt x="996" y="0"/>
                  </a:lnTo>
                  <a:lnTo>
                    <a:pt x="1238" y="0"/>
                  </a:lnTo>
                  <a:moveTo>
                    <a:pt x="1329" y="0"/>
                  </a:moveTo>
                  <a:lnTo>
                    <a:pt x="1329" y="0"/>
                  </a:lnTo>
                  <a:lnTo>
                    <a:pt x="1570" y="0"/>
                  </a:lnTo>
                  <a:moveTo>
                    <a:pt x="1661" y="0"/>
                  </a:moveTo>
                  <a:lnTo>
                    <a:pt x="1661" y="0"/>
                  </a:lnTo>
                  <a:lnTo>
                    <a:pt x="1903" y="0"/>
                  </a:lnTo>
                  <a:moveTo>
                    <a:pt x="1993" y="0"/>
                  </a:moveTo>
                  <a:lnTo>
                    <a:pt x="1993" y="0"/>
                  </a:lnTo>
                  <a:lnTo>
                    <a:pt x="2235" y="0"/>
                  </a:lnTo>
                  <a:moveTo>
                    <a:pt x="2326" y="0"/>
                  </a:moveTo>
                  <a:lnTo>
                    <a:pt x="2326" y="0"/>
                  </a:lnTo>
                  <a:lnTo>
                    <a:pt x="2567" y="0"/>
                  </a:lnTo>
                  <a:moveTo>
                    <a:pt x="2658" y="0"/>
                  </a:moveTo>
                  <a:lnTo>
                    <a:pt x="2658" y="0"/>
                  </a:lnTo>
                  <a:lnTo>
                    <a:pt x="2889" y="0"/>
                  </a:lnTo>
                  <a:lnTo>
                    <a:pt x="2889" y="10"/>
                  </a:lnTo>
                  <a:moveTo>
                    <a:pt x="2889" y="101"/>
                  </a:moveTo>
                  <a:lnTo>
                    <a:pt x="2889" y="101"/>
                  </a:lnTo>
                  <a:lnTo>
                    <a:pt x="2889" y="343"/>
                  </a:lnTo>
                  <a:moveTo>
                    <a:pt x="2889" y="433"/>
                  </a:moveTo>
                  <a:lnTo>
                    <a:pt x="2889" y="433"/>
                  </a:lnTo>
                  <a:lnTo>
                    <a:pt x="2889" y="676"/>
                  </a:lnTo>
                  <a:moveTo>
                    <a:pt x="2889" y="766"/>
                  </a:moveTo>
                  <a:lnTo>
                    <a:pt x="2889" y="766"/>
                  </a:lnTo>
                  <a:lnTo>
                    <a:pt x="2889" y="1009"/>
                  </a:lnTo>
                  <a:moveTo>
                    <a:pt x="2889" y="1099"/>
                  </a:moveTo>
                  <a:lnTo>
                    <a:pt x="2889" y="1099"/>
                  </a:lnTo>
                  <a:lnTo>
                    <a:pt x="2889" y="1341"/>
                  </a:lnTo>
                  <a:moveTo>
                    <a:pt x="2889" y="1432"/>
                  </a:moveTo>
                  <a:lnTo>
                    <a:pt x="2889" y="1432"/>
                  </a:lnTo>
                  <a:lnTo>
                    <a:pt x="2889" y="1674"/>
                  </a:lnTo>
                  <a:moveTo>
                    <a:pt x="2889" y="1765"/>
                  </a:moveTo>
                  <a:lnTo>
                    <a:pt x="2889" y="1765"/>
                  </a:lnTo>
                  <a:lnTo>
                    <a:pt x="2889" y="2007"/>
                  </a:lnTo>
                  <a:moveTo>
                    <a:pt x="2889" y="2098"/>
                  </a:moveTo>
                  <a:lnTo>
                    <a:pt x="2889" y="2098"/>
                  </a:lnTo>
                  <a:lnTo>
                    <a:pt x="2889" y="2340"/>
                  </a:lnTo>
                  <a:moveTo>
                    <a:pt x="2889" y="2431"/>
                  </a:moveTo>
                  <a:lnTo>
                    <a:pt x="2889" y="2431"/>
                  </a:lnTo>
                  <a:lnTo>
                    <a:pt x="2889" y="2673"/>
                  </a:lnTo>
                  <a:moveTo>
                    <a:pt x="2889" y="2764"/>
                  </a:moveTo>
                  <a:lnTo>
                    <a:pt x="2889" y="2764"/>
                  </a:lnTo>
                  <a:lnTo>
                    <a:pt x="2889" y="3006"/>
                  </a:lnTo>
                  <a:moveTo>
                    <a:pt x="2889" y="3097"/>
                  </a:moveTo>
                  <a:lnTo>
                    <a:pt x="2889" y="3097"/>
                  </a:lnTo>
                  <a:lnTo>
                    <a:pt x="2889" y="3339"/>
                  </a:lnTo>
                  <a:moveTo>
                    <a:pt x="2829" y="3369"/>
                  </a:moveTo>
                  <a:lnTo>
                    <a:pt x="2829" y="3369"/>
                  </a:lnTo>
                  <a:lnTo>
                    <a:pt x="2587" y="3369"/>
                  </a:lnTo>
                  <a:moveTo>
                    <a:pt x="2497" y="3369"/>
                  </a:moveTo>
                  <a:lnTo>
                    <a:pt x="2497" y="3369"/>
                  </a:lnTo>
                  <a:lnTo>
                    <a:pt x="2255" y="3369"/>
                  </a:lnTo>
                  <a:moveTo>
                    <a:pt x="2164" y="3369"/>
                  </a:moveTo>
                  <a:lnTo>
                    <a:pt x="2164" y="3369"/>
                  </a:lnTo>
                  <a:lnTo>
                    <a:pt x="1923" y="3369"/>
                  </a:lnTo>
                  <a:moveTo>
                    <a:pt x="1832" y="3369"/>
                  </a:moveTo>
                  <a:lnTo>
                    <a:pt x="1832" y="3369"/>
                  </a:lnTo>
                  <a:lnTo>
                    <a:pt x="1591" y="3369"/>
                  </a:lnTo>
                  <a:moveTo>
                    <a:pt x="1500" y="3369"/>
                  </a:moveTo>
                  <a:lnTo>
                    <a:pt x="1500" y="3369"/>
                  </a:lnTo>
                  <a:lnTo>
                    <a:pt x="1258" y="3369"/>
                  </a:lnTo>
                  <a:moveTo>
                    <a:pt x="1168" y="3369"/>
                  </a:moveTo>
                  <a:lnTo>
                    <a:pt x="1168" y="3369"/>
                  </a:lnTo>
                  <a:lnTo>
                    <a:pt x="926" y="3369"/>
                  </a:lnTo>
                  <a:moveTo>
                    <a:pt x="835" y="3369"/>
                  </a:moveTo>
                  <a:lnTo>
                    <a:pt x="835" y="3369"/>
                  </a:lnTo>
                  <a:lnTo>
                    <a:pt x="594" y="3369"/>
                  </a:lnTo>
                  <a:moveTo>
                    <a:pt x="503" y="3369"/>
                  </a:moveTo>
                  <a:lnTo>
                    <a:pt x="503" y="3369"/>
                  </a:lnTo>
                  <a:lnTo>
                    <a:pt x="261" y="3369"/>
                  </a:lnTo>
                  <a:moveTo>
                    <a:pt x="171" y="3369"/>
                  </a:moveTo>
                  <a:lnTo>
                    <a:pt x="171" y="3369"/>
                  </a:lnTo>
                  <a:lnTo>
                    <a:pt x="0" y="3369"/>
                  </a:lnTo>
                  <a:lnTo>
                    <a:pt x="0" y="3299"/>
                  </a:lnTo>
                  <a:moveTo>
                    <a:pt x="0" y="3208"/>
                  </a:moveTo>
                  <a:lnTo>
                    <a:pt x="0" y="3208"/>
                  </a:lnTo>
                  <a:lnTo>
                    <a:pt x="0" y="2966"/>
                  </a:lnTo>
                  <a:moveTo>
                    <a:pt x="0" y="2875"/>
                  </a:moveTo>
                  <a:lnTo>
                    <a:pt x="0" y="2875"/>
                  </a:lnTo>
                  <a:lnTo>
                    <a:pt x="0" y="2633"/>
                  </a:lnTo>
                  <a:moveTo>
                    <a:pt x="0" y="2542"/>
                  </a:moveTo>
                  <a:lnTo>
                    <a:pt x="0" y="2542"/>
                  </a:lnTo>
                  <a:lnTo>
                    <a:pt x="0" y="2300"/>
                  </a:lnTo>
                  <a:moveTo>
                    <a:pt x="0" y="2209"/>
                  </a:moveTo>
                  <a:lnTo>
                    <a:pt x="0" y="2209"/>
                  </a:lnTo>
                  <a:lnTo>
                    <a:pt x="0" y="1967"/>
                  </a:lnTo>
                  <a:moveTo>
                    <a:pt x="0" y="1876"/>
                  </a:moveTo>
                  <a:lnTo>
                    <a:pt x="0" y="1876"/>
                  </a:lnTo>
                  <a:lnTo>
                    <a:pt x="0" y="1634"/>
                  </a:lnTo>
                  <a:moveTo>
                    <a:pt x="0" y="1543"/>
                  </a:moveTo>
                  <a:lnTo>
                    <a:pt x="0" y="1543"/>
                  </a:lnTo>
                  <a:lnTo>
                    <a:pt x="0" y="1301"/>
                  </a:lnTo>
                  <a:moveTo>
                    <a:pt x="0" y="1210"/>
                  </a:moveTo>
                  <a:lnTo>
                    <a:pt x="0" y="1210"/>
                  </a:lnTo>
                  <a:lnTo>
                    <a:pt x="0" y="968"/>
                  </a:lnTo>
                  <a:moveTo>
                    <a:pt x="0" y="877"/>
                  </a:moveTo>
                  <a:lnTo>
                    <a:pt x="0" y="877"/>
                  </a:lnTo>
                  <a:lnTo>
                    <a:pt x="0" y="635"/>
                  </a:lnTo>
                  <a:moveTo>
                    <a:pt x="0" y="544"/>
                  </a:moveTo>
                  <a:lnTo>
                    <a:pt x="0" y="544"/>
                  </a:lnTo>
                  <a:lnTo>
                    <a:pt x="0" y="302"/>
                  </a:lnTo>
                  <a:moveTo>
                    <a:pt x="0" y="212"/>
                  </a:moveTo>
                  <a:lnTo>
                    <a:pt x="0" y="212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45"/>
            <p:cNvSpPr>
              <a:spLocks/>
            </p:cNvSpPr>
            <p:nvPr/>
          </p:nvSpPr>
          <p:spPr bwMode="auto">
            <a:xfrm>
              <a:off x="2346" y="1288"/>
              <a:ext cx="111" cy="108"/>
            </a:xfrm>
            <a:custGeom>
              <a:avLst/>
              <a:gdLst>
                <a:gd name="T0" fmla="*/ 0 w 342"/>
                <a:gd name="T1" fmla="*/ 0 h 329"/>
                <a:gd name="T2" fmla="*/ 0 w 342"/>
                <a:gd name="T3" fmla="*/ 0 h 329"/>
                <a:gd name="T4" fmla="*/ 342 w 342"/>
                <a:gd name="T5" fmla="*/ 0 h 329"/>
                <a:gd name="T6" fmla="*/ 342 w 342"/>
                <a:gd name="T7" fmla="*/ 329 h 329"/>
                <a:gd name="T8" fmla="*/ 0 w 342"/>
                <a:gd name="T9" fmla="*/ 329 h 329"/>
                <a:gd name="T10" fmla="*/ 0 w 342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29">
                  <a:moveTo>
                    <a:pt x="0" y="0"/>
                  </a:moveTo>
                  <a:lnTo>
                    <a:pt x="0" y="0"/>
                  </a:lnTo>
                  <a:lnTo>
                    <a:pt x="342" y="0"/>
                  </a:lnTo>
                  <a:lnTo>
                    <a:pt x="342" y="329"/>
                  </a:lnTo>
                  <a:lnTo>
                    <a:pt x="0" y="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46"/>
            <p:cNvSpPr>
              <a:spLocks/>
            </p:cNvSpPr>
            <p:nvPr/>
          </p:nvSpPr>
          <p:spPr bwMode="auto">
            <a:xfrm>
              <a:off x="2123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47"/>
            <p:cNvSpPr>
              <a:spLocks/>
            </p:cNvSpPr>
            <p:nvPr/>
          </p:nvSpPr>
          <p:spPr bwMode="auto">
            <a:xfrm>
              <a:off x="2234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48"/>
            <p:cNvSpPr>
              <a:spLocks/>
            </p:cNvSpPr>
            <p:nvPr/>
          </p:nvSpPr>
          <p:spPr bwMode="auto">
            <a:xfrm>
              <a:off x="2346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49"/>
            <p:cNvSpPr>
              <a:spLocks/>
            </p:cNvSpPr>
            <p:nvPr/>
          </p:nvSpPr>
          <p:spPr bwMode="auto">
            <a:xfrm>
              <a:off x="2457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50"/>
            <p:cNvSpPr>
              <a:spLocks/>
            </p:cNvSpPr>
            <p:nvPr/>
          </p:nvSpPr>
          <p:spPr bwMode="auto">
            <a:xfrm>
              <a:off x="2568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51"/>
            <p:cNvSpPr>
              <a:spLocks/>
            </p:cNvSpPr>
            <p:nvPr/>
          </p:nvSpPr>
          <p:spPr bwMode="auto">
            <a:xfrm>
              <a:off x="2680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52"/>
            <p:cNvSpPr>
              <a:spLocks/>
            </p:cNvSpPr>
            <p:nvPr/>
          </p:nvSpPr>
          <p:spPr bwMode="auto">
            <a:xfrm>
              <a:off x="2791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53"/>
            <p:cNvSpPr>
              <a:spLocks/>
            </p:cNvSpPr>
            <p:nvPr/>
          </p:nvSpPr>
          <p:spPr bwMode="auto">
            <a:xfrm>
              <a:off x="2008" y="1074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54"/>
            <p:cNvSpPr>
              <a:spLocks/>
            </p:cNvSpPr>
            <p:nvPr/>
          </p:nvSpPr>
          <p:spPr bwMode="auto">
            <a:xfrm>
              <a:off x="2008" y="1181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55"/>
            <p:cNvSpPr>
              <a:spLocks/>
            </p:cNvSpPr>
            <p:nvPr/>
          </p:nvSpPr>
          <p:spPr bwMode="auto">
            <a:xfrm>
              <a:off x="2008" y="1288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56"/>
            <p:cNvSpPr>
              <a:spLocks/>
            </p:cNvSpPr>
            <p:nvPr/>
          </p:nvSpPr>
          <p:spPr bwMode="auto">
            <a:xfrm>
              <a:off x="2008" y="1396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57"/>
            <p:cNvSpPr>
              <a:spLocks/>
            </p:cNvSpPr>
            <p:nvPr/>
          </p:nvSpPr>
          <p:spPr bwMode="auto">
            <a:xfrm>
              <a:off x="2008" y="1503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58"/>
            <p:cNvSpPr>
              <a:spLocks/>
            </p:cNvSpPr>
            <p:nvPr/>
          </p:nvSpPr>
          <p:spPr bwMode="auto">
            <a:xfrm>
              <a:off x="2008" y="1610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59"/>
            <p:cNvSpPr>
              <a:spLocks/>
            </p:cNvSpPr>
            <p:nvPr/>
          </p:nvSpPr>
          <p:spPr bwMode="auto">
            <a:xfrm>
              <a:off x="2008" y="1717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60"/>
            <p:cNvSpPr>
              <a:spLocks/>
            </p:cNvSpPr>
            <p:nvPr/>
          </p:nvSpPr>
          <p:spPr bwMode="auto">
            <a:xfrm>
              <a:off x="2012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61"/>
            <p:cNvSpPr>
              <a:spLocks/>
            </p:cNvSpPr>
            <p:nvPr/>
          </p:nvSpPr>
          <p:spPr bwMode="auto">
            <a:xfrm>
              <a:off x="2902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2"/>
            <p:cNvSpPr>
              <a:spLocks/>
            </p:cNvSpPr>
            <p:nvPr/>
          </p:nvSpPr>
          <p:spPr bwMode="auto">
            <a:xfrm>
              <a:off x="2008" y="967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3"/>
            <p:cNvSpPr>
              <a:spLocks/>
            </p:cNvSpPr>
            <p:nvPr/>
          </p:nvSpPr>
          <p:spPr bwMode="auto">
            <a:xfrm>
              <a:off x="2008" y="1825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364"/>
            <p:cNvSpPr>
              <a:spLocks noChangeArrowheads="1"/>
            </p:cNvSpPr>
            <p:nvPr/>
          </p:nvSpPr>
          <p:spPr bwMode="auto">
            <a:xfrm>
              <a:off x="2215" y="815"/>
              <a:ext cx="17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8*8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2" name="Rectangle 365"/>
            <p:cNvSpPr>
              <a:spLocks noChangeArrowheads="1"/>
            </p:cNvSpPr>
            <p:nvPr/>
          </p:nvSpPr>
          <p:spPr bwMode="auto">
            <a:xfrm>
              <a:off x="2353" y="815"/>
              <a:ext cx="13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3" name="Rectangle 366"/>
            <p:cNvSpPr>
              <a:spLocks noChangeArrowheads="1"/>
            </p:cNvSpPr>
            <p:nvPr/>
          </p:nvSpPr>
          <p:spPr bwMode="auto">
            <a:xfrm>
              <a:off x="2458" y="815"/>
              <a:ext cx="8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4" name="Rectangle 367"/>
            <p:cNvSpPr>
              <a:spLocks noChangeArrowheads="1"/>
            </p:cNvSpPr>
            <p:nvPr/>
          </p:nvSpPr>
          <p:spPr bwMode="auto">
            <a:xfrm>
              <a:off x="2510" y="815"/>
              <a:ext cx="5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5" name="Rectangle 368"/>
            <p:cNvSpPr>
              <a:spLocks noChangeArrowheads="1"/>
            </p:cNvSpPr>
            <p:nvPr/>
          </p:nvSpPr>
          <p:spPr bwMode="auto">
            <a:xfrm>
              <a:off x="2530" y="815"/>
              <a:ext cx="17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Mes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6" name="Rectangle 369"/>
            <p:cNvSpPr>
              <a:spLocks noChangeArrowheads="1"/>
            </p:cNvSpPr>
            <p:nvPr/>
          </p:nvSpPr>
          <p:spPr bwMode="auto">
            <a:xfrm>
              <a:off x="2671" y="815"/>
              <a:ext cx="7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99792" y="370778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99792" y="70862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53684" y="2941415"/>
            <a:ext cx="1379758" cy="47212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SPM</a:t>
            </a:r>
          </a:p>
        </p:txBody>
      </p:sp>
      <p:sp>
        <p:nvSpPr>
          <p:cNvPr id="380" name="内容占位符 2"/>
          <p:cNvSpPr>
            <a:spLocks noGrp="1"/>
          </p:cNvSpPr>
          <p:nvPr>
            <p:ph idx="4294967295"/>
          </p:nvPr>
        </p:nvSpPr>
        <p:spPr>
          <a:xfrm>
            <a:off x="323528" y="4869160"/>
            <a:ext cx="8280920" cy="1728192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MPE</a:t>
            </a:r>
            <a:r>
              <a:rPr lang="zh-CN" altLang="en-US" dirty="0"/>
              <a:t> </a:t>
            </a:r>
            <a:r>
              <a:rPr lang="en-US" altLang="zh-CN" sz="1600" dirty="0"/>
              <a:t>(Management Processing Element)</a:t>
            </a:r>
            <a:endParaRPr lang="en-US" altLang="zh-CN" dirty="0"/>
          </a:p>
          <a:p>
            <a:pPr lvl="1"/>
            <a:r>
              <a:rPr lang="en-US" altLang="zh-CN" dirty="0"/>
              <a:t>Management,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schedule,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communication</a:t>
            </a:r>
          </a:p>
          <a:p>
            <a:r>
              <a:rPr lang="en-US" altLang="zh-CN" dirty="0"/>
              <a:t>CPEs</a:t>
            </a:r>
            <a:r>
              <a:rPr lang="zh-CN" altLang="en-US" dirty="0"/>
              <a:t> </a:t>
            </a:r>
            <a:r>
              <a:rPr lang="en-US" altLang="zh-CN" sz="1600" dirty="0"/>
              <a:t>(Computing Processing Elements)</a:t>
            </a:r>
          </a:p>
          <a:p>
            <a:pPr lvl="1"/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</a:p>
          <a:p>
            <a:endParaRPr lang="en-US" altLang="zh-CN" dirty="0"/>
          </a:p>
        </p:txBody>
      </p:sp>
      <p:sp>
        <p:nvSpPr>
          <p:cNvPr id="378" name="标题 1"/>
          <p:cNvSpPr>
            <a:spLocks noGrp="1"/>
          </p:cNvSpPr>
          <p:nvPr>
            <p:ph type="title"/>
          </p:nvPr>
        </p:nvSpPr>
        <p:spPr>
          <a:xfrm>
            <a:off x="287524" y="344402"/>
            <a:ext cx="8568952" cy="552571"/>
          </a:xfrm>
        </p:spPr>
        <p:txBody>
          <a:bodyPr/>
          <a:lstStyle/>
          <a:p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SW26010</a:t>
            </a:r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Processor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804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3"/>
          <p:cNvSpPr>
            <a:spLocks noChangeAspect="1" noChangeArrowheads="1" noTextEdit="1"/>
          </p:cNvSpPr>
          <p:nvPr/>
        </p:nvSpPr>
        <p:spPr bwMode="auto">
          <a:xfrm>
            <a:off x="319086" y="1196755"/>
            <a:ext cx="8496314" cy="348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205"/>
          <p:cNvGrpSpPr>
            <a:grpSpLocks/>
          </p:cNvGrpSpPr>
          <p:nvPr/>
        </p:nvGrpSpPr>
        <p:grpSpPr bwMode="auto">
          <a:xfrm>
            <a:off x="325436" y="1195167"/>
            <a:ext cx="7427925" cy="3475048"/>
            <a:chOff x="205" y="453"/>
            <a:chExt cx="4679" cy="2189"/>
          </a:xfrm>
        </p:grpSpPr>
        <p:sp>
          <p:nvSpPr>
            <p:cNvPr id="179" name="Rectangle 5"/>
            <p:cNvSpPr>
              <a:spLocks noChangeArrowheads="1"/>
            </p:cNvSpPr>
            <p:nvPr/>
          </p:nvSpPr>
          <p:spPr bwMode="auto">
            <a:xfrm>
              <a:off x="3484" y="2278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0" name="Rectangle 6"/>
            <p:cNvSpPr>
              <a:spLocks noChangeArrowheads="1"/>
            </p:cNvSpPr>
            <p:nvPr/>
          </p:nvSpPr>
          <p:spPr bwMode="auto">
            <a:xfrm>
              <a:off x="3536" y="2278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1" name="Rectangle 7"/>
            <p:cNvSpPr>
              <a:spLocks noChangeArrowheads="1"/>
            </p:cNvSpPr>
            <p:nvPr/>
          </p:nvSpPr>
          <p:spPr bwMode="auto">
            <a:xfrm>
              <a:off x="3602" y="2278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2" name="Rectangle 8"/>
            <p:cNvSpPr>
              <a:spLocks noChangeArrowheads="1"/>
            </p:cNvSpPr>
            <p:nvPr/>
          </p:nvSpPr>
          <p:spPr bwMode="auto">
            <a:xfrm>
              <a:off x="3645" y="2278"/>
              <a:ext cx="8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3" name="Rectangle 9"/>
            <p:cNvSpPr>
              <a:spLocks noChangeArrowheads="1"/>
            </p:cNvSpPr>
            <p:nvPr/>
          </p:nvSpPr>
          <p:spPr bwMode="auto">
            <a:xfrm>
              <a:off x="3697" y="2278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" name="Rectangle 10"/>
            <p:cNvSpPr>
              <a:spLocks noChangeArrowheads="1"/>
            </p:cNvSpPr>
            <p:nvPr/>
          </p:nvSpPr>
          <p:spPr bwMode="auto">
            <a:xfrm>
              <a:off x="3727" y="2278"/>
              <a:ext cx="10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5" name="Rectangle 11"/>
            <p:cNvSpPr>
              <a:spLocks noChangeArrowheads="1"/>
            </p:cNvSpPr>
            <p:nvPr/>
          </p:nvSpPr>
          <p:spPr bwMode="auto">
            <a:xfrm>
              <a:off x="3801" y="2278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6" name="Rectangle 12"/>
            <p:cNvSpPr>
              <a:spLocks noChangeArrowheads="1"/>
            </p:cNvSpPr>
            <p:nvPr/>
          </p:nvSpPr>
          <p:spPr bwMode="auto">
            <a:xfrm>
              <a:off x="3862" y="2278"/>
              <a:ext cx="6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2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7" name="Rectangle 13"/>
            <p:cNvSpPr>
              <a:spLocks noChangeArrowheads="1"/>
            </p:cNvSpPr>
            <p:nvPr/>
          </p:nvSpPr>
          <p:spPr bwMode="auto">
            <a:xfrm>
              <a:off x="1488" y="1576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8" name="Rectangle 14"/>
            <p:cNvSpPr>
              <a:spLocks noChangeArrowheads="1"/>
            </p:cNvSpPr>
            <p:nvPr/>
          </p:nvSpPr>
          <p:spPr bwMode="auto">
            <a:xfrm>
              <a:off x="1540" y="1576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at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9" name="Rectangle 15"/>
            <p:cNvSpPr>
              <a:spLocks noChangeArrowheads="1"/>
            </p:cNvSpPr>
            <p:nvPr/>
          </p:nvSpPr>
          <p:spPr bwMode="auto">
            <a:xfrm>
              <a:off x="1596" y="1576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a 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0" name="Rectangle 16"/>
            <p:cNvSpPr>
              <a:spLocks noChangeArrowheads="1"/>
            </p:cNvSpPr>
            <p:nvPr/>
          </p:nvSpPr>
          <p:spPr bwMode="auto">
            <a:xfrm>
              <a:off x="1692" y="1576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1" name="Rectangle 17"/>
            <p:cNvSpPr>
              <a:spLocks noChangeArrowheads="1"/>
            </p:cNvSpPr>
            <p:nvPr/>
          </p:nvSpPr>
          <p:spPr bwMode="auto">
            <a:xfrm>
              <a:off x="1722" y="1576"/>
              <a:ext cx="10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an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2" name="Rectangle 18"/>
            <p:cNvSpPr>
              <a:spLocks noChangeArrowheads="1"/>
            </p:cNvSpPr>
            <p:nvPr/>
          </p:nvSpPr>
          <p:spPr bwMode="auto">
            <a:xfrm>
              <a:off x="1796" y="1576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3" name="Rectangle 19"/>
            <p:cNvSpPr>
              <a:spLocks noChangeArrowheads="1"/>
            </p:cNvSpPr>
            <p:nvPr/>
          </p:nvSpPr>
          <p:spPr bwMode="auto">
            <a:xfrm>
              <a:off x="1822" y="1576"/>
              <a:ext cx="5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f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4" name="Rectangle 20"/>
            <p:cNvSpPr>
              <a:spLocks noChangeArrowheads="1"/>
            </p:cNvSpPr>
            <p:nvPr/>
          </p:nvSpPr>
          <p:spPr bwMode="auto">
            <a:xfrm>
              <a:off x="1844" y="1576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5" name="Rectangle 21"/>
            <p:cNvSpPr>
              <a:spLocks noChangeArrowheads="1"/>
            </p:cNvSpPr>
            <p:nvPr/>
          </p:nvSpPr>
          <p:spPr bwMode="auto">
            <a:xfrm>
              <a:off x="1874" y="1576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6" name="Rectangle 22"/>
            <p:cNvSpPr>
              <a:spLocks noChangeArrowheads="1"/>
            </p:cNvSpPr>
            <p:nvPr/>
          </p:nvSpPr>
          <p:spPr bwMode="auto">
            <a:xfrm>
              <a:off x="1905" y="1576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7" name="Rectangle 23"/>
            <p:cNvSpPr>
              <a:spLocks noChangeArrowheads="1"/>
            </p:cNvSpPr>
            <p:nvPr/>
          </p:nvSpPr>
          <p:spPr bwMode="auto">
            <a:xfrm>
              <a:off x="1566" y="1663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8" name="Rectangle 24"/>
            <p:cNvSpPr>
              <a:spLocks noChangeArrowheads="1"/>
            </p:cNvSpPr>
            <p:nvPr/>
          </p:nvSpPr>
          <p:spPr bwMode="auto">
            <a:xfrm>
              <a:off x="1618" y="1663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9" name="Rectangle 25"/>
            <p:cNvSpPr>
              <a:spLocks noChangeArrowheads="1"/>
            </p:cNvSpPr>
            <p:nvPr/>
          </p:nvSpPr>
          <p:spPr bwMode="auto">
            <a:xfrm>
              <a:off x="1649" y="1663"/>
              <a:ext cx="5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0" name="Rectangle 26"/>
            <p:cNvSpPr>
              <a:spLocks noChangeArrowheads="1"/>
            </p:cNvSpPr>
            <p:nvPr/>
          </p:nvSpPr>
          <p:spPr bwMode="auto">
            <a:xfrm>
              <a:off x="1670" y="1663"/>
              <a:ext cx="8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1" name="Rectangle 27"/>
            <p:cNvSpPr>
              <a:spLocks noChangeArrowheads="1"/>
            </p:cNvSpPr>
            <p:nvPr/>
          </p:nvSpPr>
          <p:spPr bwMode="auto">
            <a:xfrm>
              <a:off x="1722" y="1663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2" name="Rectangle 28"/>
            <p:cNvSpPr>
              <a:spLocks noChangeArrowheads="1"/>
            </p:cNvSpPr>
            <p:nvPr/>
          </p:nvSpPr>
          <p:spPr bwMode="auto">
            <a:xfrm>
              <a:off x="1788" y="1663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k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3" name="Freeform 29"/>
            <p:cNvSpPr>
              <a:spLocks/>
            </p:cNvSpPr>
            <p:nvPr/>
          </p:nvSpPr>
          <p:spPr bwMode="auto">
            <a:xfrm>
              <a:off x="3478" y="1374"/>
              <a:ext cx="0" cy="142"/>
            </a:xfrm>
            <a:custGeom>
              <a:avLst/>
              <a:gdLst>
                <a:gd name="T0" fmla="*/ 0 h 437"/>
                <a:gd name="T1" fmla="*/ 0 h 437"/>
                <a:gd name="T2" fmla="*/ 437 h 43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37">
                  <a:moveTo>
                    <a:pt x="0" y="0"/>
                  </a:moveTo>
                  <a:lnTo>
                    <a:pt x="0" y="0"/>
                  </a:lnTo>
                  <a:lnTo>
                    <a:pt x="0" y="437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30"/>
            <p:cNvSpPr>
              <a:spLocks/>
            </p:cNvSpPr>
            <p:nvPr/>
          </p:nvSpPr>
          <p:spPr bwMode="auto">
            <a:xfrm>
              <a:off x="3478" y="1374"/>
              <a:ext cx="0" cy="142"/>
            </a:xfrm>
            <a:custGeom>
              <a:avLst/>
              <a:gdLst>
                <a:gd name="T0" fmla="*/ 0 h 437"/>
                <a:gd name="T1" fmla="*/ 0 h 437"/>
                <a:gd name="T2" fmla="*/ 437 h 43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37">
                  <a:moveTo>
                    <a:pt x="0" y="0"/>
                  </a:moveTo>
                  <a:lnTo>
                    <a:pt x="0" y="0"/>
                  </a:lnTo>
                  <a:lnTo>
                    <a:pt x="0" y="437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31"/>
            <p:cNvSpPr>
              <a:spLocks/>
            </p:cNvSpPr>
            <p:nvPr/>
          </p:nvSpPr>
          <p:spPr bwMode="auto">
            <a:xfrm>
              <a:off x="3617" y="952"/>
              <a:ext cx="0" cy="116"/>
            </a:xfrm>
            <a:custGeom>
              <a:avLst/>
              <a:gdLst>
                <a:gd name="T0" fmla="*/ 0 h 355"/>
                <a:gd name="T1" fmla="*/ 0 h 355"/>
                <a:gd name="T2" fmla="*/ 355 h 3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55">
                  <a:moveTo>
                    <a:pt x="0" y="0"/>
                  </a:moveTo>
                  <a:lnTo>
                    <a:pt x="0" y="0"/>
                  </a:lnTo>
                  <a:lnTo>
                    <a:pt x="0" y="355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32"/>
            <p:cNvSpPr>
              <a:spLocks/>
            </p:cNvSpPr>
            <p:nvPr/>
          </p:nvSpPr>
          <p:spPr bwMode="auto">
            <a:xfrm>
              <a:off x="3617" y="952"/>
              <a:ext cx="0" cy="116"/>
            </a:xfrm>
            <a:custGeom>
              <a:avLst/>
              <a:gdLst>
                <a:gd name="T0" fmla="*/ 0 h 355"/>
                <a:gd name="T1" fmla="*/ 0 h 355"/>
                <a:gd name="T2" fmla="*/ 355 h 3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55">
                  <a:moveTo>
                    <a:pt x="0" y="0"/>
                  </a:moveTo>
                  <a:lnTo>
                    <a:pt x="0" y="0"/>
                  </a:lnTo>
                  <a:lnTo>
                    <a:pt x="0" y="355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33"/>
            <p:cNvSpPr>
              <a:spLocks/>
            </p:cNvSpPr>
            <p:nvPr/>
          </p:nvSpPr>
          <p:spPr bwMode="auto">
            <a:xfrm>
              <a:off x="3221" y="944"/>
              <a:ext cx="1" cy="116"/>
            </a:xfrm>
            <a:custGeom>
              <a:avLst/>
              <a:gdLst>
                <a:gd name="T0" fmla="*/ 0 w 1"/>
                <a:gd name="T1" fmla="*/ 0 h 356"/>
                <a:gd name="T2" fmla="*/ 0 w 1"/>
                <a:gd name="T3" fmla="*/ 0 h 356"/>
                <a:gd name="T4" fmla="*/ 1 w 1"/>
                <a:gd name="T5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56">
                  <a:moveTo>
                    <a:pt x="0" y="0"/>
                  </a:moveTo>
                  <a:lnTo>
                    <a:pt x="0" y="0"/>
                  </a:lnTo>
                  <a:lnTo>
                    <a:pt x="1" y="356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34"/>
            <p:cNvSpPr>
              <a:spLocks/>
            </p:cNvSpPr>
            <p:nvPr/>
          </p:nvSpPr>
          <p:spPr bwMode="auto">
            <a:xfrm>
              <a:off x="3221" y="944"/>
              <a:ext cx="1" cy="116"/>
            </a:xfrm>
            <a:custGeom>
              <a:avLst/>
              <a:gdLst>
                <a:gd name="T0" fmla="*/ 0 w 1"/>
                <a:gd name="T1" fmla="*/ 0 h 356"/>
                <a:gd name="T2" fmla="*/ 0 w 1"/>
                <a:gd name="T3" fmla="*/ 0 h 356"/>
                <a:gd name="T4" fmla="*/ 1 w 1"/>
                <a:gd name="T5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56">
                  <a:moveTo>
                    <a:pt x="0" y="0"/>
                  </a:moveTo>
                  <a:lnTo>
                    <a:pt x="0" y="0"/>
                  </a:lnTo>
                  <a:lnTo>
                    <a:pt x="1" y="356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35"/>
            <p:cNvSpPr>
              <a:spLocks/>
            </p:cNvSpPr>
            <p:nvPr/>
          </p:nvSpPr>
          <p:spPr bwMode="auto">
            <a:xfrm>
              <a:off x="3052" y="722"/>
              <a:ext cx="851" cy="656"/>
            </a:xfrm>
            <a:custGeom>
              <a:avLst/>
              <a:gdLst>
                <a:gd name="T0" fmla="*/ 0 w 2614"/>
                <a:gd name="T1" fmla="*/ 0 h 2014"/>
                <a:gd name="T2" fmla="*/ 0 w 2614"/>
                <a:gd name="T3" fmla="*/ 0 h 2014"/>
                <a:gd name="T4" fmla="*/ 2614 w 2614"/>
                <a:gd name="T5" fmla="*/ 0 h 2014"/>
                <a:gd name="T6" fmla="*/ 2614 w 2614"/>
                <a:gd name="T7" fmla="*/ 2014 h 2014"/>
                <a:gd name="T8" fmla="*/ 0 w 2614"/>
                <a:gd name="T9" fmla="*/ 2014 h 2014"/>
                <a:gd name="T10" fmla="*/ 0 w 2614"/>
                <a:gd name="T11" fmla="*/ 0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14" h="2014">
                  <a:moveTo>
                    <a:pt x="0" y="0"/>
                  </a:moveTo>
                  <a:lnTo>
                    <a:pt x="0" y="0"/>
                  </a:lnTo>
                  <a:lnTo>
                    <a:pt x="2614" y="0"/>
                  </a:lnTo>
                  <a:lnTo>
                    <a:pt x="2614" y="2014"/>
                  </a:lnTo>
                  <a:lnTo>
                    <a:pt x="0" y="20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36"/>
            <p:cNvSpPr>
              <a:spLocks noEditPoints="1"/>
            </p:cNvSpPr>
            <p:nvPr/>
          </p:nvSpPr>
          <p:spPr bwMode="auto">
            <a:xfrm>
              <a:off x="3052" y="722"/>
              <a:ext cx="851" cy="656"/>
            </a:xfrm>
            <a:custGeom>
              <a:avLst/>
              <a:gdLst>
                <a:gd name="T0" fmla="*/ 0 w 2614"/>
                <a:gd name="T1" fmla="*/ 0 h 2014"/>
                <a:gd name="T2" fmla="*/ 294 w 2614"/>
                <a:gd name="T3" fmla="*/ 0 h 2014"/>
                <a:gd name="T4" fmla="*/ 507 w 2614"/>
                <a:gd name="T5" fmla="*/ 0 h 2014"/>
                <a:gd name="T6" fmla="*/ 587 w 2614"/>
                <a:gd name="T7" fmla="*/ 0 h 2014"/>
                <a:gd name="T8" fmla="*/ 880 w 2614"/>
                <a:gd name="T9" fmla="*/ 0 h 2014"/>
                <a:gd name="T10" fmla="*/ 1094 w 2614"/>
                <a:gd name="T11" fmla="*/ 0 h 2014"/>
                <a:gd name="T12" fmla="*/ 1174 w 2614"/>
                <a:gd name="T13" fmla="*/ 0 h 2014"/>
                <a:gd name="T14" fmla="*/ 1467 w 2614"/>
                <a:gd name="T15" fmla="*/ 0 h 2014"/>
                <a:gd name="T16" fmla="*/ 1680 w 2614"/>
                <a:gd name="T17" fmla="*/ 0 h 2014"/>
                <a:gd name="T18" fmla="*/ 1760 w 2614"/>
                <a:gd name="T19" fmla="*/ 0 h 2014"/>
                <a:gd name="T20" fmla="*/ 2054 w 2614"/>
                <a:gd name="T21" fmla="*/ 0 h 2014"/>
                <a:gd name="T22" fmla="*/ 2267 w 2614"/>
                <a:gd name="T23" fmla="*/ 0 h 2014"/>
                <a:gd name="T24" fmla="*/ 2347 w 2614"/>
                <a:gd name="T25" fmla="*/ 0 h 2014"/>
                <a:gd name="T26" fmla="*/ 2614 w 2614"/>
                <a:gd name="T27" fmla="*/ 27 h 2014"/>
                <a:gd name="T28" fmla="*/ 2614 w 2614"/>
                <a:gd name="T29" fmla="*/ 240 h 2014"/>
                <a:gd name="T30" fmla="*/ 2614 w 2614"/>
                <a:gd name="T31" fmla="*/ 320 h 2014"/>
                <a:gd name="T32" fmla="*/ 2614 w 2614"/>
                <a:gd name="T33" fmla="*/ 614 h 2014"/>
                <a:gd name="T34" fmla="*/ 2614 w 2614"/>
                <a:gd name="T35" fmla="*/ 827 h 2014"/>
                <a:gd name="T36" fmla="*/ 2614 w 2614"/>
                <a:gd name="T37" fmla="*/ 907 h 2014"/>
                <a:gd name="T38" fmla="*/ 2614 w 2614"/>
                <a:gd name="T39" fmla="*/ 1200 h 2014"/>
                <a:gd name="T40" fmla="*/ 2614 w 2614"/>
                <a:gd name="T41" fmla="*/ 1414 h 2014"/>
                <a:gd name="T42" fmla="*/ 2614 w 2614"/>
                <a:gd name="T43" fmla="*/ 1494 h 2014"/>
                <a:gd name="T44" fmla="*/ 2614 w 2614"/>
                <a:gd name="T45" fmla="*/ 1787 h 2014"/>
                <a:gd name="T46" fmla="*/ 2614 w 2614"/>
                <a:gd name="T47" fmla="*/ 2000 h 2014"/>
                <a:gd name="T48" fmla="*/ 2547 w 2614"/>
                <a:gd name="T49" fmla="*/ 2014 h 2014"/>
                <a:gd name="T50" fmla="*/ 2254 w 2614"/>
                <a:gd name="T51" fmla="*/ 2014 h 2014"/>
                <a:gd name="T52" fmla="*/ 2040 w 2614"/>
                <a:gd name="T53" fmla="*/ 2014 h 2014"/>
                <a:gd name="T54" fmla="*/ 1960 w 2614"/>
                <a:gd name="T55" fmla="*/ 2014 h 2014"/>
                <a:gd name="T56" fmla="*/ 1667 w 2614"/>
                <a:gd name="T57" fmla="*/ 2014 h 2014"/>
                <a:gd name="T58" fmla="*/ 1454 w 2614"/>
                <a:gd name="T59" fmla="*/ 2014 h 2014"/>
                <a:gd name="T60" fmla="*/ 1374 w 2614"/>
                <a:gd name="T61" fmla="*/ 2014 h 2014"/>
                <a:gd name="T62" fmla="*/ 1080 w 2614"/>
                <a:gd name="T63" fmla="*/ 2014 h 2014"/>
                <a:gd name="T64" fmla="*/ 867 w 2614"/>
                <a:gd name="T65" fmla="*/ 2014 h 2014"/>
                <a:gd name="T66" fmla="*/ 787 w 2614"/>
                <a:gd name="T67" fmla="*/ 2014 h 2014"/>
                <a:gd name="T68" fmla="*/ 494 w 2614"/>
                <a:gd name="T69" fmla="*/ 2014 h 2014"/>
                <a:gd name="T70" fmla="*/ 280 w 2614"/>
                <a:gd name="T71" fmla="*/ 2014 h 2014"/>
                <a:gd name="T72" fmla="*/ 200 w 2614"/>
                <a:gd name="T73" fmla="*/ 2014 h 2014"/>
                <a:gd name="T74" fmla="*/ 0 w 2614"/>
                <a:gd name="T75" fmla="*/ 2000 h 2014"/>
                <a:gd name="T76" fmla="*/ 0 w 2614"/>
                <a:gd name="T77" fmla="*/ 1920 h 2014"/>
                <a:gd name="T78" fmla="*/ 0 w 2614"/>
                <a:gd name="T79" fmla="*/ 1627 h 2014"/>
                <a:gd name="T80" fmla="*/ 0 w 2614"/>
                <a:gd name="T81" fmla="*/ 1414 h 2014"/>
                <a:gd name="T82" fmla="*/ 0 w 2614"/>
                <a:gd name="T83" fmla="*/ 1334 h 2014"/>
                <a:gd name="T84" fmla="*/ 0 w 2614"/>
                <a:gd name="T85" fmla="*/ 1040 h 2014"/>
                <a:gd name="T86" fmla="*/ 0 w 2614"/>
                <a:gd name="T87" fmla="*/ 827 h 2014"/>
                <a:gd name="T88" fmla="*/ 0 w 2614"/>
                <a:gd name="T89" fmla="*/ 747 h 2014"/>
                <a:gd name="T90" fmla="*/ 0 w 2614"/>
                <a:gd name="T91" fmla="*/ 454 h 2014"/>
                <a:gd name="T92" fmla="*/ 0 w 2614"/>
                <a:gd name="T93" fmla="*/ 240 h 2014"/>
                <a:gd name="T94" fmla="*/ 0 w 2614"/>
                <a:gd name="T95" fmla="*/ 160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14" h="2014">
                  <a:moveTo>
                    <a:pt x="0" y="0"/>
                  </a:moveTo>
                  <a:lnTo>
                    <a:pt x="0" y="0"/>
                  </a:lnTo>
                  <a:lnTo>
                    <a:pt x="214" y="0"/>
                  </a:lnTo>
                  <a:moveTo>
                    <a:pt x="294" y="0"/>
                  </a:moveTo>
                  <a:lnTo>
                    <a:pt x="294" y="0"/>
                  </a:lnTo>
                  <a:lnTo>
                    <a:pt x="50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800" y="0"/>
                  </a:lnTo>
                  <a:moveTo>
                    <a:pt x="880" y="0"/>
                  </a:moveTo>
                  <a:lnTo>
                    <a:pt x="880" y="0"/>
                  </a:lnTo>
                  <a:lnTo>
                    <a:pt x="109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387" y="0"/>
                  </a:lnTo>
                  <a:moveTo>
                    <a:pt x="1467" y="0"/>
                  </a:moveTo>
                  <a:lnTo>
                    <a:pt x="1467" y="0"/>
                  </a:lnTo>
                  <a:lnTo>
                    <a:pt x="1680" y="0"/>
                  </a:lnTo>
                  <a:moveTo>
                    <a:pt x="1760" y="0"/>
                  </a:moveTo>
                  <a:lnTo>
                    <a:pt x="1760" y="0"/>
                  </a:lnTo>
                  <a:lnTo>
                    <a:pt x="1974" y="0"/>
                  </a:lnTo>
                  <a:moveTo>
                    <a:pt x="2054" y="0"/>
                  </a:moveTo>
                  <a:lnTo>
                    <a:pt x="2054" y="0"/>
                  </a:lnTo>
                  <a:lnTo>
                    <a:pt x="2267" y="0"/>
                  </a:lnTo>
                  <a:moveTo>
                    <a:pt x="2347" y="0"/>
                  </a:moveTo>
                  <a:lnTo>
                    <a:pt x="2347" y="0"/>
                  </a:lnTo>
                  <a:lnTo>
                    <a:pt x="2560" y="0"/>
                  </a:lnTo>
                  <a:moveTo>
                    <a:pt x="2614" y="27"/>
                  </a:moveTo>
                  <a:lnTo>
                    <a:pt x="2614" y="27"/>
                  </a:lnTo>
                  <a:lnTo>
                    <a:pt x="2614" y="240"/>
                  </a:lnTo>
                  <a:moveTo>
                    <a:pt x="2614" y="320"/>
                  </a:moveTo>
                  <a:lnTo>
                    <a:pt x="2614" y="320"/>
                  </a:lnTo>
                  <a:lnTo>
                    <a:pt x="2614" y="534"/>
                  </a:lnTo>
                  <a:moveTo>
                    <a:pt x="2614" y="614"/>
                  </a:moveTo>
                  <a:lnTo>
                    <a:pt x="2614" y="614"/>
                  </a:lnTo>
                  <a:lnTo>
                    <a:pt x="2614" y="827"/>
                  </a:lnTo>
                  <a:moveTo>
                    <a:pt x="2614" y="907"/>
                  </a:moveTo>
                  <a:lnTo>
                    <a:pt x="2614" y="907"/>
                  </a:lnTo>
                  <a:lnTo>
                    <a:pt x="2614" y="1120"/>
                  </a:lnTo>
                  <a:moveTo>
                    <a:pt x="2614" y="1200"/>
                  </a:moveTo>
                  <a:lnTo>
                    <a:pt x="2614" y="1200"/>
                  </a:lnTo>
                  <a:lnTo>
                    <a:pt x="2614" y="1414"/>
                  </a:lnTo>
                  <a:moveTo>
                    <a:pt x="2614" y="1494"/>
                  </a:moveTo>
                  <a:lnTo>
                    <a:pt x="2614" y="1494"/>
                  </a:lnTo>
                  <a:lnTo>
                    <a:pt x="2614" y="1707"/>
                  </a:lnTo>
                  <a:moveTo>
                    <a:pt x="2614" y="1787"/>
                  </a:moveTo>
                  <a:lnTo>
                    <a:pt x="2614" y="1787"/>
                  </a:lnTo>
                  <a:lnTo>
                    <a:pt x="2614" y="2000"/>
                  </a:lnTo>
                  <a:moveTo>
                    <a:pt x="2547" y="2014"/>
                  </a:moveTo>
                  <a:lnTo>
                    <a:pt x="2547" y="2014"/>
                  </a:lnTo>
                  <a:lnTo>
                    <a:pt x="2334" y="2014"/>
                  </a:lnTo>
                  <a:moveTo>
                    <a:pt x="2254" y="2014"/>
                  </a:moveTo>
                  <a:lnTo>
                    <a:pt x="2254" y="2014"/>
                  </a:lnTo>
                  <a:lnTo>
                    <a:pt x="2040" y="2014"/>
                  </a:lnTo>
                  <a:moveTo>
                    <a:pt x="1960" y="2014"/>
                  </a:moveTo>
                  <a:lnTo>
                    <a:pt x="1960" y="2014"/>
                  </a:lnTo>
                  <a:lnTo>
                    <a:pt x="1747" y="2014"/>
                  </a:lnTo>
                  <a:moveTo>
                    <a:pt x="1667" y="2014"/>
                  </a:moveTo>
                  <a:lnTo>
                    <a:pt x="1667" y="2014"/>
                  </a:lnTo>
                  <a:lnTo>
                    <a:pt x="1454" y="2014"/>
                  </a:lnTo>
                  <a:moveTo>
                    <a:pt x="1374" y="2014"/>
                  </a:moveTo>
                  <a:lnTo>
                    <a:pt x="1374" y="2014"/>
                  </a:lnTo>
                  <a:lnTo>
                    <a:pt x="1160" y="2014"/>
                  </a:lnTo>
                  <a:moveTo>
                    <a:pt x="1080" y="2014"/>
                  </a:moveTo>
                  <a:lnTo>
                    <a:pt x="1080" y="2014"/>
                  </a:lnTo>
                  <a:lnTo>
                    <a:pt x="867" y="2014"/>
                  </a:lnTo>
                  <a:moveTo>
                    <a:pt x="787" y="2014"/>
                  </a:moveTo>
                  <a:lnTo>
                    <a:pt x="787" y="2014"/>
                  </a:lnTo>
                  <a:lnTo>
                    <a:pt x="574" y="2014"/>
                  </a:lnTo>
                  <a:moveTo>
                    <a:pt x="494" y="2014"/>
                  </a:moveTo>
                  <a:lnTo>
                    <a:pt x="494" y="2014"/>
                  </a:lnTo>
                  <a:lnTo>
                    <a:pt x="280" y="2014"/>
                  </a:lnTo>
                  <a:moveTo>
                    <a:pt x="200" y="2014"/>
                  </a:moveTo>
                  <a:lnTo>
                    <a:pt x="200" y="2014"/>
                  </a:lnTo>
                  <a:lnTo>
                    <a:pt x="0" y="2014"/>
                  </a:lnTo>
                  <a:lnTo>
                    <a:pt x="0" y="2000"/>
                  </a:lnTo>
                  <a:moveTo>
                    <a:pt x="0" y="1920"/>
                  </a:moveTo>
                  <a:lnTo>
                    <a:pt x="0" y="1920"/>
                  </a:lnTo>
                  <a:lnTo>
                    <a:pt x="0" y="1707"/>
                  </a:lnTo>
                  <a:moveTo>
                    <a:pt x="0" y="1627"/>
                  </a:moveTo>
                  <a:lnTo>
                    <a:pt x="0" y="1627"/>
                  </a:lnTo>
                  <a:lnTo>
                    <a:pt x="0" y="1414"/>
                  </a:lnTo>
                  <a:moveTo>
                    <a:pt x="0" y="1334"/>
                  </a:moveTo>
                  <a:lnTo>
                    <a:pt x="0" y="1334"/>
                  </a:lnTo>
                  <a:lnTo>
                    <a:pt x="0" y="1120"/>
                  </a:lnTo>
                  <a:moveTo>
                    <a:pt x="0" y="1040"/>
                  </a:moveTo>
                  <a:lnTo>
                    <a:pt x="0" y="1040"/>
                  </a:lnTo>
                  <a:lnTo>
                    <a:pt x="0" y="827"/>
                  </a:lnTo>
                  <a:moveTo>
                    <a:pt x="0" y="747"/>
                  </a:moveTo>
                  <a:lnTo>
                    <a:pt x="0" y="747"/>
                  </a:lnTo>
                  <a:lnTo>
                    <a:pt x="0" y="534"/>
                  </a:lnTo>
                  <a:moveTo>
                    <a:pt x="0" y="454"/>
                  </a:moveTo>
                  <a:lnTo>
                    <a:pt x="0" y="454"/>
                  </a:lnTo>
                  <a:lnTo>
                    <a:pt x="0" y="240"/>
                  </a:lnTo>
                  <a:moveTo>
                    <a:pt x="0" y="160"/>
                  </a:moveTo>
                  <a:lnTo>
                    <a:pt x="0" y="160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37"/>
            <p:cNvSpPr>
              <a:spLocks/>
            </p:cNvSpPr>
            <p:nvPr/>
          </p:nvSpPr>
          <p:spPr bwMode="auto">
            <a:xfrm>
              <a:off x="3308" y="562"/>
              <a:ext cx="0" cy="336"/>
            </a:xfrm>
            <a:custGeom>
              <a:avLst/>
              <a:gdLst>
                <a:gd name="T0" fmla="*/ 0 h 1032"/>
                <a:gd name="T1" fmla="*/ 0 h 1032"/>
                <a:gd name="T2" fmla="*/ 1032 h 103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32">
                  <a:moveTo>
                    <a:pt x="0" y="0"/>
                  </a:moveTo>
                  <a:lnTo>
                    <a:pt x="0" y="0"/>
                  </a:lnTo>
                  <a:lnTo>
                    <a:pt x="0" y="1032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/>
            <p:cNvSpPr>
              <a:spLocks/>
            </p:cNvSpPr>
            <p:nvPr/>
          </p:nvSpPr>
          <p:spPr bwMode="auto">
            <a:xfrm>
              <a:off x="3308" y="562"/>
              <a:ext cx="0" cy="336"/>
            </a:xfrm>
            <a:custGeom>
              <a:avLst/>
              <a:gdLst>
                <a:gd name="T0" fmla="*/ 0 h 1032"/>
                <a:gd name="T1" fmla="*/ 0 h 1032"/>
                <a:gd name="T2" fmla="*/ 1032 h 103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32">
                  <a:moveTo>
                    <a:pt x="0" y="0"/>
                  </a:moveTo>
                  <a:lnTo>
                    <a:pt x="0" y="0"/>
                  </a:lnTo>
                  <a:lnTo>
                    <a:pt x="0" y="1032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39"/>
            <p:cNvSpPr>
              <a:spLocks/>
            </p:cNvSpPr>
            <p:nvPr/>
          </p:nvSpPr>
          <p:spPr bwMode="auto">
            <a:xfrm>
              <a:off x="3096" y="1039"/>
              <a:ext cx="264" cy="304"/>
            </a:xfrm>
            <a:custGeom>
              <a:avLst/>
              <a:gdLst>
                <a:gd name="T0" fmla="*/ 0 w 813"/>
                <a:gd name="T1" fmla="*/ 135 h 933"/>
                <a:gd name="T2" fmla="*/ 0 w 813"/>
                <a:gd name="T3" fmla="*/ 135 h 933"/>
                <a:gd name="T4" fmla="*/ 135 w 813"/>
                <a:gd name="T5" fmla="*/ 0 h 933"/>
                <a:gd name="T6" fmla="*/ 678 w 813"/>
                <a:gd name="T7" fmla="*/ 0 h 933"/>
                <a:gd name="T8" fmla="*/ 813 w 813"/>
                <a:gd name="T9" fmla="*/ 135 h 933"/>
                <a:gd name="T10" fmla="*/ 813 w 813"/>
                <a:gd name="T11" fmla="*/ 797 h 933"/>
                <a:gd name="T12" fmla="*/ 678 w 813"/>
                <a:gd name="T13" fmla="*/ 933 h 933"/>
                <a:gd name="T14" fmla="*/ 135 w 813"/>
                <a:gd name="T15" fmla="*/ 933 h 933"/>
                <a:gd name="T16" fmla="*/ 0 w 813"/>
                <a:gd name="T17" fmla="*/ 797 h 933"/>
                <a:gd name="T18" fmla="*/ 0 w 813"/>
                <a:gd name="T19" fmla="*/ 135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3" h="933">
                  <a:moveTo>
                    <a:pt x="0" y="135"/>
                  </a:moveTo>
                  <a:lnTo>
                    <a:pt x="0" y="135"/>
                  </a:lnTo>
                  <a:cubicBezTo>
                    <a:pt x="0" y="60"/>
                    <a:pt x="61" y="0"/>
                    <a:pt x="135" y="0"/>
                  </a:cubicBezTo>
                  <a:lnTo>
                    <a:pt x="678" y="0"/>
                  </a:lnTo>
                  <a:cubicBezTo>
                    <a:pt x="752" y="0"/>
                    <a:pt x="813" y="60"/>
                    <a:pt x="813" y="135"/>
                  </a:cubicBezTo>
                  <a:lnTo>
                    <a:pt x="813" y="797"/>
                  </a:lnTo>
                  <a:cubicBezTo>
                    <a:pt x="813" y="872"/>
                    <a:pt x="752" y="933"/>
                    <a:pt x="678" y="933"/>
                  </a:cubicBezTo>
                  <a:lnTo>
                    <a:pt x="135" y="933"/>
                  </a:lnTo>
                  <a:cubicBezTo>
                    <a:pt x="61" y="933"/>
                    <a:pt x="0" y="872"/>
                    <a:pt x="0" y="797"/>
                  </a:cubicBez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40"/>
            <p:cNvSpPr>
              <a:spLocks/>
            </p:cNvSpPr>
            <p:nvPr/>
          </p:nvSpPr>
          <p:spPr bwMode="auto">
            <a:xfrm>
              <a:off x="3096" y="1039"/>
              <a:ext cx="264" cy="304"/>
            </a:xfrm>
            <a:custGeom>
              <a:avLst/>
              <a:gdLst>
                <a:gd name="T0" fmla="*/ 0 w 813"/>
                <a:gd name="T1" fmla="*/ 135 h 933"/>
                <a:gd name="T2" fmla="*/ 0 w 813"/>
                <a:gd name="T3" fmla="*/ 135 h 933"/>
                <a:gd name="T4" fmla="*/ 135 w 813"/>
                <a:gd name="T5" fmla="*/ 0 h 933"/>
                <a:gd name="T6" fmla="*/ 678 w 813"/>
                <a:gd name="T7" fmla="*/ 0 h 933"/>
                <a:gd name="T8" fmla="*/ 813 w 813"/>
                <a:gd name="T9" fmla="*/ 135 h 933"/>
                <a:gd name="T10" fmla="*/ 813 w 813"/>
                <a:gd name="T11" fmla="*/ 797 h 933"/>
                <a:gd name="T12" fmla="*/ 678 w 813"/>
                <a:gd name="T13" fmla="*/ 933 h 933"/>
                <a:gd name="T14" fmla="*/ 135 w 813"/>
                <a:gd name="T15" fmla="*/ 933 h 933"/>
                <a:gd name="T16" fmla="*/ 0 w 813"/>
                <a:gd name="T17" fmla="*/ 797 h 933"/>
                <a:gd name="T18" fmla="*/ 0 w 813"/>
                <a:gd name="T19" fmla="*/ 135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3" h="933">
                  <a:moveTo>
                    <a:pt x="0" y="135"/>
                  </a:moveTo>
                  <a:lnTo>
                    <a:pt x="0" y="135"/>
                  </a:lnTo>
                  <a:cubicBezTo>
                    <a:pt x="0" y="60"/>
                    <a:pt x="61" y="0"/>
                    <a:pt x="135" y="0"/>
                  </a:cubicBezTo>
                  <a:lnTo>
                    <a:pt x="678" y="0"/>
                  </a:lnTo>
                  <a:cubicBezTo>
                    <a:pt x="752" y="0"/>
                    <a:pt x="813" y="60"/>
                    <a:pt x="813" y="135"/>
                  </a:cubicBezTo>
                  <a:lnTo>
                    <a:pt x="813" y="797"/>
                  </a:lnTo>
                  <a:cubicBezTo>
                    <a:pt x="813" y="872"/>
                    <a:pt x="752" y="933"/>
                    <a:pt x="678" y="933"/>
                  </a:cubicBezTo>
                  <a:lnTo>
                    <a:pt x="135" y="933"/>
                  </a:lnTo>
                  <a:cubicBezTo>
                    <a:pt x="61" y="933"/>
                    <a:pt x="0" y="872"/>
                    <a:pt x="0" y="797"/>
                  </a:cubicBezTo>
                  <a:lnTo>
                    <a:pt x="0" y="135"/>
                  </a:lnTo>
                  <a:close/>
                </a:path>
              </a:pathLst>
            </a:custGeom>
            <a:noFill/>
            <a:ln w="12700" cap="flat">
              <a:solidFill>
                <a:srgbClr val="38572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Rectangle 41"/>
            <p:cNvSpPr>
              <a:spLocks noChangeArrowheads="1"/>
            </p:cNvSpPr>
            <p:nvPr/>
          </p:nvSpPr>
          <p:spPr bwMode="auto">
            <a:xfrm>
              <a:off x="3150" y="1152"/>
              <a:ext cx="14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6" name="Rectangle 42"/>
            <p:cNvSpPr>
              <a:spLocks noChangeArrowheads="1"/>
            </p:cNvSpPr>
            <p:nvPr/>
          </p:nvSpPr>
          <p:spPr bwMode="auto">
            <a:xfrm>
              <a:off x="3259" y="1152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7" name="Freeform 43"/>
            <p:cNvSpPr>
              <a:spLocks/>
            </p:cNvSpPr>
            <p:nvPr/>
          </p:nvSpPr>
          <p:spPr bwMode="auto">
            <a:xfrm>
              <a:off x="3412" y="1039"/>
              <a:ext cx="413" cy="304"/>
            </a:xfrm>
            <a:custGeom>
              <a:avLst/>
              <a:gdLst>
                <a:gd name="T0" fmla="*/ 0 w 1267"/>
                <a:gd name="T1" fmla="*/ 155 h 933"/>
                <a:gd name="T2" fmla="*/ 0 w 1267"/>
                <a:gd name="T3" fmla="*/ 155 h 933"/>
                <a:gd name="T4" fmla="*/ 156 w 1267"/>
                <a:gd name="T5" fmla="*/ 0 h 933"/>
                <a:gd name="T6" fmla="*/ 1111 w 1267"/>
                <a:gd name="T7" fmla="*/ 0 h 933"/>
                <a:gd name="T8" fmla="*/ 1267 w 1267"/>
                <a:gd name="T9" fmla="*/ 155 h 933"/>
                <a:gd name="T10" fmla="*/ 1267 w 1267"/>
                <a:gd name="T11" fmla="*/ 777 h 933"/>
                <a:gd name="T12" fmla="*/ 1111 w 1267"/>
                <a:gd name="T13" fmla="*/ 933 h 933"/>
                <a:gd name="T14" fmla="*/ 156 w 1267"/>
                <a:gd name="T15" fmla="*/ 933 h 933"/>
                <a:gd name="T16" fmla="*/ 0 w 1267"/>
                <a:gd name="T17" fmla="*/ 777 h 933"/>
                <a:gd name="T18" fmla="*/ 0 w 1267"/>
                <a:gd name="T19" fmla="*/ 155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7" h="933">
                  <a:moveTo>
                    <a:pt x="0" y="155"/>
                  </a:moveTo>
                  <a:lnTo>
                    <a:pt x="0" y="155"/>
                  </a:lnTo>
                  <a:cubicBezTo>
                    <a:pt x="0" y="69"/>
                    <a:pt x="70" y="0"/>
                    <a:pt x="156" y="0"/>
                  </a:cubicBezTo>
                  <a:lnTo>
                    <a:pt x="1111" y="0"/>
                  </a:lnTo>
                  <a:cubicBezTo>
                    <a:pt x="1197" y="0"/>
                    <a:pt x="1267" y="69"/>
                    <a:pt x="1267" y="155"/>
                  </a:cubicBezTo>
                  <a:lnTo>
                    <a:pt x="1267" y="777"/>
                  </a:lnTo>
                  <a:cubicBezTo>
                    <a:pt x="1267" y="863"/>
                    <a:pt x="1197" y="933"/>
                    <a:pt x="1111" y="933"/>
                  </a:cubicBezTo>
                  <a:lnTo>
                    <a:pt x="156" y="933"/>
                  </a:lnTo>
                  <a:cubicBezTo>
                    <a:pt x="70" y="933"/>
                    <a:pt x="0" y="863"/>
                    <a:pt x="0" y="777"/>
                  </a:cubicBezTo>
                  <a:lnTo>
                    <a:pt x="0" y="15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44"/>
            <p:cNvSpPr>
              <a:spLocks/>
            </p:cNvSpPr>
            <p:nvPr/>
          </p:nvSpPr>
          <p:spPr bwMode="auto">
            <a:xfrm>
              <a:off x="3412" y="1039"/>
              <a:ext cx="413" cy="304"/>
            </a:xfrm>
            <a:custGeom>
              <a:avLst/>
              <a:gdLst>
                <a:gd name="T0" fmla="*/ 0 w 1267"/>
                <a:gd name="T1" fmla="*/ 155 h 933"/>
                <a:gd name="T2" fmla="*/ 0 w 1267"/>
                <a:gd name="T3" fmla="*/ 155 h 933"/>
                <a:gd name="T4" fmla="*/ 156 w 1267"/>
                <a:gd name="T5" fmla="*/ 0 h 933"/>
                <a:gd name="T6" fmla="*/ 1111 w 1267"/>
                <a:gd name="T7" fmla="*/ 0 h 933"/>
                <a:gd name="T8" fmla="*/ 1267 w 1267"/>
                <a:gd name="T9" fmla="*/ 155 h 933"/>
                <a:gd name="T10" fmla="*/ 1267 w 1267"/>
                <a:gd name="T11" fmla="*/ 777 h 933"/>
                <a:gd name="T12" fmla="*/ 1111 w 1267"/>
                <a:gd name="T13" fmla="*/ 933 h 933"/>
                <a:gd name="T14" fmla="*/ 156 w 1267"/>
                <a:gd name="T15" fmla="*/ 933 h 933"/>
                <a:gd name="T16" fmla="*/ 0 w 1267"/>
                <a:gd name="T17" fmla="*/ 777 h 933"/>
                <a:gd name="T18" fmla="*/ 0 w 1267"/>
                <a:gd name="T19" fmla="*/ 155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7" h="933">
                  <a:moveTo>
                    <a:pt x="0" y="155"/>
                  </a:moveTo>
                  <a:lnTo>
                    <a:pt x="0" y="155"/>
                  </a:lnTo>
                  <a:cubicBezTo>
                    <a:pt x="0" y="69"/>
                    <a:pt x="70" y="0"/>
                    <a:pt x="156" y="0"/>
                  </a:cubicBezTo>
                  <a:lnTo>
                    <a:pt x="1111" y="0"/>
                  </a:lnTo>
                  <a:cubicBezTo>
                    <a:pt x="1197" y="0"/>
                    <a:pt x="1267" y="69"/>
                    <a:pt x="1267" y="155"/>
                  </a:cubicBezTo>
                  <a:lnTo>
                    <a:pt x="1267" y="777"/>
                  </a:lnTo>
                  <a:cubicBezTo>
                    <a:pt x="1267" y="863"/>
                    <a:pt x="1197" y="933"/>
                    <a:pt x="1111" y="933"/>
                  </a:cubicBezTo>
                  <a:lnTo>
                    <a:pt x="156" y="933"/>
                  </a:lnTo>
                  <a:cubicBezTo>
                    <a:pt x="70" y="933"/>
                    <a:pt x="0" y="863"/>
                    <a:pt x="0" y="777"/>
                  </a:cubicBezTo>
                  <a:lnTo>
                    <a:pt x="0" y="155"/>
                  </a:lnTo>
                  <a:close/>
                </a:path>
              </a:pathLst>
            </a:custGeom>
            <a:noFill/>
            <a:ln w="12700" cap="flat">
              <a:solidFill>
                <a:srgbClr val="38572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Rectangle 45"/>
            <p:cNvSpPr>
              <a:spLocks noChangeArrowheads="1"/>
            </p:cNvSpPr>
            <p:nvPr/>
          </p:nvSpPr>
          <p:spPr bwMode="auto">
            <a:xfrm>
              <a:off x="3488" y="1110"/>
              <a:ext cx="15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8*8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0" name="Rectangle 46"/>
            <p:cNvSpPr>
              <a:spLocks noChangeArrowheads="1"/>
            </p:cNvSpPr>
            <p:nvPr/>
          </p:nvSpPr>
          <p:spPr bwMode="auto">
            <a:xfrm>
              <a:off x="3609" y="1110"/>
              <a:ext cx="12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1" name="Rectangle 47"/>
            <p:cNvSpPr>
              <a:spLocks noChangeArrowheads="1"/>
            </p:cNvSpPr>
            <p:nvPr/>
          </p:nvSpPr>
          <p:spPr bwMode="auto">
            <a:xfrm>
              <a:off x="3704" y="1110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2" name="Rectangle 48"/>
            <p:cNvSpPr>
              <a:spLocks noChangeArrowheads="1"/>
            </p:cNvSpPr>
            <p:nvPr/>
          </p:nvSpPr>
          <p:spPr bwMode="auto">
            <a:xfrm>
              <a:off x="3752" y="1110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3" name="Rectangle 49"/>
            <p:cNvSpPr>
              <a:spLocks noChangeArrowheads="1"/>
            </p:cNvSpPr>
            <p:nvPr/>
          </p:nvSpPr>
          <p:spPr bwMode="auto">
            <a:xfrm>
              <a:off x="3540" y="1197"/>
              <a:ext cx="1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Mes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4" name="Rectangle 50"/>
            <p:cNvSpPr>
              <a:spLocks noChangeArrowheads="1"/>
            </p:cNvSpPr>
            <p:nvPr/>
          </p:nvSpPr>
          <p:spPr bwMode="auto">
            <a:xfrm>
              <a:off x="3661" y="1197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5" name="Freeform 51"/>
            <p:cNvSpPr>
              <a:spLocks/>
            </p:cNvSpPr>
            <p:nvPr/>
          </p:nvSpPr>
          <p:spPr bwMode="auto">
            <a:xfrm>
              <a:off x="3143" y="883"/>
              <a:ext cx="534" cy="104"/>
            </a:xfrm>
            <a:custGeom>
              <a:avLst/>
              <a:gdLst>
                <a:gd name="T0" fmla="*/ 0 w 1640"/>
                <a:gd name="T1" fmla="*/ 53 h 320"/>
                <a:gd name="T2" fmla="*/ 0 w 1640"/>
                <a:gd name="T3" fmla="*/ 53 h 320"/>
                <a:gd name="T4" fmla="*/ 54 w 1640"/>
                <a:gd name="T5" fmla="*/ 0 h 320"/>
                <a:gd name="T6" fmla="*/ 1587 w 1640"/>
                <a:gd name="T7" fmla="*/ 0 h 320"/>
                <a:gd name="T8" fmla="*/ 1640 w 1640"/>
                <a:gd name="T9" fmla="*/ 53 h 320"/>
                <a:gd name="T10" fmla="*/ 1640 w 1640"/>
                <a:gd name="T11" fmla="*/ 266 h 320"/>
                <a:gd name="T12" fmla="*/ 1587 w 1640"/>
                <a:gd name="T13" fmla="*/ 320 h 320"/>
                <a:gd name="T14" fmla="*/ 54 w 1640"/>
                <a:gd name="T15" fmla="*/ 320 h 320"/>
                <a:gd name="T16" fmla="*/ 0 w 1640"/>
                <a:gd name="T17" fmla="*/ 266 h 320"/>
                <a:gd name="T18" fmla="*/ 0 w 1640"/>
                <a:gd name="T19" fmla="*/ 5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0" h="320">
                  <a:moveTo>
                    <a:pt x="0" y="53"/>
                  </a:moveTo>
                  <a:lnTo>
                    <a:pt x="0" y="53"/>
                  </a:lnTo>
                  <a:cubicBezTo>
                    <a:pt x="0" y="23"/>
                    <a:pt x="24" y="0"/>
                    <a:pt x="54" y="0"/>
                  </a:cubicBezTo>
                  <a:lnTo>
                    <a:pt x="1587" y="0"/>
                  </a:lnTo>
                  <a:cubicBezTo>
                    <a:pt x="1617" y="0"/>
                    <a:pt x="1640" y="23"/>
                    <a:pt x="1640" y="53"/>
                  </a:cubicBezTo>
                  <a:lnTo>
                    <a:pt x="1640" y="266"/>
                  </a:lnTo>
                  <a:cubicBezTo>
                    <a:pt x="1640" y="296"/>
                    <a:pt x="1617" y="320"/>
                    <a:pt x="1587" y="320"/>
                  </a:cubicBezTo>
                  <a:lnTo>
                    <a:pt x="54" y="320"/>
                  </a:lnTo>
                  <a:cubicBezTo>
                    <a:pt x="24" y="320"/>
                    <a:pt x="0" y="296"/>
                    <a:pt x="0" y="266"/>
                  </a:cubicBezTo>
                  <a:lnTo>
                    <a:pt x="0" y="53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52"/>
            <p:cNvSpPr>
              <a:spLocks noChangeArrowheads="1"/>
            </p:cNvSpPr>
            <p:nvPr/>
          </p:nvSpPr>
          <p:spPr bwMode="auto">
            <a:xfrm>
              <a:off x="3339" y="895"/>
              <a:ext cx="16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PPU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7" name="Freeform 53"/>
            <p:cNvSpPr>
              <a:spLocks/>
            </p:cNvSpPr>
            <p:nvPr/>
          </p:nvSpPr>
          <p:spPr bwMode="auto">
            <a:xfrm>
              <a:off x="3204" y="740"/>
              <a:ext cx="226" cy="99"/>
            </a:xfrm>
            <a:custGeom>
              <a:avLst/>
              <a:gdLst>
                <a:gd name="T0" fmla="*/ 0 w 693"/>
                <a:gd name="T1" fmla="*/ 51 h 306"/>
                <a:gd name="T2" fmla="*/ 0 w 693"/>
                <a:gd name="T3" fmla="*/ 51 h 306"/>
                <a:gd name="T4" fmla="*/ 51 w 693"/>
                <a:gd name="T5" fmla="*/ 0 h 306"/>
                <a:gd name="T6" fmla="*/ 642 w 693"/>
                <a:gd name="T7" fmla="*/ 0 h 306"/>
                <a:gd name="T8" fmla="*/ 693 w 693"/>
                <a:gd name="T9" fmla="*/ 51 h 306"/>
                <a:gd name="T10" fmla="*/ 693 w 693"/>
                <a:gd name="T11" fmla="*/ 255 h 306"/>
                <a:gd name="T12" fmla="*/ 642 w 693"/>
                <a:gd name="T13" fmla="*/ 306 h 306"/>
                <a:gd name="T14" fmla="*/ 51 w 693"/>
                <a:gd name="T15" fmla="*/ 306 h 306"/>
                <a:gd name="T16" fmla="*/ 0 w 693"/>
                <a:gd name="T17" fmla="*/ 255 h 306"/>
                <a:gd name="T18" fmla="*/ 0 w 693"/>
                <a:gd name="T19" fmla="*/ 51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3" h="306">
                  <a:moveTo>
                    <a:pt x="0" y="51"/>
                  </a:moveTo>
                  <a:lnTo>
                    <a:pt x="0" y="51"/>
                  </a:lnTo>
                  <a:cubicBezTo>
                    <a:pt x="0" y="22"/>
                    <a:pt x="23" y="0"/>
                    <a:pt x="51" y="0"/>
                  </a:cubicBezTo>
                  <a:lnTo>
                    <a:pt x="642" y="0"/>
                  </a:lnTo>
                  <a:cubicBezTo>
                    <a:pt x="671" y="0"/>
                    <a:pt x="693" y="22"/>
                    <a:pt x="693" y="51"/>
                  </a:cubicBezTo>
                  <a:lnTo>
                    <a:pt x="693" y="255"/>
                  </a:lnTo>
                  <a:cubicBezTo>
                    <a:pt x="693" y="283"/>
                    <a:pt x="671" y="306"/>
                    <a:pt x="642" y="306"/>
                  </a:cubicBezTo>
                  <a:lnTo>
                    <a:pt x="51" y="306"/>
                  </a:lnTo>
                  <a:cubicBezTo>
                    <a:pt x="23" y="306"/>
                    <a:pt x="0" y="283"/>
                    <a:pt x="0" y="255"/>
                  </a:cubicBezTo>
                  <a:lnTo>
                    <a:pt x="0" y="51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Rectangle 54"/>
            <p:cNvSpPr>
              <a:spLocks noChangeArrowheads="1"/>
            </p:cNvSpPr>
            <p:nvPr/>
          </p:nvSpPr>
          <p:spPr bwMode="auto">
            <a:xfrm>
              <a:off x="3248" y="750"/>
              <a:ext cx="11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iM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9" name="Rectangle 55"/>
            <p:cNvSpPr>
              <a:spLocks noChangeArrowheads="1"/>
            </p:cNvSpPr>
            <p:nvPr/>
          </p:nvSpPr>
          <p:spPr bwMode="auto">
            <a:xfrm>
              <a:off x="3330" y="750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0" name="Freeform 56"/>
            <p:cNvSpPr>
              <a:spLocks/>
            </p:cNvSpPr>
            <p:nvPr/>
          </p:nvSpPr>
          <p:spPr bwMode="auto">
            <a:xfrm>
              <a:off x="3000" y="453"/>
              <a:ext cx="903" cy="135"/>
            </a:xfrm>
            <a:custGeom>
              <a:avLst/>
              <a:gdLst>
                <a:gd name="T0" fmla="*/ 0 w 2774"/>
                <a:gd name="T1" fmla="*/ 67 h 412"/>
                <a:gd name="T2" fmla="*/ 0 w 2774"/>
                <a:gd name="T3" fmla="*/ 67 h 412"/>
                <a:gd name="T4" fmla="*/ 69 w 2774"/>
                <a:gd name="T5" fmla="*/ 0 h 412"/>
                <a:gd name="T6" fmla="*/ 2705 w 2774"/>
                <a:gd name="T7" fmla="*/ 0 h 412"/>
                <a:gd name="T8" fmla="*/ 2774 w 2774"/>
                <a:gd name="T9" fmla="*/ 67 h 412"/>
                <a:gd name="T10" fmla="*/ 2774 w 2774"/>
                <a:gd name="T11" fmla="*/ 343 h 412"/>
                <a:gd name="T12" fmla="*/ 2705 w 2774"/>
                <a:gd name="T13" fmla="*/ 412 h 412"/>
                <a:gd name="T14" fmla="*/ 69 w 2774"/>
                <a:gd name="T15" fmla="*/ 412 h 412"/>
                <a:gd name="T16" fmla="*/ 0 w 2774"/>
                <a:gd name="T17" fmla="*/ 343 h 412"/>
                <a:gd name="T18" fmla="*/ 0 w 2774"/>
                <a:gd name="T19" fmla="*/ 6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74" h="412">
                  <a:moveTo>
                    <a:pt x="0" y="67"/>
                  </a:moveTo>
                  <a:lnTo>
                    <a:pt x="0" y="67"/>
                  </a:lnTo>
                  <a:cubicBezTo>
                    <a:pt x="0" y="29"/>
                    <a:pt x="31" y="0"/>
                    <a:pt x="69" y="0"/>
                  </a:cubicBezTo>
                  <a:lnTo>
                    <a:pt x="2705" y="0"/>
                  </a:lnTo>
                  <a:cubicBezTo>
                    <a:pt x="2743" y="0"/>
                    <a:pt x="2774" y="29"/>
                    <a:pt x="2774" y="67"/>
                  </a:cubicBezTo>
                  <a:lnTo>
                    <a:pt x="2774" y="343"/>
                  </a:lnTo>
                  <a:cubicBezTo>
                    <a:pt x="2774" y="381"/>
                    <a:pt x="2743" y="412"/>
                    <a:pt x="2705" y="412"/>
                  </a:cubicBezTo>
                  <a:lnTo>
                    <a:pt x="69" y="412"/>
                  </a:lnTo>
                  <a:cubicBezTo>
                    <a:pt x="31" y="412"/>
                    <a:pt x="0" y="381"/>
                    <a:pt x="0" y="343"/>
                  </a:cubicBezTo>
                  <a:lnTo>
                    <a:pt x="0" y="67"/>
                  </a:lnTo>
                  <a:close/>
                </a:path>
              </a:pathLst>
            </a:custGeom>
            <a:solidFill>
              <a:srgbClr val="7F7F7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Rectangle 57"/>
            <p:cNvSpPr>
              <a:spLocks noChangeArrowheads="1"/>
            </p:cNvSpPr>
            <p:nvPr/>
          </p:nvSpPr>
          <p:spPr bwMode="auto">
            <a:xfrm>
              <a:off x="3327" y="481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2" name="Rectangle 58"/>
            <p:cNvSpPr>
              <a:spLocks noChangeArrowheads="1"/>
            </p:cNvSpPr>
            <p:nvPr/>
          </p:nvSpPr>
          <p:spPr bwMode="auto">
            <a:xfrm>
              <a:off x="3392" y="481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3" name="Rectangle 59"/>
            <p:cNvSpPr>
              <a:spLocks noChangeArrowheads="1"/>
            </p:cNvSpPr>
            <p:nvPr/>
          </p:nvSpPr>
          <p:spPr bwMode="auto">
            <a:xfrm>
              <a:off x="3422" y="481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4" name="Rectangle 60"/>
            <p:cNvSpPr>
              <a:spLocks noChangeArrowheads="1"/>
            </p:cNvSpPr>
            <p:nvPr/>
          </p:nvSpPr>
          <p:spPr bwMode="auto">
            <a:xfrm>
              <a:off x="3479" y="481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5" name="Rectangle 61"/>
            <p:cNvSpPr>
              <a:spLocks noChangeArrowheads="1"/>
            </p:cNvSpPr>
            <p:nvPr/>
          </p:nvSpPr>
          <p:spPr bwMode="auto">
            <a:xfrm>
              <a:off x="3544" y="481"/>
              <a:ext cx="6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6" name="Rectangle 62"/>
            <p:cNvSpPr>
              <a:spLocks noChangeArrowheads="1"/>
            </p:cNvSpPr>
            <p:nvPr/>
          </p:nvSpPr>
          <p:spPr bwMode="auto">
            <a:xfrm>
              <a:off x="3475" y="758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7" name="Rectangle 63"/>
            <p:cNvSpPr>
              <a:spLocks noChangeArrowheads="1"/>
            </p:cNvSpPr>
            <p:nvPr/>
          </p:nvSpPr>
          <p:spPr bwMode="auto">
            <a:xfrm>
              <a:off x="3527" y="758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8" name="Rectangle 64"/>
            <p:cNvSpPr>
              <a:spLocks noChangeArrowheads="1"/>
            </p:cNvSpPr>
            <p:nvPr/>
          </p:nvSpPr>
          <p:spPr bwMode="auto">
            <a:xfrm>
              <a:off x="3592" y="758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9" name="Rectangle 65"/>
            <p:cNvSpPr>
              <a:spLocks noChangeArrowheads="1"/>
            </p:cNvSpPr>
            <p:nvPr/>
          </p:nvSpPr>
          <p:spPr bwMode="auto">
            <a:xfrm>
              <a:off x="3636" y="758"/>
              <a:ext cx="8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0" name="Rectangle 66"/>
            <p:cNvSpPr>
              <a:spLocks noChangeArrowheads="1"/>
            </p:cNvSpPr>
            <p:nvPr/>
          </p:nvSpPr>
          <p:spPr bwMode="auto">
            <a:xfrm>
              <a:off x="3688" y="758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1" name="Rectangle 67"/>
            <p:cNvSpPr>
              <a:spLocks noChangeArrowheads="1"/>
            </p:cNvSpPr>
            <p:nvPr/>
          </p:nvSpPr>
          <p:spPr bwMode="auto">
            <a:xfrm>
              <a:off x="3718" y="758"/>
              <a:ext cx="10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2" name="Rectangle 68"/>
            <p:cNvSpPr>
              <a:spLocks noChangeArrowheads="1"/>
            </p:cNvSpPr>
            <p:nvPr/>
          </p:nvSpPr>
          <p:spPr bwMode="auto">
            <a:xfrm>
              <a:off x="3792" y="758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3" name="Rectangle 69"/>
            <p:cNvSpPr>
              <a:spLocks noChangeArrowheads="1"/>
            </p:cNvSpPr>
            <p:nvPr/>
          </p:nvSpPr>
          <p:spPr bwMode="auto">
            <a:xfrm>
              <a:off x="3853" y="758"/>
              <a:ext cx="6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0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4" name="Freeform 70"/>
            <p:cNvSpPr>
              <a:spLocks/>
            </p:cNvSpPr>
            <p:nvPr/>
          </p:nvSpPr>
          <p:spPr bwMode="auto">
            <a:xfrm>
              <a:off x="4675" y="952"/>
              <a:ext cx="0" cy="116"/>
            </a:xfrm>
            <a:custGeom>
              <a:avLst/>
              <a:gdLst>
                <a:gd name="T0" fmla="*/ 0 h 355"/>
                <a:gd name="T1" fmla="*/ 0 h 355"/>
                <a:gd name="T2" fmla="*/ 355 h 3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55">
                  <a:moveTo>
                    <a:pt x="0" y="0"/>
                  </a:moveTo>
                  <a:lnTo>
                    <a:pt x="0" y="0"/>
                  </a:lnTo>
                  <a:lnTo>
                    <a:pt x="0" y="355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71"/>
            <p:cNvSpPr>
              <a:spLocks/>
            </p:cNvSpPr>
            <p:nvPr/>
          </p:nvSpPr>
          <p:spPr bwMode="auto">
            <a:xfrm>
              <a:off x="4675" y="952"/>
              <a:ext cx="0" cy="116"/>
            </a:xfrm>
            <a:custGeom>
              <a:avLst/>
              <a:gdLst>
                <a:gd name="T0" fmla="*/ 0 h 355"/>
                <a:gd name="T1" fmla="*/ 0 h 355"/>
                <a:gd name="T2" fmla="*/ 355 h 3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55">
                  <a:moveTo>
                    <a:pt x="0" y="0"/>
                  </a:moveTo>
                  <a:lnTo>
                    <a:pt x="0" y="0"/>
                  </a:lnTo>
                  <a:lnTo>
                    <a:pt x="0" y="355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72"/>
            <p:cNvSpPr>
              <a:spLocks/>
            </p:cNvSpPr>
            <p:nvPr/>
          </p:nvSpPr>
          <p:spPr bwMode="auto">
            <a:xfrm>
              <a:off x="4281" y="944"/>
              <a:ext cx="0" cy="116"/>
            </a:xfrm>
            <a:custGeom>
              <a:avLst/>
              <a:gdLst>
                <a:gd name="T0" fmla="*/ 0 h 356"/>
                <a:gd name="T1" fmla="*/ 0 h 356"/>
                <a:gd name="T2" fmla="*/ 356 h 35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56">
                  <a:moveTo>
                    <a:pt x="0" y="0"/>
                  </a:moveTo>
                  <a:lnTo>
                    <a:pt x="0" y="0"/>
                  </a:lnTo>
                  <a:lnTo>
                    <a:pt x="0" y="356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73"/>
            <p:cNvSpPr>
              <a:spLocks/>
            </p:cNvSpPr>
            <p:nvPr/>
          </p:nvSpPr>
          <p:spPr bwMode="auto">
            <a:xfrm>
              <a:off x="4281" y="944"/>
              <a:ext cx="0" cy="116"/>
            </a:xfrm>
            <a:custGeom>
              <a:avLst/>
              <a:gdLst>
                <a:gd name="T0" fmla="*/ 0 h 356"/>
                <a:gd name="T1" fmla="*/ 0 h 356"/>
                <a:gd name="T2" fmla="*/ 356 h 35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56">
                  <a:moveTo>
                    <a:pt x="0" y="0"/>
                  </a:moveTo>
                  <a:lnTo>
                    <a:pt x="0" y="0"/>
                  </a:lnTo>
                  <a:lnTo>
                    <a:pt x="0" y="356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74"/>
            <p:cNvSpPr>
              <a:spLocks/>
            </p:cNvSpPr>
            <p:nvPr/>
          </p:nvSpPr>
          <p:spPr bwMode="auto">
            <a:xfrm>
              <a:off x="3994" y="722"/>
              <a:ext cx="855" cy="656"/>
            </a:xfrm>
            <a:custGeom>
              <a:avLst/>
              <a:gdLst>
                <a:gd name="T0" fmla="*/ 0 w 2626"/>
                <a:gd name="T1" fmla="*/ 0 h 2014"/>
                <a:gd name="T2" fmla="*/ 0 w 2626"/>
                <a:gd name="T3" fmla="*/ 0 h 2014"/>
                <a:gd name="T4" fmla="*/ 2626 w 2626"/>
                <a:gd name="T5" fmla="*/ 0 h 2014"/>
                <a:gd name="T6" fmla="*/ 2626 w 2626"/>
                <a:gd name="T7" fmla="*/ 2014 h 2014"/>
                <a:gd name="T8" fmla="*/ 0 w 2626"/>
                <a:gd name="T9" fmla="*/ 2014 h 2014"/>
                <a:gd name="T10" fmla="*/ 0 w 2626"/>
                <a:gd name="T11" fmla="*/ 0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6" h="2014">
                  <a:moveTo>
                    <a:pt x="0" y="0"/>
                  </a:moveTo>
                  <a:lnTo>
                    <a:pt x="0" y="0"/>
                  </a:lnTo>
                  <a:lnTo>
                    <a:pt x="2626" y="0"/>
                  </a:lnTo>
                  <a:lnTo>
                    <a:pt x="2626" y="2014"/>
                  </a:lnTo>
                  <a:lnTo>
                    <a:pt x="0" y="20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75"/>
            <p:cNvSpPr>
              <a:spLocks noEditPoints="1"/>
            </p:cNvSpPr>
            <p:nvPr/>
          </p:nvSpPr>
          <p:spPr bwMode="auto">
            <a:xfrm>
              <a:off x="3994" y="722"/>
              <a:ext cx="855" cy="656"/>
            </a:xfrm>
            <a:custGeom>
              <a:avLst/>
              <a:gdLst>
                <a:gd name="T0" fmla="*/ 0 w 2626"/>
                <a:gd name="T1" fmla="*/ 0 h 2014"/>
                <a:gd name="T2" fmla="*/ 293 w 2626"/>
                <a:gd name="T3" fmla="*/ 0 h 2014"/>
                <a:gd name="T4" fmla="*/ 506 w 2626"/>
                <a:gd name="T5" fmla="*/ 0 h 2014"/>
                <a:gd name="T6" fmla="*/ 586 w 2626"/>
                <a:gd name="T7" fmla="*/ 0 h 2014"/>
                <a:gd name="T8" fmla="*/ 880 w 2626"/>
                <a:gd name="T9" fmla="*/ 0 h 2014"/>
                <a:gd name="T10" fmla="*/ 1093 w 2626"/>
                <a:gd name="T11" fmla="*/ 0 h 2014"/>
                <a:gd name="T12" fmla="*/ 1173 w 2626"/>
                <a:gd name="T13" fmla="*/ 0 h 2014"/>
                <a:gd name="T14" fmla="*/ 1466 w 2626"/>
                <a:gd name="T15" fmla="*/ 0 h 2014"/>
                <a:gd name="T16" fmla="*/ 1680 w 2626"/>
                <a:gd name="T17" fmla="*/ 0 h 2014"/>
                <a:gd name="T18" fmla="*/ 1760 w 2626"/>
                <a:gd name="T19" fmla="*/ 0 h 2014"/>
                <a:gd name="T20" fmla="*/ 2053 w 2626"/>
                <a:gd name="T21" fmla="*/ 0 h 2014"/>
                <a:gd name="T22" fmla="*/ 2266 w 2626"/>
                <a:gd name="T23" fmla="*/ 0 h 2014"/>
                <a:gd name="T24" fmla="*/ 2346 w 2626"/>
                <a:gd name="T25" fmla="*/ 0 h 2014"/>
                <a:gd name="T26" fmla="*/ 2626 w 2626"/>
                <a:gd name="T27" fmla="*/ 14 h 2014"/>
                <a:gd name="T28" fmla="*/ 2626 w 2626"/>
                <a:gd name="T29" fmla="*/ 227 h 2014"/>
                <a:gd name="T30" fmla="*/ 2626 w 2626"/>
                <a:gd name="T31" fmla="*/ 307 h 2014"/>
                <a:gd name="T32" fmla="*/ 2626 w 2626"/>
                <a:gd name="T33" fmla="*/ 600 h 2014"/>
                <a:gd name="T34" fmla="*/ 2626 w 2626"/>
                <a:gd name="T35" fmla="*/ 814 h 2014"/>
                <a:gd name="T36" fmla="*/ 2626 w 2626"/>
                <a:gd name="T37" fmla="*/ 894 h 2014"/>
                <a:gd name="T38" fmla="*/ 2626 w 2626"/>
                <a:gd name="T39" fmla="*/ 1187 h 2014"/>
                <a:gd name="T40" fmla="*/ 2626 w 2626"/>
                <a:gd name="T41" fmla="*/ 1400 h 2014"/>
                <a:gd name="T42" fmla="*/ 2626 w 2626"/>
                <a:gd name="T43" fmla="*/ 1480 h 2014"/>
                <a:gd name="T44" fmla="*/ 2626 w 2626"/>
                <a:gd name="T45" fmla="*/ 1774 h 2014"/>
                <a:gd name="T46" fmla="*/ 2626 w 2626"/>
                <a:gd name="T47" fmla="*/ 1987 h 2014"/>
                <a:gd name="T48" fmla="*/ 2573 w 2626"/>
                <a:gd name="T49" fmla="*/ 2014 h 2014"/>
                <a:gd name="T50" fmla="*/ 2280 w 2626"/>
                <a:gd name="T51" fmla="*/ 2014 h 2014"/>
                <a:gd name="T52" fmla="*/ 2066 w 2626"/>
                <a:gd name="T53" fmla="*/ 2014 h 2014"/>
                <a:gd name="T54" fmla="*/ 1986 w 2626"/>
                <a:gd name="T55" fmla="*/ 2014 h 2014"/>
                <a:gd name="T56" fmla="*/ 1693 w 2626"/>
                <a:gd name="T57" fmla="*/ 2014 h 2014"/>
                <a:gd name="T58" fmla="*/ 1480 w 2626"/>
                <a:gd name="T59" fmla="*/ 2014 h 2014"/>
                <a:gd name="T60" fmla="*/ 1400 w 2626"/>
                <a:gd name="T61" fmla="*/ 2014 h 2014"/>
                <a:gd name="T62" fmla="*/ 1106 w 2626"/>
                <a:gd name="T63" fmla="*/ 2014 h 2014"/>
                <a:gd name="T64" fmla="*/ 893 w 2626"/>
                <a:gd name="T65" fmla="*/ 2014 h 2014"/>
                <a:gd name="T66" fmla="*/ 813 w 2626"/>
                <a:gd name="T67" fmla="*/ 2014 h 2014"/>
                <a:gd name="T68" fmla="*/ 520 w 2626"/>
                <a:gd name="T69" fmla="*/ 2014 h 2014"/>
                <a:gd name="T70" fmla="*/ 306 w 2626"/>
                <a:gd name="T71" fmla="*/ 2014 h 2014"/>
                <a:gd name="T72" fmla="*/ 226 w 2626"/>
                <a:gd name="T73" fmla="*/ 2014 h 2014"/>
                <a:gd name="T74" fmla="*/ 0 w 2626"/>
                <a:gd name="T75" fmla="*/ 1947 h 2014"/>
                <a:gd name="T76" fmla="*/ 0 w 2626"/>
                <a:gd name="T77" fmla="*/ 1734 h 2014"/>
                <a:gd name="T78" fmla="*/ 0 w 2626"/>
                <a:gd name="T79" fmla="*/ 1654 h 2014"/>
                <a:gd name="T80" fmla="*/ 0 w 2626"/>
                <a:gd name="T81" fmla="*/ 1360 h 2014"/>
                <a:gd name="T82" fmla="*/ 0 w 2626"/>
                <a:gd name="T83" fmla="*/ 1147 h 2014"/>
                <a:gd name="T84" fmla="*/ 0 w 2626"/>
                <a:gd name="T85" fmla="*/ 1067 h 2014"/>
                <a:gd name="T86" fmla="*/ 0 w 2626"/>
                <a:gd name="T87" fmla="*/ 774 h 2014"/>
                <a:gd name="T88" fmla="*/ 0 w 2626"/>
                <a:gd name="T89" fmla="*/ 560 h 2014"/>
                <a:gd name="T90" fmla="*/ 0 w 2626"/>
                <a:gd name="T91" fmla="*/ 480 h 2014"/>
                <a:gd name="T92" fmla="*/ 0 w 2626"/>
                <a:gd name="T93" fmla="*/ 187 h 2014"/>
                <a:gd name="T94" fmla="*/ 0 w 2626"/>
                <a:gd name="T95" fmla="*/ 0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26" h="2014">
                  <a:moveTo>
                    <a:pt x="0" y="0"/>
                  </a:moveTo>
                  <a:lnTo>
                    <a:pt x="0" y="0"/>
                  </a:lnTo>
                  <a:lnTo>
                    <a:pt x="213" y="0"/>
                  </a:lnTo>
                  <a:moveTo>
                    <a:pt x="293" y="0"/>
                  </a:moveTo>
                  <a:lnTo>
                    <a:pt x="293" y="0"/>
                  </a:lnTo>
                  <a:lnTo>
                    <a:pt x="506" y="0"/>
                  </a:lnTo>
                  <a:moveTo>
                    <a:pt x="586" y="0"/>
                  </a:moveTo>
                  <a:lnTo>
                    <a:pt x="586" y="0"/>
                  </a:lnTo>
                  <a:lnTo>
                    <a:pt x="800" y="0"/>
                  </a:lnTo>
                  <a:moveTo>
                    <a:pt x="880" y="0"/>
                  </a:moveTo>
                  <a:lnTo>
                    <a:pt x="880" y="0"/>
                  </a:lnTo>
                  <a:lnTo>
                    <a:pt x="1093" y="0"/>
                  </a:lnTo>
                  <a:moveTo>
                    <a:pt x="1173" y="0"/>
                  </a:moveTo>
                  <a:lnTo>
                    <a:pt x="1173" y="0"/>
                  </a:lnTo>
                  <a:lnTo>
                    <a:pt x="1386" y="0"/>
                  </a:lnTo>
                  <a:moveTo>
                    <a:pt x="1466" y="0"/>
                  </a:moveTo>
                  <a:lnTo>
                    <a:pt x="1466" y="0"/>
                  </a:lnTo>
                  <a:lnTo>
                    <a:pt x="1680" y="0"/>
                  </a:lnTo>
                  <a:moveTo>
                    <a:pt x="1760" y="0"/>
                  </a:moveTo>
                  <a:lnTo>
                    <a:pt x="1760" y="0"/>
                  </a:lnTo>
                  <a:lnTo>
                    <a:pt x="1973" y="0"/>
                  </a:lnTo>
                  <a:moveTo>
                    <a:pt x="2053" y="0"/>
                  </a:moveTo>
                  <a:lnTo>
                    <a:pt x="2053" y="0"/>
                  </a:lnTo>
                  <a:lnTo>
                    <a:pt x="2266" y="0"/>
                  </a:lnTo>
                  <a:moveTo>
                    <a:pt x="2346" y="0"/>
                  </a:moveTo>
                  <a:lnTo>
                    <a:pt x="2346" y="0"/>
                  </a:lnTo>
                  <a:lnTo>
                    <a:pt x="2560" y="0"/>
                  </a:lnTo>
                  <a:moveTo>
                    <a:pt x="2626" y="14"/>
                  </a:moveTo>
                  <a:lnTo>
                    <a:pt x="2626" y="14"/>
                  </a:lnTo>
                  <a:lnTo>
                    <a:pt x="2626" y="227"/>
                  </a:lnTo>
                  <a:moveTo>
                    <a:pt x="2626" y="307"/>
                  </a:moveTo>
                  <a:lnTo>
                    <a:pt x="2626" y="307"/>
                  </a:lnTo>
                  <a:lnTo>
                    <a:pt x="2626" y="520"/>
                  </a:lnTo>
                  <a:moveTo>
                    <a:pt x="2626" y="600"/>
                  </a:moveTo>
                  <a:lnTo>
                    <a:pt x="2626" y="600"/>
                  </a:lnTo>
                  <a:lnTo>
                    <a:pt x="2626" y="814"/>
                  </a:lnTo>
                  <a:moveTo>
                    <a:pt x="2626" y="894"/>
                  </a:moveTo>
                  <a:lnTo>
                    <a:pt x="2626" y="894"/>
                  </a:lnTo>
                  <a:lnTo>
                    <a:pt x="2626" y="1107"/>
                  </a:lnTo>
                  <a:moveTo>
                    <a:pt x="2626" y="1187"/>
                  </a:moveTo>
                  <a:lnTo>
                    <a:pt x="2626" y="1187"/>
                  </a:lnTo>
                  <a:lnTo>
                    <a:pt x="2626" y="1400"/>
                  </a:lnTo>
                  <a:moveTo>
                    <a:pt x="2626" y="1480"/>
                  </a:moveTo>
                  <a:lnTo>
                    <a:pt x="2626" y="1480"/>
                  </a:lnTo>
                  <a:lnTo>
                    <a:pt x="2626" y="1694"/>
                  </a:lnTo>
                  <a:moveTo>
                    <a:pt x="2626" y="1774"/>
                  </a:moveTo>
                  <a:lnTo>
                    <a:pt x="2626" y="1774"/>
                  </a:lnTo>
                  <a:lnTo>
                    <a:pt x="2626" y="1987"/>
                  </a:lnTo>
                  <a:moveTo>
                    <a:pt x="2573" y="2014"/>
                  </a:moveTo>
                  <a:lnTo>
                    <a:pt x="2573" y="2014"/>
                  </a:lnTo>
                  <a:lnTo>
                    <a:pt x="2360" y="2014"/>
                  </a:lnTo>
                  <a:moveTo>
                    <a:pt x="2280" y="2014"/>
                  </a:moveTo>
                  <a:lnTo>
                    <a:pt x="2280" y="2014"/>
                  </a:lnTo>
                  <a:lnTo>
                    <a:pt x="2066" y="2014"/>
                  </a:lnTo>
                  <a:moveTo>
                    <a:pt x="1986" y="2014"/>
                  </a:moveTo>
                  <a:lnTo>
                    <a:pt x="1986" y="2014"/>
                  </a:lnTo>
                  <a:lnTo>
                    <a:pt x="1773" y="2014"/>
                  </a:lnTo>
                  <a:moveTo>
                    <a:pt x="1693" y="2014"/>
                  </a:moveTo>
                  <a:lnTo>
                    <a:pt x="1693" y="2014"/>
                  </a:lnTo>
                  <a:lnTo>
                    <a:pt x="1480" y="2014"/>
                  </a:lnTo>
                  <a:moveTo>
                    <a:pt x="1400" y="2014"/>
                  </a:moveTo>
                  <a:lnTo>
                    <a:pt x="1400" y="2014"/>
                  </a:lnTo>
                  <a:lnTo>
                    <a:pt x="1186" y="2014"/>
                  </a:lnTo>
                  <a:moveTo>
                    <a:pt x="1106" y="2014"/>
                  </a:moveTo>
                  <a:lnTo>
                    <a:pt x="1106" y="2014"/>
                  </a:lnTo>
                  <a:lnTo>
                    <a:pt x="893" y="2014"/>
                  </a:lnTo>
                  <a:moveTo>
                    <a:pt x="813" y="2014"/>
                  </a:moveTo>
                  <a:lnTo>
                    <a:pt x="813" y="2014"/>
                  </a:lnTo>
                  <a:lnTo>
                    <a:pt x="600" y="2014"/>
                  </a:lnTo>
                  <a:moveTo>
                    <a:pt x="520" y="2014"/>
                  </a:moveTo>
                  <a:lnTo>
                    <a:pt x="520" y="2014"/>
                  </a:lnTo>
                  <a:lnTo>
                    <a:pt x="306" y="2014"/>
                  </a:lnTo>
                  <a:moveTo>
                    <a:pt x="226" y="2014"/>
                  </a:moveTo>
                  <a:lnTo>
                    <a:pt x="226" y="2014"/>
                  </a:lnTo>
                  <a:lnTo>
                    <a:pt x="13" y="2014"/>
                  </a:lnTo>
                  <a:moveTo>
                    <a:pt x="0" y="1947"/>
                  </a:moveTo>
                  <a:lnTo>
                    <a:pt x="0" y="1947"/>
                  </a:lnTo>
                  <a:lnTo>
                    <a:pt x="0" y="1734"/>
                  </a:lnTo>
                  <a:moveTo>
                    <a:pt x="0" y="1654"/>
                  </a:moveTo>
                  <a:lnTo>
                    <a:pt x="0" y="1654"/>
                  </a:lnTo>
                  <a:lnTo>
                    <a:pt x="0" y="1440"/>
                  </a:lnTo>
                  <a:moveTo>
                    <a:pt x="0" y="1360"/>
                  </a:moveTo>
                  <a:lnTo>
                    <a:pt x="0" y="1360"/>
                  </a:lnTo>
                  <a:lnTo>
                    <a:pt x="0" y="1147"/>
                  </a:lnTo>
                  <a:moveTo>
                    <a:pt x="0" y="1067"/>
                  </a:moveTo>
                  <a:lnTo>
                    <a:pt x="0" y="1067"/>
                  </a:lnTo>
                  <a:lnTo>
                    <a:pt x="0" y="854"/>
                  </a:lnTo>
                  <a:moveTo>
                    <a:pt x="0" y="774"/>
                  </a:moveTo>
                  <a:lnTo>
                    <a:pt x="0" y="774"/>
                  </a:lnTo>
                  <a:lnTo>
                    <a:pt x="0" y="560"/>
                  </a:lnTo>
                  <a:moveTo>
                    <a:pt x="0" y="480"/>
                  </a:moveTo>
                  <a:lnTo>
                    <a:pt x="0" y="480"/>
                  </a:lnTo>
                  <a:lnTo>
                    <a:pt x="0" y="267"/>
                  </a:lnTo>
                  <a:moveTo>
                    <a:pt x="0" y="187"/>
                  </a:moveTo>
                  <a:lnTo>
                    <a:pt x="0" y="187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76"/>
            <p:cNvSpPr>
              <a:spLocks/>
            </p:cNvSpPr>
            <p:nvPr/>
          </p:nvSpPr>
          <p:spPr bwMode="auto">
            <a:xfrm>
              <a:off x="4610" y="566"/>
              <a:ext cx="0" cy="336"/>
            </a:xfrm>
            <a:custGeom>
              <a:avLst/>
              <a:gdLst>
                <a:gd name="T0" fmla="*/ 0 h 1032"/>
                <a:gd name="T1" fmla="*/ 0 h 1032"/>
                <a:gd name="T2" fmla="*/ 1032 h 103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32">
                  <a:moveTo>
                    <a:pt x="0" y="0"/>
                  </a:moveTo>
                  <a:lnTo>
                    <a:pt x="0" y="0"/>
                  </a:lnTo>
                  <a:lnTo>
                    <a:pt x="0" y="1032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77"/>
            <p:cNvSpPr>
              <a:spLocks/>
            </p:cNvSpPr>
            <p:nvPr/>
          </p:nvSpPr>
          <p:spPr bwMode="auto">
            <a:xfrm>
              <a:off x="4610" y="566"/>
              <a:ext cx="0" cy="336"/>
            </a:xfrm>
            <a:custGeom>
              <a:avLst/>
              <a:gdLst>
                <a:gd name="T0" fmla="*/ 0 h 1032"/>
                <a:gd name="T1" fmla="*/ 0 h 1032"/>
                <a:gd name="T2" fmla="*/ 1032 h 103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032">
                  <a:moveTo>
                    <a:pt x="0" y="0"/>
                  </a:moveTo>
                  <a:lnTo>
                    <a:pt x="0" y="0"/>
                  </a:lnTo>
                  <a:lnTo>
                    <a:pt x="0" y="1032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78"/>
            <p:cNvSpPr>
              <a:spLocks/>
            </p:cNvSpPr>
            <p:nvPr/>
          </p:nvSpPr>
          <p:spPr bwMode="auto">
            <a:xfrm>
              <a:off x="4541" y="1039"/>
              <a:ext cx="265" cy="304"/>
            </a:xfrm>
            <a:custGeom>
              <a:avLst/>
              <a:gdLst>
                <a:gd name="T0" fmla="*/ 0 w 813"/>
                <a:gd name="T1" fmla="*/ 135 h 933"/>
                <a:gd name="T2" fmla="*/ 0 w 813"/>
                <a:gd name="T3" fmla="*/ 135 h 933"/>
                <a:gd name="T4" fmla="*/ 135 w 813"/>
                <a:gd name="T5" fmla="*/ 0 h 933"/>
                <a:gd name="T6" fmla="*/ 678 w 813"/>
                <a:gd name="T7" fmla="*/ 0 h 933"/>
                <a:gd name="T8" fmla="*/ 813 w 813"/>
                <a:gd name="T9" fmla="*/ 135 h 933"/>
                <a:gd name="T10" fmla="*/ 813 w 813"/>
                <a:gd name="T11" fmla="*/ 797 h 933"/>
                <a:gd name="T12" fmla="*/ 678 w 813"/>
                <a:gd name="T13" fmla="*/ 933 h 933"/>
                <a:gd name="T14" fmla="*/ 135 w 813"/>
                <a:gd name="T15" fmla="*/ 933 h 933"/>
                <a:gd name="T16" fmla="*/ 0 w 813"/>
                <a:gd name="T17" fmla="*/ 797 h 933"/>
                <a:gd name="T18" fmla="*/ 0 w 813"/>
                <a:gd name="T19" fmla="*/ 135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3" h="933">
                  <a:moveTo>
                    <a:pt x="0" y="135"/>
                  </a:moveTo>
                  <a:lnTo>
                    <a:pt x="0" y="135"/>
                  </a:lnTo>
                  <a:cubicBezTo>
                    <a:pt x="0" y="60"/>
                    <a:pt x="61" y="0"/>
                    <a:pt x="135" y="0"/>
                  </a:cubicBezTo>
                  <a:lnTo>
                    <a:pt x="678" y="0"/>
                  </a:lnTo>
                  <a:cubicBezTo>
                    <a:pt x="752" y="0"/>
                    <a:pt x="813" y="60"/>
                    <a:pt x="813" y="135"/>
                  </a:cubicBezTo>
                  <a:lnTo>
                    <a:pt x="813" y="797"/>
                  </a:lnTo>
                  <a:cubicBezTo>
                    <a:pt x="813" y="872"/>
                    <a:pt x="752" y="933"/>
                    <a:pt x="678" y="933"/>
                  </a:cubicBezTo>
                  <a:lnTo>
                    <a:pt x="135" y="933"/>
                  </a:lnTo>
                  <a:cubicBezTo>
                    <a:pt x="61" y="933"/>
                    <a:pt x="0" y="872"/>
                    <a:pt x="0" y="797"/>
                  </a:cubicBez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79"/>
            <p:cNvSpPr>
              <a:spLocks/>
            </p:cNvSpPr>
            <p:nvPr/>
          </p:nvSpPr>
          <p:spPr bwMode="auto">
            <a:xfrm>
              <a:off x="4541" y="1039"/>
              <a:ext cx="265" cy="304"/>
            </a:xfrm>
            <a:custGeom>
              <a:avLst/>
              <a:gdLst>
                <a:gd name="T0" fmla="*/ 0 w 813"/>
                <a:gd name="T1" fmla="*/ 135 h 933"/>
                <a:gd name="T2" fmla="*/ 0 w 813"/>
                <a:gd name="T3" fmla="*/ 135 h 933"/>
                <a:gd name="T4" fmla="*/ 135 w 813"/>
                <a:gd name="T5" fmla="*/ 0 h 933"/>
                <a:gd name="T6" fmla="*/ 678 w 813"/>
                <a:gd name="T7" fmla="*/ 0 h 933"/>
                <a:gd name="T8" fmla="*/ 813 w 813"/>
                <a:gd name="T9" fmla="*/ 135 h 933"/>
                <a:gd name="T10" fmla="*/ 813 w 813"/>
                <a:gd name="T11" fmla="*/ 797 h 933"/>
                <a:gd name="T12" fmla="*/ 678 w 813"/>
                <a:gd name="T13" fmla="*/ 933 h 933"/>
                <a:gd name="T14" fmla="*/ 135 w 813"/>
                <a:gd name="T15" fmla="*/ 933 h 933"/>
                <a:gd name="T16" fmla="*/ 0 w 813"/>
                <a:gd name="T17" fmla="*/ 797 h 933"/>
                <a:gd name="T18" fmla="*/ 0 w 813"/>
                <a:gd name="T19" fmla="*/ 135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3" h="933">
                  <a:moveTo>
                    <a:pt x="0" y="135"/>
                  </a:moveTo>
                  <a:lnTo>
                    <a:pt x="0" y="135"/>
                  </a:lnTo>
                  <a:cubicBezTo>
                    <a:pt x="0" y="60"/>
                    <a:pt x="61" y="0"/>
                    <a:pt x="135" y="0"/>
                  </a:cubicBezTo>
                  <a:lnTo>
                    <a:pt x="678" y="0"/>
                  </a:lnTo>
                  <a:cubicBezTo>
                    <a:pt x="752" y="0"/>
                    <a:pt x="813" y="60"/>
                    <a:pt x="813" y="135"/>
                  </a:cubicBezTo>
                  <a:lnTo>
                    <a:pt x="813" y="797"/>
                  </a:lnTo>
                  <a:cubicBezTo>
                    <a:pt x="813" y="872"/>
                    <a:pt x="752" y="933"/>
                    <a:pt x="678" y="933"/>
                  </a:cubicBezTo>
                  <a:lnTo>
                    <a:pt x="135" y="933"/>
                  </a:lnTo>
                  <a:cubicBezTo>
                    <a:pt x="61" y="933"/>
                    <a:pt x="0" y="872"/>
                    <a:pt x="0" y="797"/>
                  </a:cubicBezTo>
                  <a:lnTo>
                    <a:pt x="0" y="135"/>
                  </a:lnTo>
                  <a:close/>
                </a:path>
              </a:pathLst>
            </a:custGeom>
            <a:noFill/>
            <a:ln w="12700" cap="flat">
              <a:solidFill>
                <a:srgbClr val="38572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Rectangle 80"/>
            <p:cNvSpPr>
              <a:spLocks noChangeArrowheads="1"/>
            </p:cNvSpPr>
            <p:nvPr/>
          </p:nvSpPr>
          <p:spPr bwMode="auto">
            <a:xfrm>
              <a:off x="4595" y="1152"/>
              <a:ext cx="14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5" name="Rectangle 81"/>
            <p:cNvSpPr>
              <a:spLocks noChangeArrowheads="1"/>
            </p:cNvSpPr>
            <p:nvPr/>
          </p:nvSpPr>
          <p:spPr bwMode="auto">
            <a:xfrm>
              <a:off x="4704" y="1152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6" name="Freeform 82"/>
            <p:cNvSpPr>
              <a:spLocks/>
            </p:cNvSpPr>
            <p:nvPr/>
          </p:nvSpPr>
          <p:spPr bwMode="auto">
            <a:xfrm>
              <a:off x="4077" y="1044"/>
              <a:ext cx="412" cy="299"/>
            </a:xfrm>
            <a:custGeom>
              <a:avLst/>
              <a:gdLst>
                <a:gd name="T0" fmla="*/ 0 w 1267"/>
                <a:gd name="T1" fmla="*/ 153 h 920"/>
                <a:gd name="T2" fmla="*/ 0 w 1267"/>
                <a:gd name="T3" fmla="*/ 153 h 920"/>
                <a:gd name="T4" fmla="*/ 154 w 1267"/>
                <a:gd name="T5" fmla="*/ 0 h 920"/>
                <a:gd name="T6" fmla="*/ 1113 w 1267"/>
                <a:gd name="T7" fmla="*/ 0 h 920"/>
                <a:gd name="T8" fmla="*/ 1267 w 1267"/>
                <a:gd name="T9" fmla="*/ 153 h 920"/>
                <a:gd name="T10" fmla="*/ 1267 w 1267"/>
                <a:gd name="T11" fmla="*/ 766 h 920"/>
                <a:gd name="T12" fmla="*/ 1113 w 1267"/>
                <a:gd name="T13" fmla="*/ 920 h 920"/>
                <a:gd name="T14" fmla="*/ 154 w 1267"/>
                <a:gd name="T15" fmla="*/ 920 h 920"/>
                <a:gd name="T16" fmla="*/ 0 w 1267"/>
                <a:gd name="T17" fmla="*/ 766 h 920"/>
                <a:gd name="T18" fmla="*/ 0 w 1267"/>
                <a:gd name="T19" fmla="*/ 153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7" h="920">
                  <a:moveTo>
                    <a:pt x="0" y="153"/>
                  </a:moveTo>
                  <a:lnTo>
                    <a:pt x="0" y="153"/>
                  </a:lnTo>
                  <a:cubicBezTo>
                    <a:pt x="0" y="68"/>
                    <a:pt x="69" y="0"/>
                    <a:pt x="154" y="0"/>
                  </a:cubicBezTo>
                  <a:lnTo>
                    <a:pt x="1113" y="0"/>
                  </a:lnTo>
                  <a:cubicBezTo>
                    <a:pt x="1198" y="0"/>
                    <a:pt x="1267" y="68"/>
                    <a:pt x="1267" y="153"/>
                  </a:cubicBezTo>
                  <a:lnTo>
                    <a:pt x="1267" y="766"/>
                  </a:lnTo>
                  <a:cubicBezTo>
                    <a:pt x="1267" y="851"/>
                    <a:pt x="1198" y="920"/>
                    <a:pt x="1113" y="920"/>
                  </a:cubicBezTo>
                  <a:lnTo>
                    <a:pt x="154" y="920"/>
                  </a:lnTo>
                  <a:cubicBezTo>
                    <a:pt x="69" y="920"/>
                    <a:pt x="0" y="851"/>
                    <a:pt x="0" y="766"/>
                  </a:cubicBezTo>
                  <a:lnTo>
                    <a:pt x="0" y="15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83"/>
            <p:cNvSpPr>
              <a:spLocks/>
            </p:cNvSpPr>
            <p:nvPr/>
          </p:nvSpPr>
          <p:spPr bwMode="auto">
            <a:xfrm>
              <a:off x="4077" y="1044"/>
              <a:ext cx="412" cy="299"/>
            </a:xfrm>
            <a:custGeom>
              <a:avLst/>
              <a:gdLst>
                <a:gd name="T0" fmla="*/ 0 w 1267"/>
                <a:gd name="T1" fmla="*/ 153 h 920"/>
                <a:gd name="T2" fmla="*/ 0 w 1267"/>
                <a:gd name="T3" fmla="*/ 153 h 920"/>
                <a:gd name="T4" fmla="*/ 154 w 1267"/>
                <a:gd name="T5" fmla="*/ 0 h 920"/>
                <a:gd name="T6" fmla="*/ 1113 w 1267"/>
                <a:gd name="T7" fmla="*/ 0 h 920"/>
                <a:gd name="T8" fmla="*/ 1267 w 1267"/>
                <a:gd name="T9" fmla="*/ 153 h 920"/>
                <a:gd name="T10" fmla="*/ 1267 w 1267"/>
                <a:gd name="T11" fmla="*/ 766 h 920"/>
                <a:gd name="T12" fmla="*/ 1113 w 1267"/>
                <a:gd name="T13" fmla="*/ 920 h 920"/>
                <a:gd name="T14" fmla="*/ 154 w 1267"/>
                <a:gd name="T15" fmla="*/ 920 h 920"/>
                <a:gd name="T16" fmla="*/ 0 w 1267"/>
                <a:gd name="T17" fmla="*/ 766 h 920"/>
                <a:gd name="T18" fmla="*/ 0 w 1267"/>
                <a:gd name="T19" fmla="*/ 153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7" h="920">
                  <a:moveTo>
                    <a:pt x="0" y="153"/>
                  </a:moveTo>
                  <a:lnTo>
                    <a:pt x="0" y="153"/>
                  </a:lnTo>
                  <a:cubicBezTo>
                    <a:pt x="0" y="68"/>
                    <a:pt x="69" y="0"/>
                    <a:pt x="154" y="0"/>
                  </a:cubicBezTo>
                  <a:lnTo>
                    <a:pt x="1113" y="0"/>
                  </a:lnTo>
                  <a:cubicBezTo>
                    <a:pt x="1198" y="0"/>
                    <a:pt x="1267" y="68"/>
                    <a:pt x="1267" y="153"/>
                  </a:cubicBezTo>
                  <a:lnTo>
                    <a:pt x="1267" y="766"/>
                  </a:lnTo>
                  <a:cubicBezTo>
                    <a:pt x="1267" y="851"/>
                    <a:pt x="1198" y="920"/>
                    <a:pt x="1113" y="920"/>
                  </a:cubicBezTo>
                  <a:lnTo>
                    <a:pt x="154" y="920"/>
                  </a:lnTo>
                  <a:cubicBezTo>
                    <a:pt x="69" y="920"/>
                    <a:pt x="0" y="851"/>
                    <a:pt x="0" y="766"/>
                  </a:cubicBezTo>
                  <a:lnTo>
                    <a:pt x="0" y="153"/>
                  </a:lnTo>
                  <a:close/>
                </a:path>
              </a:pathLst>
            </a:custGeom>
            <a:noFill/>
            <a:ln w="12700" cap="flat">
              <a:solidFill>
                <a:srgbClr val="38572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Rectangle 84"/>
            <p:cNvSpPr>
              <a:spLocks noChangeArrowheads="1"/>
            </p:cNvSpPr>
            <p:nvPr/>
          </p:nvSpPr>
          <p:spPr bwMode="auto">
            <a:xfrm>
              <a:off x="4151" y="1114"/>
              <a:ext cx="15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8*8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9" name="Rectangle 85"/>
            <p:cNvSpPr>
              <a:spLocks noChangeArrowheads="1"/>
            </p:cNvSpPr>
            <p:nvPr/>
          </p:nvSpPr>
          <p:spPr bwMode="auto">
            <a:xfrm>
              <a:off x="4272" y="1114"/>
              <a:ext cx="12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0" name="Rectangle 86"/>
            <p:cNvSpPr>
              <a:spLocks noChangeArrowheads="1"/>
            </p:cNvSpPr>
            <p:nvPr/>
          </p:nvSpPr>
          <p:spPr bwMode="auto">
            <a:xfrm>
              <a:off x="4368" y="1114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1" name="Rectangle 87"/>
            <p:cNvSpPr>
              <a:spLocks noChangeArrowheads="1"/>
            </p:cNvSpPr>
            <p:nvPr/>
          </p:nvSpPr>
          <p:spPr bwMode="auto">
            <a:xfrm>
              <a:off x="4416" y="1114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2" name="Rectangle 88"/>
            <p:cNvSpPr>
              <a:spLocks noChangeArrowheads="1"/>
            </p:cNvSpPr>
            <p:nvPr/>
          </p:nvSpPr>
          <p:spPr bwMode="auto">
            <a:xfrm>
              <a:off x="4203" y="1201"/>
              <a:ext cx="1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Mes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3" name="Rectangle 89"/>
            <p:cNvSpPr>
              <a:spLocks noChangeArrowheads="1"/>
            </p:cNvSpPr>
            <p:nvPr/>
          </p:nvSpPr>
          <p:spPr bwMode="auto">
            <a:xfrm>
              <a:off x="4325" y="1201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4" name="Freeform 90"/>
            <p:cNvSpPr>
              <a:spLocks/>
            </p:cNvSpPr>
            <p:nvPr/>
          </p:nvSpPr>
          <p:spPr bwMode="auto">
            <a:xfrm>
              <a:off x="4502" y="740"/>
              <a:ext cx="226" cy="99"/>
            </a:xfrm>
            <a:custGeom>
              <a:avLst/>
              <a:gdLst>
                <a:gd name="T0" fmla="*/ 0 w 693"/>
                <a:gd name="T1" fmla="*/ 51 h 306"/>
                <a:gd name="T2" fmla="*/ 0 w 693"/>
                <a:gd name="T3" fmla="*/ 51 h 306"/>
                <a:gd name="T4" fmla="*/ 51 w 693"/>
                <a:gd name="T5" fmla="*/ 0 h 306"/>
                <a:gd name="T6" fmla="*/ 642 w 693"/>
                <a:gd name="T7" fmla="*/ 0 h 306"/>
                <a:gd name="T8" fmla="*/ 693 w 693"/>
                <a:gd name="T9" fmla="*/ 51 h 306"/>
                <a:gd name="T10" fmla="*/ 693 w 693"/>
                <a:gd name="T11" fmla="*/ 255 h 306"/>
                <a:gd name="T12" fmla="*/ 642 w 693"/>
                <a:gd name="T13" fmla="*/ 306 h 306"/>
                <a:gd name="T14" fmla="*/ 51 w 693"/>
                <a:gd name="T15" fmla="*/ 306 h 306"/>
                <a:gd name="T16" fmla="*/ 0 w 693"/>
                <a:gd name="T17" fmla="*/ 255 h 306"/>
                <a:gd name="T18" fmla="*/ 0 w 693"/>
                <a:gd name="T19" fmla="*/ 51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3" h="306">
                  <a:moveTo>
                    <a:pt x="0" y="51"/>
                  </a:moveTo>
                  <a:lnTo>
                    <a:pt x="0" y="51"/>
                  </a:lnTo>
                  <a:cubicBezTo>
                    <a:pt x="0" y="22"/>
                    <a:pt x="23" y="0"/>
                    <a:pt x="51" y="0"/>
                  </a:cubicBezTo>
                  <a:lnTo>
                    <a:pt x="642" y="0"/>
                  </a:lnTo>
                  <a:cubicBezTo>
                    <a:pt x="670" y="0"/>
                    <a:pt x="693" y="22"/>
                    <a:pt x="693" y="51"/>
                  </a:cubicBezTo>
                  <a:lnTo>
                    <a:pt x="693" y="255"/>
                  </a:lnTo>
                  <a:cubicBezTo>
                    <a:pt x="693" y="283"/>
                    <a:pt x="670" y="306"/>
                    <a:pt x="642" y="306"/>
                  </a:cubicBezTo>
                  <a:lnTo>
                    <a:pt x="51" y="306"/>
                  </a:lnTo>
                  <a:cubicBezTo>
                    <a:pt x="23" y="306"/>
                    <a:pt x="0" y="283"/>
                    <a:pt x="0" y="255"/>
                  </a:cubicBezTo>
                  <a:lnTo>
                    <a:pt x="0" y="51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Rectangle 91"/>
            <p:cNvSpPr>
              <a:spLocks noChangeArrowheads="1"/>
            </p:cNvSpPr>
            <p:nvPr/>
          </p:nvSpPr>
          <p:spPr bwMode="auto">
            <a:xfrm>
              <a:off x="4547" y="750"/>
              <a:ext cx="11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iM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6" name="Rectangle 92"/>
            <p:cNvSpPr>
              <a:spLocks noChangeArrowheads="1"/>
            </p:cNvSpPr>
            <p:nvPr/>
          </p:nvSpPr>
          <p:spPr bwMode="auto">
            <a:xfrm>
              <a:off x="4629" y="750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7" name="Freeform 93"/>
            <p:cNvSpPr>
              <a:spLocks/>
            </p:cNvSpPr>
            <p:nvPr/>
          </p:nvSpPr>
          <p:spPr bwMode="auto">
            <a:xfrm>
              <a:off x="4224" y="883"/>
              <a:ext cx="534" cy="104"/>
            </a:xfrm>
            <a:custGeom>
              <a:avLst/>
              <a:gdLst>
                <a:gd name="T0" fmla="*/ 0 w 1640"/>
                <a:gd name="T1" fmla="*/ 53 h 320"/>
                <a:gd name="T2" fmla="*/ 0 w 1640"/>
                <a:gd name="T3" fmla="*/ 53 h 320"/>
                <a:gd name="T4" fmla="*/ 54 w 1640"/>
                <a:gd name="T5" fmla="*/ 0 h 320"/>
                <a:gd name="T6" fmla="*/ 1587 w 1640"/>
                <a:gd name="T7" fmla="*/ 0 h 320"/>
                <a:gd name="T8" fmla="*/ 1640 w 1640"/>
                <a:gd name="T9" fmla="*/ 53 h 320"/>
                <a:gd name="T10" fmla="*/ 1640 w 1640"/>
                <a:gd name="T11" fmla="*/ 266 h 320"/>
                <a:gd name="T12" fmla="*/ 1587 w 1640"/>
                <a:gd name="T13" fmla="*/ 320 h 320"/>
                <a:gd name="T14" fmla="*/ 54 w 1640"/>
                <a:gd name="T15" fmla="*/ 320 h 320"/>
                <a:gd name="T16" fmla="*/ 0 w 1640"/>
                <a:gd name="T17" fmla="*/ 266 h 320"/>
                <a:gd name="T18" fmla="*/ 0 w 1640"/>
                <a:gd name="T19" fmla="*/ 5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0" h="320">
                  <a:moveTo>
                    <a:pt x="0" y="53"/>
                  </a:moveTo>
                  <a:lnTo>
                    <a:pt x="0" y="53"/>
                  </a:lnTo>
                  <a:cubicBezTo>
                    <a:pt x="0" y="23"/>
                    <a:pt x="24" y="0"/>
                    <a:pt x="54" y="0"/>
                  </a:cubicBezTo>
                  <a:lnTo>
                    <a:pt x="1587" y="0"/>
                  </a:lnTo>
                  <a:cubicBezTo>
                    <a:pt x="1617" y="0"/>
                    <a:pt x="1640" y="23"/>
                    <a:pt x="1640" y="53"/>
                  </a:cubicBezTo>
                  <a:lnTo>
                    <a:pt x="1640" y="266"/>
                  </a:lnTo>
                  <a:cubicBezTo>
                    <a:pt x="1640" y="296"/>
                    <a:pt x="1617" y="320"/>
                    <a:pt x="1587" y="320"/>
                  </a:cubicBezTo>
                  <a:lnTo>
                    <a:pt x="54" y="320"/>
                  </a:lnTo>
                  <a:cubicBezTo>
                    <a:pt x="24" y="320"/>
                    <a:pt x="0" y="296"/>
                    <a:pt x="0" y="266"/>
                  </a:cubicBezTo>
                  <a:lnTo>
                    <a:pt x="0" y="53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Rectangle 94"/>
            <p:cNvSpPr>
              <a:spLocks noChangeArrowheads="1"/>
            </p:cNvSpPr>
            <p:nvPr/>
          </p:nvSpPr>
          <p:spPr bwMode="auto">
            <a:xfrm>
              <a:off x="4420" y="895"/>
              <a:ext cx="16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PPU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9" name="Freeform 95"/>
            <p:cNvSpPr>
              <a:spLocks/>
            </p:cNvSpPr>
            <p:nvPr/>
          </p:nvSpPr>
          <p:spPr bwMode="auto">
            <a:xfrm>
              <a:off x="3942" y="453"/>
              <a:ext cx="942" cy="135"/>
            </a:xfrm>
            <a:custGeom>
              <a:avLst/>
              <a:gdLst>
                <a:gd name="T0" fmla="*/ 0 w 2893"/>
                <a:gd name="T1" fmla="*/ 67 h 412"/>
                <a:gd name="T2" fmla="*/ 0 w 2893"/>
                <a:gd name="T3" fmla="*/ 67 h 412"/>
                <a:gd name="T4" fmla="*/ 69 w 2893"/>
                <a:gd name="T5" fmla="*/ 0 h 412"/>
                <a:gd name="T6" fmla="*/ 2824 w 2893"/>
                <a:gd name="T7" fmla="*/ 0 h 412"/>
                <a:gd name="T8" fmla="*/ 2893 w 2893"/>
                <a:gd name="T9" fmla="*/ 67 h 412"/>
                <a:gd name="T10" fmla="*/ 2893 w 2893"/>
                <a:gd name="T11" fmla="*/ 343 h 412"/>
                <a:gd name="T12" fmla="*/ 2824 w 2893"/>
                <a:gd name="T13" fmla="*/ 412 h 412"/>
                <a:gd name="T14" fmla="*/ 69 w 2893"/>
                <a:gd name="T15" fmla="*/ 412 h 412"/>
                <a:gd name="T16" fmla="*/ 0 w 2893"/>
                <a:gd name="T17" fmla="*/ 343 h 412"/>
                <a:gd name="T18" fmla="*/ 0 w 2893"/>
                <a:gd name="T19" fmla="*/ 6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3" h="412">
                  <a:moveTo>
                    <a:pt x="0" y="67"/>
                  </a:moveTo>
                  <a:lnTo>
                    <a:pt x="0" y="67"/>
                  </a:lnTo>
                  <a:cubicBezTo>
                    <a:pt x="0" y="29"/>
                    <a:pt x="31" y="0"/>
                    <a:pt x="69" y="0"/>
                  </a:cubicBezTo>
                  <a:lnTo>
                    <a:pt x="2824" y="0"/>
                  </a:lnTo>
                  <a:cubicBezTo>
                    <a:pt x="2862" y="0"/>
                    <a:pt x="2893" y="29"/>
                    <a:pt x="2893" y="67"/>
                  </a:cubicBezTo>
                  <a:lnTo>
                    <a:pt x="2893" y="343"/>
                  </a:lnTo>
                  <a:cubicBezTo>
                    <a:pt x="2893" y="381"/>
                    <a:pt x="2862" y="412"/>
                    <a:pt x="2824" y="412"/>
                  </a:cubicBezTo>
                  <a:lnTo>
                    <a:pt x="69" y="412"/>
                  </a:lnTo>
                  <a:cubicBezTo>
                    <a:pt x="31" y="412"/>
                    <a:pt x="0" y="381"/>
                    <a:pt x="0" y="343"/>
                  </a:cubicBezTo>
                  <a:lnTo>
                    <a:pt x="0" y="67"/>
                  </a:lnTo>
                  <a:close/>
                </a:path>
              </a:pathLst>
            </a:custGeom>
            <a:solidFill>
              <a:srgbClr val="7F7F7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Rectangle 96"/>
            <p:cNvSpPr>
              <a:spLocks noChangeArrowheads="1"/>
            </p:cNvSpPr>
            <p:nvPr/>
          </p:nvSpPr>
          <p:spPr bwMode="auto">
            <a:xfrm>
              <a:off x="4286" y="481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1" name="Rectangle 97"/>
            <p:cNvSpPr>
              <a:spLocks noChangeArrowheads="1"/>
            </p:cNvSpPr>
            <p:nvPr/>
          </p:nvSpPr>
          <p:spPr bwMode="auto">
            <a:xfrm>
              <a:off x="4351" y="481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2" name="Rectangle 98"/>
            <p:cNvSpPr>
              <a:spLocks noChangeArrowheads="1"/>
            </p:cNvSpPr>
            <p:nvPr/>
          </p:nvSpPr>
          <p:spPr bwMode="auto">
            <a:xfrm>
              <a:off x="4381" y="481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3" name="Rectangle 99"/>
            <p:cNvSpPr>
              <a:spLocks noChangeArrowheads="1"/>
            </p:cNvSpPr>
            <p:nvPr/>
          </p:nvSpPr>
          <p:spPr bwMode="auto">
            <a:xfrm>
              <a:off x="4437" y="481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4" name="Rectangle 100"/>
            <p:cNvSpPr>
              <a:spLocks noChangeArrowheads="1"/>
            </p:cNvSpPr>
            <p:nvPr/>
          </p:nvSpPr>
          <p:spPr bwMode="auto">
            <a:xfrm>
              <a:off x="4503" y="481"/>
              <a:ext cx="6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5" name="Rectangle 101"/>
            <p:cNvSpPr>
              <a:spLocks noChangeArrowheads="1"/>
            </p:cNvSpPr>
            <p:nvPr/>
          </p:nvSpPr>
          <p:spPr bwMode="auto">
            <a:xfrm>
              <a:off x="4042" y="760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6" name="Rectangle 102"/>
            <p:cNvSpPr>
              <a:spLocks noChangeArrowheads="1"/>
            </p:cNvSpPr>
            <p:nvPr/>
          </p:nvSpPr>
          <p:spPr bwMode="auto">
            <a:xfrm>
              <a:off x="4094" y="760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7" name="Rectangle 103"/>
            <p:cNvSpPr>
              <a:spLocks noChangeArrowheads="1"/>
            </p:cNvSpPr>
            <p:nvPr/>
          </p:nvSpPr>
          <p:spPr bwMode="auto">
            <a:xfrm>
              <a:off x="4159" y="760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8" name="Rectangle 104"/>
            <p:cNvSpPr>
              <a:spLocks noChangeArrowheads="1"/>
            </p:cNvSpPr>
            <p:nvPr/>
          </p:nvSpPr>
          <p:spPr bwMode="auto">
            <a:xfrm>
              <a:off x="4202" y="760"/>
              <a:ext cx="8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9" name="Rectangle 105"/>
            <p:cNvSpPr>
              <a:spLocks noChangeArrowheads="1"/>
            </p:cNvSpPr>
            <p:nvPr/>
          </p:nvSpPr>
          <p:spPr bwMode="auto">
            <a:xfrm>
              <a:off x="4255" y="760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0" name="Rectangle 106"/>
            <p:cNvSpPr>
              <a:spLocks noChangeArrowheads="1"/>
            </p:cNvSpPr>
            <p:nvPr/>
          </p:nvSpPr>
          <p:spPr bwMode="auto">
            <a:xfrm>
              <a:off x="4285" y="760"/>
              <a:ext cx="10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1" name="Rectangle 107"/>
            <p:cNvSpPr>
              <a:spLocks noChangeArrowheads="1"/>
            </p:cNvSpPr>
            <p:nvPr/>
          </p:nvSpPr>
          <p:spPr bwMode="auto">
            <a:xfrm>
              <a:off x="4359" y="760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2" name="Rectangle 108"/>
            <p:cNvSpPr>
              <a:spLocks noChangeArrowheads="1"/>
            </p:cNvSpPr>
            <p:nvPr/>
          </p:nvSpPr>
          <p:spPr bwMode="auto">
            <a:xfrm>
              <a:off x="4420" y="760"/>
              <a:ext cx="6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1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3" name="Freeform 109"/>
            <p:cNvSpPr>
              <a:spLocks/>
            </p:cNvSpPr>
            <p:nvPr/>
          </p:nvSpPr>
          <p:spPr bwMode="auto">
            <a:xfrm>
              <a:off x="4667" y="2008"/>
              <a:ext cx="0" cy="116"/>
            </a:xfrm>
            <a:custGeom>
              <a:avLst/>
              <a:gdLst>
                <a:gd name="T0" fmla="*/ 0 h 355"/>
                <a:gd name="T1" fmla="*/ 0 h 355"/>
                <a:gd name="T2" fmla="*/ 355 h 3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55">
                  <a:moveTo>
                    <a:pt x="0" y="0"/>
                  </a:moveTo>
                  <a:lnTo>
                    <a:pt x="0" y="0"/>
                  </a:lnTo>
                  <a:lnTo>
                    <a:pt x="0" y="355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10"/>
            <p:cNvSpPr>
              <a:spLocks/>
            </p:cNvSpPr>
            <p:nvPr/>
          </p:nvSpPr>
          <p:spPr bwMode="auto">
            <a:xfrm>
              <a:off x="4667" y="2008"/>
              <a:ext cx="0" cy="116"/>
            </a:xfrm>
            <a:custGeom>
              <a:avLst/>
              <a:gdLst>
                <a:gd name="T0" fmla="*/ 0 w 1"/>
                <a:gd name="T1" fmla="*/ 0 h 355"/>
                <a:gd name="T2" fmla="*/ 0 w 1"/>
                <a:gd name="T3" fmla="*/ 0 h 355"/>
                <a:gd name="T4" fmla="*/ 1 w 1"/>
                <a:gd name="T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55">
                  <a:moveTo>
                    <a:pt x="0" y="0"/>
                  </a:moveTo>
                  <a:lnTo>
                    <a:pt x="0" y="0"/>
                  </a:lnTo>
                  <a:lnTo>
                    <a:pt x="1" y="355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11"/>
            <p:cNvSpPr>
              <a:spLocks/>
            </p:cNvSpPr>
            <p:nvPr/>
          </p:nvSpPr>
          <p:spPr bwMode="auto">
            <a:xfrm>
              <a:off x="4272" y="2008"/>
              <a:ext cx="0" cy="116"/>
            </a:xfrm>
            <a:custGeom>
              <a:avLst/>
              <a:gdLst>
                <a:gd name="T0" fmla="*/ 0 h 355"/>
                <a:gd name="T1" fmla="*/ 0 h 355"/>
                <a:gd name="T2" fmla="*/ 355 h 3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55">
                  <a:moveTo>
                    <a:pt x="0" y="0"/>
                  </a:moveTo>
                  <a:lnTo>
                    <a:pt x="0" y="0"/>
                  </a:lnTo>
                  <a:lnTo>
                    <a:pt x="0" y="355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12"/>
            <p:cNvSpPr>
              <a:spLocks/>
            </p:cNvSpPr>
            <p:nvPr/>
          </p:nvSpPr>
          <p:spPr bwMode="auto">
            <a:xfrm>
              <a:off x="4272" y="2008"/>
              <a:ext cx="0" cy="116"/>
            </a:xfrm>
            <a:custGeom>
              <a:avLst/>
              <a:gdLst>
                <a:gd name="T0" fmla="*/ 0 h 355"/>
                <a:gd name="T1" fmla="*/ 0 h 355"/>
                <a:gd name="T2" fmla="*/ 355 h 3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55">
                  <a:moveTo>
                    <a:pt x="0" y="0"/>
                  </a:moveTo>
                  <a:lnTo>
                    <a:pt x="0" y="0"/>
                  </a:lnTo>
                  <a:lnTo>
                    <a:pt x="0" y="355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13"/>
            <p:cNvSpPr>
              <a:spLocks/>
            </p:cNvSpPr>
            <p:nvPr/>
          </p:nvSpPr>
          <p:spPr bwMode="auto">
            <a:xfrm>
              <a:off x="3994" y="1717"/>
              <a:ext cx="855" cy="660"/>
            </a:xfrm>
            <a:custGeom>
              <a:avLst/>
              <a:gdLst>
                <a:gd name="T0" fmla="*/ 0 w 2626"/>
                <a:gd name="T1" fmla="*/ 0 h 2026"/>
                <a:gd name="T2" fmla="*/ 0 w 2626"/>
                <a:gd name="T3" fmla="*/ 0 h 2026"/>
                <a:gd name="T4" fmla="*/ 2626 w 2626"/>
                <a:gd name="T5" fmla="*/ 0 h 2026"/>
                <a:gd name="T6" fmla="*/ 2626 w 2626"/>
                <a:gd name="T7" fmla="*/ 2026 h 2026"/>
                <a:gd name="T8" fmla="*/ 0 w 2626"/>
                <a:gd name="T9" fmla="*/ 2026 h 2026"/>
                <a:gd name="T10" fmla="*/ 0 w 2626"/>
                <a:gd name="T11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6" h="2026">
                  <a:moveTo>
                    <a:pt x="0" y="0"/>
                  </a:moveTo>
                  <a:lnTo>
                    <a:pt x="0" y="0"/>
                  </a:lnTo>
                  <a:lnTo>
                    <a:pt x="2626" y="0"/>
                  </a:lnTo>
                  <a:lnTo>
                    <a:pt x="2626" y="2026"/>
                  </a:lnTo>
                  <a:lnTo>
                    <a:pt x="0" y="20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14"/>
            <p:cNvSpPr>
              <a:spLocks noEditPoints="1"/>
            </p:cNvSpPr>
            <p:nvPr/>
          </p:nvSpPr>
          <p:spPr bwMode="auto">
            <a:xfrm>
              <a:off x="3994" y="1717"/>
              <a:ext cx="855" cy="660"/>
            </a:xfrm>
            <a:custGeom>
              <a:avLst/>
              <a:gdLst>
                <a:gd name="T0" fmla="*/ 0 w 2626"/>
                <a:gd name="T1" fmla="*/ 0 h 2026"/>
                <a:gd name="T2" fmla="*/ 293 w 2626"/>
                <a:gd name="T3" fmla="*/ 0 h 2026"/>
                <a:gd name="T4" fmla="*/ 506 w 2626"/>
                <a:gd name="T5" fmla="*/ 0 h 2026"/>
                <a:gd name="T6" fmla="*/ 586 w 2626"/>
                <a:gd name="T7" fmla="*/ 0 h 2026"/>
                <a:gd name="T8" fmla="*/ 880 w 2626"/>
                <a:gd name="T9" fmla="*/ 0 h 2026"/>
                <a:gd name="T10" fmla="*/ 1093 w 2626"/>
                <a:gd name="T11" fmla="*/ 0 h 2026"/>
                <a:gd name="T12" fmla="*/ 1173 w 2626"/>
                <a:gd name="T13" fmla="*/ 0 h 2026"/>
                <a:gd name="T14" fmla="*/ 1466 w 2626"/>
                <a:gd name="T15" fmla="*/ 0 h 2026"/>
                <a:gd name="T16" fmla="*/ 1680 w 2626"/>
                <a:gd name="T17" fmla="*/ 0 h 2026"/>
                <a:gd name="T18" fmla="*/ 1760 w 2626"/>
                <a:gd name="T19" fmla="*/ 0 h 2026"/>
                <a:gd name="T20" fmla="*/ 2053 w 2626"/>
                <a:gd name="T21" fmla="*/ 0 h 2026"/>
                <a:gd name="T22" fmla="*/ 2266 w 2626"/>
                <a:gd name="T23" fmla="*/ 0 h 2026"/>
                <a:gd name="T24" fmla="*/ 2346 w 2626"/>
                <a:gd name="T25" fmla="*/ 0 h 2026"/>
                <a:gd name="T26" fmla="*/ 2626 w 2626"/>
                <a:gd name="T27" fmla="*/ 13 h 2026"/>
                <a:gd name="T28" fmla="*/ 2626 w 2626"/>
                <a:gd name="T29" fmla="*/ 226 h 2026"/>
                <a:gd name="T30" fmla="*/ 2626 w 2626"/>
                <a:gd name="T31" fmla="*/ 306 h 2026"/>
                <a:gd name="T32" fmla="*/ 2626 w 2626"/>
                <a:gd name="T33" fmla="*/ 600 h 2026"/>
                <a:gd name="T34" fmla="*/ 2626 w 2626"/>
                <a:gd name="T35" fmla="*/ 813 h 2026"/>
                <a:gd name="T36" fmla="*/ 2626 w 2626"/>
                <a:gd name="T37" fmla="*/ 893 h 2026"/>
                <a:gd name="T38" fmla="*/ 2626 w 2626"/>
                <a:gd name="T39" fmla="*/ 1186 h 2026"/>
                <a:gd name="T40" fmla="*/ 2626 w 2626"/>
                <a:gd name="T41" fmla="*/ 1400 h 2026"/>
                <a:gd name="T42" fmla="*/ 2626 w 2626"/>
                <a:gd name="T43" fmla="*/ 1480 h 2026"/>
                <a:gd name="T44" fmla="*/ 2626 w 2626"/>
                <a:gd name="T45" fmla="*/ 1773 h 2026"/>
                <a:gd name="T46" fmla="*/ 2626 w 2626"/>
                <a:gd name="T47" fmla="*/ 1986 h 2026"/>
                <a:gd name="T48" fmla="*/ 2586 w 2626"/>
                <a:gd name="T49" fmla="*/ 2026 h 2026"/>
                <a:gd name="T50" fmla="*/ 2293 w 2626"/>
                <a:gd name="T51" fmla="*/ 2026 h 2026"/>
                <a:gd name="T52" fmla="*/ 2080 w 2626"/>
                <a:gd name="T53" fmla="*/ 2026 h 2026"/>
                <a:gd name="T54" fmla="*/ 2000 w 2626"/>
                <a:gd name="T55" fmla="*/ 2026 h 2026"/>
                <a:gd name="T56" fmla="*/ 1706 w 2626"/>
                <a:gd name="T57" fmla="*/ 2026 h 2026"/>
                <a:gd name="T58" fmla="*/ 1493 w 2626"/>
                <a:gd name="T59" fmla="*/ 2026 h 2026"/>
                <a:gd name="T60" fmla="*/ 1413 w 2626"/>
                <a:gd name="T61" fmla="*/ 2026 h 2026"/>
                <a:gd name="T62" fmla="*/ 1120 w 2626"/>
                <a:gd name="T63" fmla="*/ 2026 h 2026"/>
                <a:gd name="T64" fmla="*/ 906 w 2626"/>
                <a:gd name="T65" fmla="*/ 2026 h 2026"/>
                <a:gd name="T66" fmla="*/ 826 w 2626"/>
                <a:gd name="T67" fmla="*/ 2026 h 2026"/>
                <a:gd name="T68" fmla="*/ 533 w 2626"/>
                <a:gd name="T69" fmla="*/ 2026 h 2026"/>
                <a:gd name="T70" fmla="*/ 320 w 2626"/>
                <a:gd name="T71" fmla="*/ 2026 h 2026"/>
                <a:gd name="T72" fmla="*/ 240 w 2626"/>
                <a:gd name="T73" fmla="*/ 2026 h 2026"/>
                <a:gd name="T74" fmla="*/ 0 w 2626"/>
                <a:gd name="T75" fmla="*/ 1973 h 2026"/>
                <a:gd name="T76" fmla="*/ 0 w 2626"/>
                <a:gd name="T77" fmla="*/ 1760 h 2026"/>
                <a:gd name="T78" fmla="*/ 0 w 2626"/>
                <a:gd name="T79" fmla="*/ 1680 h 2026"/>
                <a:gd name="T80" fmla="*/ 0 w 2626"/>
                <a:gd name="T81" fmla="*/ 1386 h 2026"/>
                <a:gd name="T82" fmla="*/ 0 w 2626"/>
                <a:gd name="T83" fmla="*/ 1173 h 2026"/>
                <a:gd name="T84" fmla="*/ 0 w 2626"/>
                <a:gd name="T85" fmla="*/ 1093 h 2026"/>
                <a:gd name="T86" fmla="*/ 0 w 2626"/>
                <a:gd name="T87" fmla="*/ 800 h 2026"/>
                <a:gd name="T88" fmla="*/ 0 w 2626"/>
                <a:gd name="T89" fmla="*/ 586 h 2026"/>
                <a:gd name="T90" fmla="*/ 0 w 2626"/>
                <a:gd name="T91" fmla="*/ 506 h 2026"/>
                <a:gd name="T92" fmla="*/ 0 w 2626"/>
                <a:gd name="T93" fmla="*/ 213 h 2026"/>
                <a:gd name="T94" fmla="*/ 0 w 2626"/>
                <a:gd name="T95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26" h="2026">
                  <a:moveTo>
                    <a:pt x="0" y="0"/>
                  </a:moveTo>
                  <a:lnTo>
                    <a:pt x="0" y="0"/>
                  </a:lnTo>
                  <a:lnTo>
                    <a:pt x="213" y="0"/>
                  </a:lnTo>
                  <a:moveTo>
                    <a:pt x="293" y="0"/>
                  </a:moveTo>
                  <a:lnTo>
                    <a:pt x="293" y="0"/>
                  </a:lnTo>
                  <a:lnTo>
                    <a:pt x="506" y="0"/>
                  </a:lnTo>
                  <a:moveTo>
                    <a:pt x="586" y="0"/>
                  </a:moveTo>
                  <a:lnTo>
                    <a:pt x="586" y="0"/>
                  </a:lnTo>
                  <a:lnTo>
                    <a:pt x="800" y="0"/>
                  </a:lnTo>
                  <a:moveTo>
                    <a:pt x="880" y="0"/>
                  </a:moveTo>
                  <a:lnTo>
                    <a:pt x="880" y="0"/>
                  </a:lnTo>
                  <a:lnTo>
                    <a:pt x="1093" y="0"/>
                  </a:lnTo>
                  <a:moveTo>
                    <a:pt x="1173" y="0"/>
                  </a:moveTo>
                  <a:lnTo>
                    <a:pt x="1173" y="0"/>
                  </a:lnTo>
                  <a:lnTo>
                    <a:pt x="1386" y="0"/>
                  </a:lnTo>
                  <a:moveTo>
                    <a:pt x="1466" y="0"/>
                  </a:moveTo>
                  <a:lnTo>
                    <a:pt x="1466" y="0"/>
                  </a:lnTo>
                  <a:lnTo>
                    <a:pt x="1680" y="0"/>
                  </a:lnTo>
                  <a:moveTo>
                    <a:pt x="1760" y="0"/>
                  </a:moveTo>
                  <a:lnTo>
                    <a:pt x="1760" y="0"/>
                  </a:lnTo>
                  <a:lnTo>
                    <a:pt x="1973" y="0"/>
                  </a:lnTo>
                  <a:moveTo>
                    <a:pt x="2053" y="0"/>
                  </a:moveTo>
                  <a:lnTo>
                    <a:pt x="2053" y="0"/>
                  </a:lnTo>
                  <a:lnTo>
                    <a:pt x="2266" y="0"/>
                  </a:lnTo>
                  <a:moveTo>
                    <a:pt x="2346" y="0"/>
                  </a:moveTo>
                  <a:lnTo>
                    <a:pt x="2346" y="0"/>
                  </a:lnTo>
                  <a:lnTo>
                    <a:pt x="2560" y="0"/>
                  </a:lnTo>
                  <a:moveTo>
                    <a:pt x="2626" y="13"/>
                  </a:moveTo>
                  <a:lnTo>
                    <a:pt x="2626" y="13"/>
                  </a:lnTo>
                  <a:lnTo>
                    <a:pt x="2626" y="226"/>
                  </a:lnTo>
                  <a:moveTo>
                    <a:pt x="2626" y="306"/>
                  </a:moveTo>
                  <a:lnTo>
                    <a:pt x="2626" y="306"/>
                  </a:lnTo>
                  <a:lnTo>
                    <a:pt x="2626" y="520"/>
                  </a:lnTo>
                  <a:moveTo>
                    <a:pt x="2626" y="600"/>
                  </a:moveTo>
                  <a:lnTo>
                    <a:pt x="2626" y="600"/>
                  </a:lnTo>
                  <a:lnTo>
                    <a:pt x="2626" y="813"/>
                  </a:lnTo>
                  <a:moveTo>
                    <a:pt x="2626" y="893"/>
                  </a:moveTo>
                  <a:lnTo>
                    <a:pt x="2626" y="893"/>
                  </a:lnTo>
                  <a:lnTo>
                    <a:pt x="2626" y="1106"/>
                  </a:lnTo>
                  <a:moveTo>
                    <a:pt x="2626" y="1186"/>
                  </a:moveTo>
                  <a:lnTo>
                    <a:pt x="2626" y="1186"/>
                  </a:lnTo>
                  <a:lnTo>
                    <a:pt x="2626" y="1400"/>
                  </a:lnTo>
                  <a:moveTo>
                    <a:pt x="2626" y="1480"/>
                  </a:moveTo>
                  <a:lnTo>
                    <a:pt x="2626" y="1480"/>
                  </a:lnTo>
                  <a:lnTo>
                    <a:pt x="2626" y="1693"/>
                  </a:lnTo>
                  <a:moveTo>
                    <a:pt x="2626" y="1773"/>
                  </a:moveTo>
                  <a:lnTo>
                    <a:pt x="2626" y="1773"/>
                  </a:lnTo>
                  <a:lnTo>
                    <a:pt x="2626" y="1986"/>
                  </a:lnTo>
                  <a:moveTo>
                    <a:pt x="2586" y="2026"/>
                  </a:moveTo>
                  <a:lnTo>
                    <a:pt x="2586" y="2026"/>
                  </a:lnTo>
                  <a:lnTo>
                    <a:pt x="2373" y="2026"/>
                  </a:lnTo>
                  <a:moveTo>
                    <a:pt x="2293" y="2026"/>
                  </a:moveTo>
                  <a:lnTo>
                    <a:pt x="2293" y="2026"/>
                  </a:lnTo>
                  <a:lnTo>
                    <a:pt x="2080" y="2026"/>
                  </a:lnTo>
                  <a:moveTo>
                    <a:pt x="2000" y="2026"/>
                  </a:moveTo>
                  <a:lnTo>
                    <a:pt x="2000" y="2026"/>
                  </a:lnTo>
                  <a:lnTo>
                    <a:pt x="1786" y="2026"/>
                  </a:lnTo>
                  <a:moveTo>
                    <a:pt x="1706" y="2026"/>
                  </a:moveTo>
                  <a:lnTo>
                    <a:pt x="1706" y="2026"/>
                  </a:lnTo>
                  <a:lnTo>
                    <a:pt x="1493" y="2026"/>
                  </a:lnTo>
                  <a:moveTo>
                    <a:pt x="1413" y="2026"/>
                  </a:moveTo>
                  <a:lnTo>
                    <a:pt x="1413" y="2026"/>
                  </a:lnTo>
                  <a:lnTo>
                    <a:pt x="1200" y="2026"/>
                  </a:lnTo>
                  <a:moveTo>
                    <a:pt x="1120" y="2026"/>
                  </a:moveTo>
                  <a:lnTo>
                    <a:pt x="1120" y="2026"/>
                  </a:lnTo>
                  <a:lnTo>
                    <a:pt x="906" y="2026"/>
                  </a:lnTo>
                  <a:moveTo>
                    <a:pt x="826" y="2026"/>
                  </a:moveTo>
                  <a:lnTo>
                    <a:pt x="826" y="2026"/>
                  </a:lnTo>
                  <a:lnTo>
                    <a:pt x="613" y="2026"/>
                  </a:lnTo>
                  <a:moveTo>
                    <a:pt x="533" y="2026"/>
                  </a:moveTo>
                  <a:lnTo>
                    <a:pt x="533" y="2026"/>
                  </a:lnTo>
                  <a:lnTo>
                    <a:pt x="320" y="2026"/>
                  </a:lnTo>
                  <a:moveTo>
                    <a:pt x="240" y="2026"/>
                  </a:moveTo>
                  <a:lnTo>
                    <a:pt x="240" y="2026"/>
                  </a:lnTo>
                  <a:lnTo>
                    <a:pt x="26" y="2026"/>
                  </a:lnTo>
                  <a:moveTo>
                    <a:pt x="0" y="1973"/>
                  </a:moveTo>
                  <a:lnTo>
                    <a:pt x="0" y="1973"/>
                  </a:lnTo>
                  <a:lnTo>
                    <a:pt x="0" y="1760"/>
                  </a:lnTo>
                  <a:moveTo>
                    <a:pt x="0" y="1680"/>
                  </a:moveTo>
                  <a:lnTo>
                    <a:pt x="0" y="1680"/>
                  </a:lnTo>
                  <a:lnTo>
                    <a:pt x="0" y="1466"/>
                  </a:lnTo>
                  <a:moveTo>
                    <a:pt x="0" y="1386"/>
                  </a:moveTo>
                  <a:lnTo>
                    <a:pt x="0" y="1386"/>
                  </a:lnTo>
                  <a:lnTo>
                    <a:pt x="0" y="1173"/>
                  </a:lnTo>
                  <a:moveTo>
                    <a:pt x="0" y="1093"/>
                  </a:moveTo>
                  <a:lnTo>
                    <a:pt x="0" y="1093"/>
                  </a:lnTo>
                  <a:lnTo>
                    <a:pt x="0" y="880"/>
                  </a:lnTo>
                  <a:moveTo>
                    <a:pt x="0" y="800"/>
                  </a:moveTo>
                  <a:lnTo>
                    <a:pt x="0" y="800"/>
                  </a:lnTo>
                  <a:lnTo>
                    <a:pt x="0" y="586"/>
                  </a:lnTo>
                  <a:moveTo>
                    <a:pt x="0" y="506"/>
                  </a:moveTo>
                  <a:lnTo>
                    <a:pt x="0" y="506"/>
                  </a:lnTo>
                  <a:lnTo>
                    <a:pt x="0" y="293"/>
                  </a:lnTo>
                  <a:moveTo>
                    <a:pt x="0" y="213"/>
                  </a:moveTo>
                  <a:lnTo>
                    <a:pt x="0" y="213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15"/>
            <p:cNvSpPr>
              <a:spLocks/>
            </p:cNvSpPr>
            <p:nvPr/>
          </p:nvSpPr>
          <p:spPr bwMode="auto">
            <a:xfrm>
              <a:off x="4597" y="2208"/>
              <a:ext cx="0" cy="299"/>
            </a:xfrm>
            <a:custGeom>
              <a:avLst/>
              <a:gdLst>
                <a:gd name="T0" fmla="*/ 0 h 919"/>
                <a:gd name="T1" fmla="*/ 0 h 919"/>
                <a:gd name="T2" fmla="*/ 919 h 9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19">
                  <a:moveTo>
                    <a:pt x="0" y="0"/>
                  </a:moveTo>
                  <a:lnTo>
                    <a:pt x="0" y="0"/>
                  </a:lnTo>
                  <a:lnTo>
                    <a:pt x="0" y="919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16"/>
            <p:cNvSpPr>
              <a:spLocks/>
            </p:cNvSpPr>
            <p:nvPr/>
          </p:nvSpPr>
          <p:spPr bwMode="auto">
            <a:xfrm>
              <a:off x="4597" y="2208"/>
              <a:ext cx="0" cy="299"/>
            </a:xfrm>
            <a:custGeom>
              <a:avLst/>
              <a:gdLst>
                <a:gd name="T0" fmla="*/ 0 h 919"/>
                <a:gd name="T1" fmla="*/ 0 h 919"/>
                <a:gd name="T2" fmla="*/ 919 h 9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19">
                  <a:moveTo>
                    <a:pt x="0" y="0"/>
                  </a:moveTo>
                  <a:lnTo>
                    <a:pt x="0" y="0"/>
                  </a:lnTo>
                  <a:lnTo>
                    <a:pt x="0" y="919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17"/>
            <p:cNvSpPr>
              <a:spLocks/>
            </p:cNvSpPr>
            <p:nvPr/>
          </p:nvSpPr>
          <p:spPr bwMode="auto">
            <a:xfrm>
              <a:off x="4545" y="1756"/>
              <a:ext cx="265" cy="300"/>
            </a:xfrm>
            <a:custGeom>
              <a:avLst/>
              <a:gdLst>
                <a:gd name="T0" fmla="*/ 0 w 813"/>
                <a:gd name="T1" fmla="*/ 135 h 920"/>
                <a:gd name="T2" fmla="*/ 0 w 813"/>
                <a:gd name="T3" fmla="*/ 135 h 920"/>
                <a:gd name="T4" fmla="*/ 136 w 813"/>
                <a:gd name="T5" fmla="*/ 0 h 920"/>
                <a:gd name="T6" fmla="*/ 678 w 813"/>
                <a:gd name="T7" fmla="*/ 0 h 920"/>
                <a:gd name="T8" fmla="*/ 813 w 813"/>
                <a:gd name="T9" fmla="*/ 135 h 920"/>
                <a:gd name="T10" fmla="*/ 813 w 813"/>
                <a:gd name="T11" fmla="*/ 784 h 920"/>
                <a:gd name="T12" fmla="*/ 678 w 813"/>
                <a:gd name="T13" fmla="*/ 920 h 920"/>
                <a:gd name="T14" fmla="*/ 136 w 813"/>
                <a:gd name="T15" fmla="*/ 920 h 920"/>
                <a:gd name="T16" fmla="*/ 0 w 813"/>
                <a:gd name="T17" fmla="*/ 784 h 920"/>
                <a:gd name="T18" fmla="*/ 0 w 813"/>
                <a:gd name="T19" fmla="*/ 135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3" h="920">
                  <a:moveTo>
                    <a:pt x="0" y="135"/>
                  </a:moveTo>
                  <a:lnTo>
                    <a:pt x="0" y="135"/>
                  </a:lnTo>
                  <a:cubicBezTo>
                    <a:pt x="0" y="60"/>
                    <a:pt x="61" y="0"/>
                    <a:pt x="136" y="0"/>
                  </a:cubicBezTo>
                  <a:lnTo>
                    <a:pt x="678" y="0"/>
                  </a:lnTo>
                  <a:cubicBezTo>
                    <a:pt x="753" y="0"/>
                    <a:pt x="813" y="60"/>
                    <a:pt x="813" y="135"/>
                  </a:cubicBezTo>
                  <a:lnTo>
                    <a:pt x="813" y="784"/>
                  </a:lnTo>
                  <a:cubicBezTo>
                    <a:pt x="813" y="859"/>
                    <a:pt x="753" y="920"/>
                    <a:pt x="678" y="920"/>
                  </a:cubicBezTo>
                  <a:lnTo>
                    <a:pt x="136" y="920"/>
                  </a:lnTo>
                  <a:cubicBezTo>
                    <a:pt x="61" y="920"/>
                    <a:pt x="0" y="859"/>
                    <a:pt x="0" y="784"/>
                  </a:cubicBez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18"/>
            <p:cNvSpPr>
              <a:spLocks/>
            </p:cNvSpPr>
            <p:nvPr/>
          </p:nvSpPr>
          <p:spPr bwMode="auto">
            <a:xfrm>
              <a:off x="4545" y="1756"/>
              <a:ext cx="265" cy="300"/>
            </a:xfrm>
            <a:custGeom>
              <a:avLst/>
              <a:gdLst>
                <a:gd name="T0" fmla="*/ 0 w 813"/>
                <a:gd name="T1" fmla="*/ 135 h 920"/>
                <a:gd name="T2" fmla="*/ 0 w 813"/>
                <a:gd name="T3" fmla="*/ 135 h 920"/>
                <a:gd name="T4" fmla="*/ 136 w 813"/>
                <a:gd name="T5" fmla="*/ 0 h 920"/>
                <a:gd name="T6" fmla="*/ 678 w 813"/>
                <a:gd name="T7" fmla="*/ 0 h 920"/>
                <a:gd name="T8" fmla="*/ 813 w 813"/>
                <a:gd name="T9" fmla="*/ 135 h 920"/>
                <a:gd name="T10" fmla="*/ 813 w 813"/>
                <a:gd name="T11" fmla="*/ 784 h 920"/>
                <a:gd name="T12" fmla="*/ 678 w 813"/>
                <a:gd name="T13" fmla="*/ 920 h 920"/>
                <a:gd name="T14" fmla="*/ 136 w 813"/>
                <a:gd name="T15" fmla="*/ 920 h 920"/>
                <a:gd name="T16" fmla="*/ 0 w 813"/>
                <a:gd name="T17" fmla="*/ 784 h 920"/>
                <a:gd name="T18" fmla="*/ 0 w 813"/>
                <a:gd name="T19" fmla="*/ 135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3" h="920">
                  <a:moveTo>
                    <a:pt x="0" y="135"/>
                  </a:moveTo>
                  <a:lnTo>
                    <a:pt x="0" y="135"/>
                  </a:lnTo>
                  <a:cubicBezTo>
                    <a:pt x="0" y="60"/>
                    <a:pt x="61" y="0"/>
                    <a:pt x="136" y="0"/>
                  </a:cubicBezTo>
                  <a:lnTo>
                    <a:pt x="678" y="0"/>
                  </a:lnTo>
                  <a:cubicBezTo>
                    <a:pt x="753" y="0"/>
                    <a:pt x="813" y="60"/>
                    <a:pt x="813" y="135"/>
                  </a:cubicBezTo>
                  <a:lnTo>
                    <a:pt x="813" y="784"/>
                  </a:lnTo>
                  <a:cubicBezTo>
                    <a:pt x="813" y="859"/>
                    <a:pt x="753" y="920"/>
                    <a:pt x="678" y="920"/>
                  </a:cubicBezTo>
                  <a:lnTo>
                    <a:pt x="136" y="920"/>
                  </a:lnTo>
                  <a:cubicBezTo>
                    <a:pt x="61" y="920"/>
                    <a:pt x="0" y="859"/>
                    <a:pt x="0" y="784"/>
                  </a:cubicBezTo>
                  <a:lnTo>
                    <a:pt x="0" y="135"/>
                  </a:lnTo>
                  <a:close/>
                </a:path>
              </a:pathLst>
            </a:custGeom>
            <a:noFill/>
            <a:ln w="12700" cap="flat">
              <a:solidFill>
                <a:srgbClr val="38572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Rectangle 119"/>
            <p:cNvSpPr>
              <a:spLocks noChangeArrowheads="1"/>
            </p:cNvSpPr>
            <p:nvPr/>
          </p:nvSpPr>
          <p:spPr bwMode="auto">
            <a:xfrm>
              <a:off x="4598" y="1867"/>
              <a:ext cx="14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4" name="Rectangle 120"/>
            <p:cNvSpPr>
              <a:spLocks noChangeArrowheads="1"/>
            </p:cNvSpPr>
            <p:nvPr/>
          </p:nvSpPr>
          <p:spPr bwMode="auto">
            <a:xfrm>
              <a:off x="4707" y="1867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5" name="Freeform 121"/>
            <p:cNvSpPr>
              <a:spLocks/>
            </p:cNvSpPr>
            <p:nvPr/>
          </p:nvSpPr>
          <p:spPr bwMode="auto">
            <a:xfrm>
              <a:off x="4072" y="1760"/>
              <a:ext cx="417" cy="304"/>
            </a:xfrm>
            <a:custGeom>
              <a:avLst/>
              <a:gdLst>
                <a:gd name="T0" fmla="*/ 0 w 1280"/>
                <a:gd name="T1" fmla="*/ 155 h 933"/>
                <a:gd name="T2" fmla="*/ 0 w 1280"/>
                <a:gd name="T3" fmla="*/ 155 h 933"/>
                <a:gd name="T4" fmla="*/ 155 w 1280"/>
                <a:gd name="T5" fmla="*/ 0 h 933"/>
                <a:gd name="T6" fmla="*/ 1124 w 1280"/>
                <a:gd name="T7" fmla="*/ 0 h 933"/>
                <a:gd name="T8" fmla="*/ 1280 w 1280"/>
                <a:gd name="T9" fmla="*/ 155 h 933"/>
                <a:gd name="T10" fmla="*/ 1280 w 1280"/>
                <a:gd name="T11" fmla="*/ 778 h 933"/>
                <a:gd name="T12" fmla="*/ 1124 w 1280"/>
                <a:gd name="T13" fmla="*/ 933 h 933"/>
                <a:gd name="T14" fmla="*/ 155 w 1280"/>
                <a:gd name="T15" fmla="*/ 933 h 933"/>
                <a:gd name="T16" fmla="*/ 0 w 1280"/>
                <a:gd name="T17" fmla="*/ 778 h 933"/>
                <a:gd name="T18" fmla="*/ 0 w 1280"/>
                <a:gd name="T19" fmla="*/ 155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0" h="933">
                  <a:moveTo>
                    <a:pt x="0" y="155"/>
                  </a:moveTo>
                  <a:lnTo>
                    <a:pt x="0" y="155"/>
                  </a:lnTo>
                  <a:cubicBezTo>
                    <a:pt x="0" y="69"/>
                    <a:pt x="69" y="0"/>
                    <a:pt x="155" y="0"/>
                  </a:cubicBezTo>
                  <a:lnTo>
                    <a:pt x="1124" y="0"/>
                  </a:lnTo>
                  <a:cubicBezTo>
                    <a:pt x="1210" y="0"/>
                    <a:pt x="1280" y="69"/>
                    <a:pt x="1280" y="155"/>
                  </a:cubicBezTo>
                  <a:lnTo>
                    <a:pt x="1280" y="778"/>
                  </a:lnTo>
                  <a:cubicBezTo>
                    <a:pt x="1280" y="864"/>
                    <a:pt x="1210" y="933"/>
                    <a:pt x="1124" y="933"/>
                  </a:cubicBezTo>
                  <a:lnTo>
                    <a:pt x="155" y="933"/>
                  </a:lnTo>
                  <a:cubicBezTo>
                    <a:pt x="69" y="933"/>
                    <a:pt x="0" y="864"/>
                    <a:pt x="0" y="778"/>
                  </a:cubicBezTo>
                  <a:lnTo>
                    <a:pt x="0" y="15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22"/>
            <p:cNvSpPr>
              <a:spLocks/>
            </p:cNvSpPr>
            <p:nvPr/>
          </p:nvSpPr>
          <p:spPr bwMode="auto">
            <a:xfrm>
              <a:off x="4072" y="1760"/>
              <a:ext cx="417" cy="304"/>
            </a:xfrm>
            <a:custGeom>
              <a:avLst/>
              <a:gdLst>
                <a:gd name="T0" fmla="*/ 0 w 1280"/>
                <a:gd name="T1" fmla="*/ 155 h 933"/>
                <a:gd name="T2" fmla="*/ 0 w 1280"/>
                <a:gd name="T3" fmla="*/ 155 h 933"/>
                <a:gd name="T4" fmla="*/ 155 w 1280"/>
                <a:gd name="T5" fmla="*/ 0 h 933"/>
                <a:gd name="T6" fmla="*/ 1124 w 1280"/>
                <a:gd name="T7" fmla="*/ 0 h 933"/>
                <a:gd name="T8" fmla="*/ 1280 w 1280"/>
                <a:gd name="T9" fmla="*/ 155 h 933"/>
                <a:gd name="T10" fmla="*/ 1280 w 1280"/>
                <a:gd name="T11" fmla="*/ 778 h 933"/>
                <a:gd name="T12" fmla="*/ 1124 w 1280"/>
                <a:gd name="T13" fmla="*/ 933 h 933"/>
                <a:gd name="T14" fmla="*/ 155 w 1280"/>
                <a:gd name="T15" fmla="*/ 933 h 933"/>
                <a:gd name="T16" fmla="*/ 0 w 1280"/>
                <a:gd name="T17" fmla="*/ 778 h 933"/>
                <a:gd name="T18" fmla="*/ 0 w 1280"/>
                <a:gd name="T19" fmla="*/ 155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0" h="933">
                  <a:moveTo>
                    <a:pt x="0" y="155"/>
                  </a:moveTo>
                  <a:lnTo>
                    <a:pt x="0" y="155"/>
                  </a:lnTo>
                  <a:cubicBezTo>
                    <a:pt x="0" y="69"/>
                    <a:pt x="69" y="0"/>
                    <a:pt x="155" y="0"/>
                  </a:cubicBezTo>
                  <a:lnTo>
                    <a:pt x="1124" y="0"/>
                  </a:lnTo>
                  <a:cubicBezTo>
                    <a:pt x="1210" y="0"/>
                    <a:pt x="1280" y="69"/>
                    <a:pt x="1280" y="155"/>
                  </a:cubicBezTo>
                  <a:lnTo>
                    <a:pt x="1280" y="778"/>
                  </a:lnTo>
                  <a:cubicBezTo>
                    <a:pt x="1280" y="864"/>
                    <a:pt x="1210" y="933"/>
                    <a:pt x="1124" y="933"/>
                  </a:cubicBezTo>
                  <a:lnTo>
                    <a:pt x="155" y="933"/>
                  </a:lnTo>
                  <a:cubicBezTo>
                    <a:pt x="69" y="933"/>
                    <a:pt x="0" y="864"/>
                    <a:pt x="0" y="778"/>
                  </a:cubicBezTo>
                  <a:lnTo>
                    <a:pt x="0" y="155"/>
                  </a:lnTo>
                  <a:close/>
                </a:path>
              </a:pathLst>
            </a:custGeom>
            <a:noFill/>
            <a:ln w="12700" cap="flat">
              <a:solidFill>
                <a:srgbClr val="38572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Rectangle 123"/>
            <p:cNvSpPr>
              <a:spLocks noChangeArrowheads="1"/>
            </p:cNvSpPr>
            <p:nvPr/>
          </p:nvSpPr>
          <p:spPr bwMode="auto">
            <a:xfrm>
              <a:off x="4148" y="1831"/>
              <a:ext cx="15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8*8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8" name="Rectangle 124"/>
            <p:cNvSpPr>
              <a:spLocks noChangeArrowheads="1"/>
            </p:cNvSpPr>
            <p:nvPr/>
          </p:nvSpPr>
          <p:spPr bwMode="auto">
            <a:xfrm>
              <a:off x="4270" y="1831"/>
              <a:ext cx="12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9" name="Rectangle 125"/>
            <p:cNvSpPr>
              <a:spLocks noChangeArrowheads="1"/>
            </p:cNvSpPr>
            <p:nvPr/>
          </p:nvSpPr>
          <p:spPr bwMode="auto">
            <a:xfrm>
              <a:off x="4365" y="1831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0" name="Rectangle 126"/>
            <p:cNvSpPr>
              <a:spLocks noChangeArrowheads="1"/>
            </p:cNvSpPr>
            <p:nvPr/>
          </p:nvSpPr>
          <p:spPr bwMode="auto">
            <a:xfrm>
              <a:off x="4413" y="1831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1" name="Rectangle 127"/>
            <p:cNvSpPr>
              <a:spLocks noChangeArrowheads="1"/>
            </p:cNvSpPr>
            <p:nvPr/>
          </p:nvSpPr>
          <p:spPr bwMode="auto">
            <a:xfrm>
              <a:off x="4200" y="1918"/>
              <a:ext cx="1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Mes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2" name="Rectangle 128"/>
            <p:cNvSpPr>
              <a:spLocks noChangeArrowheads="1"/>
            </p:cNvSpPr>
            <p:nvPr/>
          </p:nvSpPr>
          <p:spPr bwMode="auto">
            <a:xfrm>
              <a:off x="4322" y="1918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3" name="Freeform 129"/>
            <p:cNvSpPr>
              <a:spLocks/>
            </p:cNvSpPr>
            <p:nvPr/>
          </p:nvSpPr>
          <p:spPr bwMode="auto">
            <a:xfrm>
              <a:off x="4211" y="2116"/>
              <a:ext cx="534" cy="105"/>
            </a:xfrm>
            <a:custGeom>
              <a:avLst/>
              <a:gdLst>
                <a:gd name="T0" fmla="*/ 0 w 1640"/>
                <a:gd name="T1" fmla="*/ 54 h 320"/>
                <a:gd name="T2" fmla="*/ 0 w 1640"/>
                <a:gd name="T3" fmla="*/ 54 h 320"/>
                <a:gd name="T4" fmla="*/ 54 w 1640"/>
                <a:gd name="T5" fmla="*/ 0 h 320"/>
                <a:gd name="T6" fmla="*/ 1587 w 1640"/>
                <a:gd name="T7" fmla="*/ 0 h 320"/>
                <a:gd name="T8" fmla="*/ 1640 w 1640"/>
                <a:gd name="T9" fmla="*/ 54 h 320"/>
                <a:gd name="T10" fmla="*/ 1640 w 1640"/>
                <a:gd name="T11" fmla="*/ 267 h 320"/>
                <a:gd name="T12" fmla="*/ 1587 w 1640"/>
                <a:gd name="T13" fmla="*/ 320 h 320"/>
                <a:gd name="T14" fmla="*/ 54 w 1640"/>
                <a:gd name="T15" fmla="*/ 320 h 320"/>
                <a:gd name="T16" fmla="*/ 0 w 1640"/>
                <a:gd name="T17" fmla="*/ 267 h 320"/>
                <a:gd name="T18" fmla="*/ 0 w 1640"/>
                <a:gd name="T19" fmla="*/ 5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0" h="320">
                  <a:moveTo>
                    <a:pt x="0" y="54"/>
                  </a:moveTo>
                  <a:lnTo>
                    <a:pt x="0" y="54"/>
                  </a:lnTo>
                  <a:cubicBezTo>
                    <a:pt x="0" y="24"/>
                    <a:pt x="24" y="0"/>
                    <a:pt x="54" y="0"/>
                  </a:cubicBezTo>
                  <a:lnTo>
                    <a:pt x="1587" y="0"/>
                  </a:lnTo>
                  <a:cubicBezTo>
                    <a:pt x="1617" y="0"/>
                    <a:pt x="1640" y="24"/>
                    <a:pt x="1640" y="54"/>
                  </a:cubicBezTo>
                  <a:lnTo>
                    <a:pt x="1640" y="267"/>
                  </a:lnTo>
                  <a:cubicBezTo>
                    <a:pt x="1640" y="296"/>
                    <a:pt x="1617" y="320"/>
                    <a:pt x="1587" y="320"/>
                  </a:cubicBezTo>
                  <a:lnTo>
                    <a:pt x="54" y="320"/>
                  </a:lnTo>
                  <a:cubicBezTo>
                    <a:pt x="24" y="320"/>
                    <a:pt x="0" y="296"/>
                    <a:pt x="0" y="267"/>
                  </a:cubicBezTo>
                  <a:lnTo>
                    <a:pt x="0" y="54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Rectangle 130"/>
            <p:cNvSpPr>
              <a:spLocks noChangeArrowheads="1"/>
            </p:cNvSpPr>
            <p:nvPr/>
          </p:nvSpPr>
          <p:spPr bwMode="auto">
            <a:xfrm>
              <a:off x="4409" y="2128"/>
              <a:ext cx="16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PPU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5" name="Rectangle 131"/>
            <p:cNvSpPr>
              <a:spLocks noChangeArrowheads="1"/>
            </p:cNvSpPr>
            <p:nvPr/>
          </p:nvSpPr>
          <p:spPr bwMode="auto">
            <a:xfrm>
              <a:off x="4044" y="2274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6" name="Rectangle 132"/>
            <p:cNvSpPr>
              <a:spLocks noChangeArrowheads="1"/>
            </p:cNvSpPr>
            <p:nvPr/>
          </p:nvSpPr>
          <p:spPr bwMode="auto">
            <a:xfrm>
              <a:off x="4096" y="2274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7" name="Rectangle 133"/>
            <p:cNvSpPr>
              <a:spLocks noChangeArrowheads="1"/>
            </p:cNvSpPr>
            <p:nvPr/>
          </p:nvSpPr>
          <p:spPr bwMode="auto">
            <a:xfrm>
              <a:off x="4161" y="2274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8" name="Rectangle 134"/>
            <p:cNvSpPr>
              <a:spLocks noChangeArrowheads="1"/>
            </p:cNvSpPr>
            <p:nvPr/>
          </p:nvSpPr>
          <p:spPr bwMode="auto">
            <a:xfrm>
              <a:off x="4204" y="2274"/>
              <a:ext cx="8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G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9" name="Rectangle 135"/>
            <p:cNvSpPr>
              <a:spLocks noChangeArrowheads="1"/>
            </p:cNvSpPr>
            <p:nvPr/>
          </p:nvSpPr>
          <p:spPr bwMode="auto">
            <a:xfrm>
              <a:off x="4257" y="2274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0" name="Rectangle 136"/>
            <p:cNvSpPr>
              <a:spLocks noChangeArrowheads="1"/>
            </p:cNvSpPr>
            <p:nvPr/>
          </p:nvSpPr>
          <p:spPr bwMode="auto">
            <a:xfrm>
              <a:off x="4287" y="2274"/>
              <a:ext cx="10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1" name="Rectangle 137"/>
            <p:cNvSpPr>
              <a:spLocks noChangeArrowheads="1"/>
            </p:cNvSpPr>
            <p:nvPr/>
          </p:nvSpPr>
          <p:spPr bwMode="auto">
            <a:xfrm>
              <a:off x="4361" y="2274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2" name="Rectangle 138"/>
            <p:cNvSpPr>
              <a:spLocks noChangeArrowheads="1"/>
            </p:cNvSpPr>
            <p:nvPr/>
          </p:nvSpPr>
          <p:spPr bwMode="auto">
            <a:xfrm>
              <a:off x="4421" y="2274"/>
              <a:ext cx="6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3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3" name="Freeform 139"/>
            <p:cNvSpPr>
              <a:spLocks/>
            </p:cNvSpPr>
            <p:nvPr/>
          </p:nvSpPr>
          <p:spPr bwMode="auto">
            <a:xfrm>
              <a:off x="4484" y="2260"/>
              <a:ext cx="230" cy="96"/>
            </a:xfrm>
            <a:custGeom>
              <a:avLst/>
              <a:gdLst>
                <a:gd name="T0" fmla="*/ 0 w 707"/>
                <a:gd name="T1" fmla="*/ 49 h 294"/>
                <a:gd name="T2" fmla="*/ 0 w 707"/>
                <a:gd name="T3" fmla="*/ 49 h 294"/>
                <a:gd name="T4" fmla="*/ 49 w 707"/>
                <a:gd name="T5" fmla="*/ 0 h 294"/>
                <a:gd name="T6" fmla="*/ 658 w 707"/>
                <a:gd name="T7" fmla="*/ 0 h 294"/>
                <a:gd name="T8" fmla="*/ 707 w 707"/>
                <a:gd name="T9" fmla="*/ 49 h 294"/>
                <a:gd name="T10" fmla="*/ 707 w 707"/>
                <a:gd name="T11" fmla="*/ 245 h 294"/>
                <a:gd name="T12" fmla="*/ 658 w 707"/>
                <a:gd name="T13" fmla="*/ 294 h 294"/>
                <a:gd name="T14" fmla="*/ 49 w 707"/>
                <a:gd name="T15" fmla="*/ 294 h 294"/>
                <a:gd name="T16" fmla="*/ 0 w 707"/>
                <a:gd name="T17" fmla="*/ 245 h 294"/>
                <a:gd name="T18" fmla="*/ 0 w 707"/>
                <a:gd name="T19" fmla="*/ 4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7" h="294">
                  <a:moveTo>
                    <a:pt x="0" y="49"/>
                  </a:moveTo>
                  <a:lnTo>
                    <a:pt x="0" y="49"/>
                  </a:lnTo>
                  <a:cubicBezTo>
                    <a:pt x="0" y="22"/>
                    <a:pt x="22" y="0"/>
                    <a:pt x="49" y="0"/>
                  </a:cubicBezTo>
                  <a:lnTo>
                    <a:pt x="658" y="0"/>
                  </a:lnTo>
                  <a:cubicBezTo>
                    <a:pt x="685" y="0"/>
                    <a:pt x="707" y="22"/>
                    <a:pt x="707" y="49"/>
                  </a:cubicBezTo>
                  <a:lnTo>
                    <a:pt x="707" y="245"/>
                  </a:lnTo>
                  <a:cubicBezTo>
                    <a:pt x="707" y="272"/>
                    <a:pt x="685" y="294"/>
                    <a:pt x="658" y="294"/>
                  </a:cubicBezTo>
                  <a:lnTo>
                    <a:pt x="49" y="294"/>
                  </a:lnTo>
                  <a:cubicBezTo>
                    <a:pt x="22" y="294"/>
                    <a:pt x="0" y="272"/>
                    <a:pt x="0" y="245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Rectangle 140"/>
            <p:cNvSpPr>
              <a:spLocks noChangeArrowheads="1"/>
            </p:cNvSpPr>
            <p:nvPr/>
          </p:nvSpPr>
          <p:spPr bwMode="auto">
            <a:xfrm>
              <a:off x="4532" y="2268"/>
              <a:ext cx="11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iM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5" name="Rectangle 141"/>
            <p:cNvSpPr>
              <a:spLocks noChangeArrowheads="1"/>
            </p:cNvSpPr>
            <p:nvPr/>
          </p:nvSpPr>
          <p:spPr bwMode="auto">
            <a:xfrm>
              <a:off x="4614" y="2268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6" name="Freeform 142"/>
            <p:cNvSpPr>
              <a:spLocks/>
            </p:cNvSpPr>
            <p:nvPr/>
          </p:nvSpPr>
          <p:spPr bwMode="auto">
            <a:xfrm>
              <a:off x="3994" y="2507"/>
              <a:ext cx="890" cy="135"/>
            </a:xfrm>
            <a:custGeom>
              <a:avLst/>
              <a:gdLst>
                <a:gd name="T0" fmla="*/ 0 w 2733"/>
                <a:gd name="T1" fmla="*/ 69 h 414"/>
                <a:gd name="T2" fmla="*/ 0 w 2733"/>
                <a:gd name="T3" fmla="*/ 69 h 414"/>
                <a:gd name="T4" fmla="*/ 69 w 2733"/>
                <a:gd name="T5" fmla="*/ 0 h 414"/>
                <a:gd name="T6" fmla="*/ 2664 w 2733"/>
                <a:gd name="T7" fmla="*/ 0 h 414"/>
                <a:gd name="T8" fmla="*/ 2733 w 2733"/>
                <a:gd name="T9" fmla="*/ 69 h 414"/>
                <a:gd name="T10" fmla="*/ 2733 w 2733"/>
                <a:gd name="T11" fmla="*/ 345 h 414"/>
                <a:gd name="T12" fmla="*/ 2664 w 2733"/>
                <a:gd name="T13" fmla="*/ 414 h 414"/>
                <a:gd name="T14" fmla="*/ 69 w 2733"/>
                <a:gd name="T15" fmla="*/ 414 h 414"/>
                <a:gd name="T16" fmla="*/ 0 w 2733"/>
                <a:gd name="T17" fmla="*/ 345 h 414"/>
                <a:gd name="T18" fmla="*/ 0 w 2733"/>
                <a:gd name="T19" fmla="*/ 69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3" h="414">
                  <a:moveTo>
                    <a:pt x="0" y="69"/>
                  </a:move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2664" y="0"/>
                  </a:lnTo>
                  <a:cubicBezTo>
                    <a:pt x="2702" y="0"/>
                    <a:pt x="2733" y="31"/>
                    <a:pt x="2733" y="69"/>
                  </a:cubicBezTo>
                  <a:lnTo>
                    <a:pt x="2733" y="345"/>
                  </a:lnTo>
                  <a:cubicBezTo>
                    <a:pt x="2733" y="383"/>
                    <a:pt x="2702" y="414"/>
                    <a:pt x="2664" y="414"/>
                  </a:cubicBezTo>
                  <a:lnTo>
                    <a:pt x="69" y="414"/>
                  </a:lnTo>
                  <a:cubicBezTo>
                    <a:pt x="31" y="414"/>
                    <a:pt x="0" y="383"/>
                    <a:pt x="0" y="345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7F7F7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Rectangle 143"/>
            <p:cNvSpPr>
              <a:spLocks noChangeArrowheads="1"/>
            </p:cNvSpPr>
            <p:nvPr/>
          </p:nvSpPr>
          <p:spPr bwMode="auto">
            <a:xfrm>
              <a:off x="4312" y="2537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8" name="Rectangle 144"/>
            <p:cNvSpPr>
              <a:spLocks noChangeArrowheads="1"/>
            </p:cNvSpPr>
            <p:nvPr/>
          </p:nvSpPr>
          <p:spPr bwMode="auto">
            <a:xfrm>
              <a:off x="4377" y="2537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9" name="Rectangle 145"/>
            <p:cNvSpPr>
              <a:spLocks noChangeArrowheads="1"/>
            </p:cNvSpPr>
            <p:nvPr/>
          </p:nvSpPr>
          <p:spPr bwMode="auto">
            <a:xfrm>
              <a:off x="4407" y="2537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0" name="Rectangle 146"/>
            <p:cNvSpPr>
              <a:spLocks noChangeArrowheads="1"/>
            </p:cNvSpPr>
            <p:nvPr/>
          </p:nvSpPr>
          <p:spPr bwMode="auto">
            <a:xfrm>
              <a:off x="4464" y="2537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1" name="Rectangle 147"/>
            <p:cNvSpPr>
              <a:spLocks noChangeArrowheads="1"/>
            </p:cNvSpPr>
            <p:nvPr/>
          </p:nvSpPr>
          <p:spPr bwMode="auto">
            <a:xfrm>
              <a:off x="4529" y="2537"/>
              <a:ext cx="6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2" name="Freeform 148"/>
            <p:cNvSpPr>
              <a:spLocks/>
            </p:cNvSpPr>
            <p:nvPr/>
          </p:nvSpPr>
          <p:spPr bwMode="auto">
            <a:xfrm>
              <a:off x="3612" y="2008"/>
              <a:ext cx="0" cy="116"/>
            </a:xfrm>
            <a:custGeom>
              <a:avLst/>
              <a:gdLst>
                <a:gd name="T0" fmla="*/ 0 w 1"/>
                <a:gd name="T1" fmla="*/ 0 h 355"/>
                <a:gd name="T2" fmla="*/ 0 w 1"/>
                <a:gd name="T3" fmla="*/ 0 h 355"/>
                <a:gd name="T4" fmla="*/ 1 w 1"/>
                <a:gd name="T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55">
                  <a:moveTo>
                    <a:pt x="0" y="0"/>
                  </a:moveTo>
                  <a:lnTo>
                    <a:pt x="0" y="0"/>
                  </a:lnTo>
                  <a:lnTo>
                    <a:pt x="1" y="355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149"/>
            <p:cNvSpPr>
              <a:spLocks/>
            </p:cNvSpPr>
            <p:nvPr/>
          </p:nvSpPr>
          <p:spPr bwMode="auto">
            <a:xfrm>
              <a:off x="3612" y="2008"/>
              <a:ext cx="0" cy="116"/>
            </a:xfrm>
            <a:custGeom>
              <a:avLst/>
              <a:gdLst>
                <a:gd name="T0" fmla="*/ 0 w 1"/>
                <a:gd name="T1" fmla="*/ 0 h 355"/>
                <a:gd name="T2" fmla="*/ 0 w 1"/>
                <a:gd name="T3" fmla="*/ 0 h 355"/>
                <a:gd name="T4" fmla="*/ 1 w 1"/>
                <a:gd name="T5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55">
                  <a:moveTo>
                    <a:pt x="0" y="0"/>
                  </a:moveTo>
                  <a:lnTo>
                    <a:pt x="0" y="0"/>
                  </a:lnTo>
                  <a:lnTo>
                    <a:pt x="1" y="355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150"/>
            <p:cNvSpPr>
              <a:spLocks/>
            </p:cNvSpPr>
            <p:nvPr/>
          </p:nvSpPr>
          <p:spPr bwMode="auto">
            <a:xfrm>
              <a:off x="3217" y="2008"/>
              <a:ext cx="0" cy="116"/>
            </a:xfrm>
            <a:custGeom>
              <a:avLst/>
              <a:gdLst>
                <a:gd name="T0" fmla="*/ 0 h 355"/>
                <a:gd name="T1" fmla="*/ 0 h 355"/>
                <a:gd name="T2" fmla="*/ 355 h 3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55">
                  <a:moveTo>
                    <a:pt x="0" y="0"/>
                  </a:moveTo>
                  <a:lnTo>
                    <a:pt x="0" y="0"/>
                  </a:lnTo>
                  <a:lnTo>
                    <a:pt x="0" y="355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151"/>
            <p:cNvSpPr>
              <a:spLocks/>
            </p:cNvSpPr>
            <p:nvPr/>
          </p:nvSpPr>
          <p:spPr bwMode="auto">
            <a:xfrm>
              <a:off x="3217" y="2008"/>
              <a:ext cx="0" cy="116"/>
            </a:xfrm>
            <a:custGeom>
              <a:avLst/>
              <a:gdLst>
                <a:gd name="T0" fmla="*/ 0 h 355"/>
                <a:gd name="T1" fmla="*/ 0 h 355"/>
                <a:gd name="T2" fmla="*/ 355 h 3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55">
                  <a:moveTo>
                    <a:pt x="0" y="0"/>
                  </a:moveTo>
                  <a:lnTo>
                    <a:pt x="0" y="0"/>
                  </a:lnTo>
                  <a:lnTo>
                    <a:pt x="0" y="355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152"/>
            <p:cNvSpPr>
              <a:spLocks/>
            </p:cNvSpPr>
            <p:nvPr/>
          </p:nvSpPr>
          <p:spPr bwMode="auto">
            <a:xfrm>
              <a:off x="3321" y="2208"/>
              <a:ext cx="0" cy="299"/>
            </a:xfrm>
            <a:custGeom>
              <a:avLst/>
              <a:gdLst>
                <a:gd name="T0" fmla="*/ 0 h 919"/>
                <a:gd name="T1" fmla="*/ 0 h 919"/>
                <a:gd name="T2" fmla="*/ 919 h 9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19">
                  <a:moveTo>
                    <a:pt x="0" y="0"/>
                  </a:moveTo>
                  <a:lnTo>
                    <a:pt x="0" y="0"/>
                  </a:lnTo>
                  <a:lnTo>
                    <a:pt x="0" y="919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153"/>
            <p:cNvSpPr>
              <a:spLocks/>
            </p:cNvSpPr>
            <p:nvPr/>
          </p:nvSpPr>
          <p:spPr bwMode="auto">
            <a:xfrm>
              <a:off x="3321" y="2208"/>
              <a:ext cx="0" cy="299"/>
            </a:xfrm>
            <a:custGeom>
              <a:avLst/>
              <a:gdLst>
                <a:gd name="T0" fmla="*/ 0 h 919"/>
                <a:gd name="T1" fmla="*/ 0 h 919"/>
                <a:gd name="T2" fmla="*/ 919 h 91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19">
                  <a:moveTo>
                    <a:pt x="0" y="0"/>
                  </a:moveTo>
                  <a:lnTo>
                    <a:pt x="0" y="0"/>
                  </a:lnTo>
                  <a:lnTo>
                    <a:pt x="0" y="919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154"/>
            <p:cNvSpPr>
              <a:spLocks noEditPoints="1"/>
            </p:cNvSpPr>
            <p:nvPr/>
          </p:nvSpPr>
          <p:spPr bwMode="auto">
            <a:xfrm>
              <a:off x="3052" y="1717"/>
              <a:ext cx="851" cy="660"/>
            </a:xfrm>
            <a:custGeom>
              <a:avLst/>
              <a:gdLst>
                <a:gd name="T0" fmla="*/ 0 w 2614"/>
                <a:gd name="T1" fmla="*/ 0 h 2026"/>
                <a:gd name="T2" fmla="*/ 294 w 2614"/>
                <a:gd name="T3" fmla="*/ 0 h 2026"/>
                <a:gd name="T4" fmla="*/ 507 w 2614"/>
                <a:gd name="T5" fmla="*/ 0 h 2026"/>
                <a:gd name="T6" fmla="*/ 587 w 2614"/>
                <a:gd name="T7" fmla="*/ 0 h 2026"/>
                <a:gd name="T8" fmla="*/ 880 w 2614"/>
                <a:gd name="T9" fmla="*/ 0 h 2026"/>
                <a:gd name="T10" fmla="*/ 1094 w 2614"/>
                <a:gd name="T11" fmla="*/ 0 h 2026"/>
                <a:gd name="T12" fmla="*/ 1174 w 2614"/>
                <a:gd name="T13" fmla="*/ 0 h 2026"/>
                <a:gd name="T14" fmla="*/ 1467 w 2614"/>
                <a:gd name="T15" fmla="*/ 0 h 2026"/>
                <a:gd name="T16" fmla="*/ 1680 w 2614"/>
                <a:gd name="T17" fmla="*/ 0 h 2026"/>
                <a:gd name="T18" fmla="*/ 1760 w 2614"/>
                <a:gd name="T19" fmla="*/ 0 h 2026"/>
                <a:gd name="T20" fmla="*/ 2054 w 2614"/>
                <a:gd name="T21" fmla="*/ 0 h 2026"/>
                <a:gd name="T22" fmla="*/ 2267 w 2614"/>
                <a:gd name="T23" fmla="*/ 0 h 2026"/>
                <a:gd name="T24" fmla="*/ 2347 w 2614"/>
                <a:gd name="T25" fmla="*/ 0 h 2026"/>
                <a:gd name="T26" fmla="*/ 2614 w 2614"/>
                <a:gd name="T27" fmla="*/ 26 h 2026"/>
                <a:gd name="T28" fmla="*/ 2614 w 2614"/>
                <a:gd name="T29" fmla="*/ 240 h 2026"/>
                <a:gd name="T30" fmla="*/ 2614 w 2614"/>
                <a:gd name="T31" fmla="*/ 320 h 2026"/>
                <a:gd name="T32" fmla="*/ 2614 w 2614"/>
                <a:gd name="T33" fmla="*/ 613 h 2026"/>
                <a:gd name="T34" fmla="*/ 2614 w 2614"/>
                <a:gd name="T35" fmla="*/ 826 h 2026"/>
                <a:gd name="T36" fmla="*/ 2614 w 2614"/>
                <a:gd name="T37" fmla="*/ 906 h 2026"/>
                <a:gd name="T38" fmla="*/ 2614 w 2614"/>
                <a:gd name="T39" fmla="*/ 1200 h 2026"/>
                <a:gd name="T40" fmla="*/ 2614 w 2614"/>
                <a:gd name="T41" fmla="*/ 1413 h 2026"/>
                <a:gd name="T42" fmla="*/ 2614 w 2614"/>
                <a:gd name="T43" fmla="*/ 1493 h 2026"/>
                <a:gd name="T44" fmla="*/ 2614 w 2614"/>
                <a:gd name="T45" fmla="*/ 1786 h 2026"/>
                <a:gd name="T46" fmla="*/ 2614 w 2614"/>
                <a:gd name="T47" fmla="*/ 2000 h 2026"/>
                <a:gd name="T48" fmla="*/ 2560 w 2614"/>
                <a:gd name="T49" fmla="*/ 2026 h 2026"/>
                <a:gd name="T50" fmla="*/ 2267 w 2614"/>
                <a:gd name="T51" fmla="*/ 2026 h 2026"/>
                <a:gd name="T52" fmla="*/ 2054 w 2614"/>
                <a:gd name="T53" fmla="*/ 2026 h 2026"/>
                <a:gd name="T54" fmla="*/ 1974 w 2614"/>
                <a:gd name="T55" fmla="*/ 2026 h 2026"/>
                <a:gd name="T56" fmla="*/ 1680 w 2614"/>
                <a:gd name="T57" fmla="*/ 2026 h 2026"/>
                <a:gd name="T58" fmla="*/ 1467 w 2614"/>
                <a:gd name="T59" fmla="*/ 2026 h 2026"/>
                <a:gd name="T60" fmla="*/ 1387 w 2614"/>
                <a:gd name="T61" fmla="*/ 2026 h 2026"/>
                <a:gd name="T62" fmla="*/ 1094 w 2614"/>
                <a:gd name="T63" fmla="*/ 2026 h 2026"/>
                <a:gd name="T64" fmla="*/ 880 w 2614"/>
                <a:gd name="T65" fmla="*/ 2026 h 2026"/>
                <a:gd name="T66" fmla="*/ 800 w 2614"/>
                <a:gd name="T67" fmla="*/ 2026 h 2026"/>
                <a:gd name="T68" fmla="*/ 507 w 2614"/>
                <a:gd name="T69" fmla="*/ 2026 h 2026"/>
                <a:gd name="T70" fmla="*/ 294 w 2614"/>
                <a:gd name="T71" fmla="*/ 2026 h 2026"/>
                <a:gd name="T72" fmla="*/ 214 w 2614"/>
                <a:gd name="T73" fmla="*/ 2026 h 2026"/>
                <a:gd name="T74" fmla="*/ 0 w 2614"/>
                <a:gd name="T75" fmla="*/ 1946 h 2026"/>
                <a:gd name="T76" fmla="*/ 0 w 2614"/>
                <a:gd name="T77" fmla="*/ 1733 h 2026"/>
                <a:gd name="T78" fmla="*/ 0 w 2614"/>
                <a:gd name="T79" fmla="*/ 1653 h 2026"/>
                <a:gd name="T80" fmla="*/ 0 w 2614"/>
                <a:gd name="T81" fmla="*/ 1360 h 2026"/>
                <a:gd name="T82" fmla="*/ 0 w 2614"/>
                <a:gd name="T83" fmla="*/ 1146 h 2026"/>
                <a:gd name="T84" fmla="*/ 0 w 2614"/>
                <a:gd name="T85" fmla="*/ 1066 h 2026"/>
                <a:gd name="T86" fmla="*/ 0 w 2614"/>
                <a:gd name="T87" fmla="*/ 773 h 2026"/>
                <a:gd name="T88" fmla="*/ 0 w 2614"/>
                <a:gd name="T89" fmla="*/ 560 h 2026"/>
                <a:gd name="T90" fmla="*/ 0 w 2614"/>
                <a:gd name="T91" fmla="*/ 480 h 2026"/>
                <a:gd name="T92" fmla="*/ 0 w 2614"/>
                <a:gd name="T93" fmla="*/ 186 h 2026"/>
                <a:gd name="T94" fmla="*/ 0 w 2614"/>
                <a:gd name="T95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14" h="2026">
                  <a:moveTo>
                    <a:pt x="0" y="0"/>
                  </a:moveTo>
                  <a:lnTo>
                    <a:pt x="0" y="0"/>
                  </a:lnTo>
                  <a:lnTo>
                    <a:pt x="214" y="0"/>
                  </a:lnTo>
                  <a:moveTo>
                    <a:pt x="294" y="0"/>
                  </a:moveTo>
                  <a:lnTo>
                    <a:pt x="294" y="0"/>
                  </a:lnTo>
                  <a:lnTo>
                    <a:pt x="50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800" y="0"/>
                  </a:lnTo>
                  <a:moveTo>
                    <a:pt x="880" y="0"/>
                  </a:moveTo>
                  <a:lnTo>
                    <a:pt x="880" y="0"/>
                  </a:lnTo>
                  <a:lnTo>
                    <a:pt x="1094" y="0"/>
                  </a:lnTo>
                  <a:moveTo>
                    <a:pt x="1174" y="0"/>
                  </a:moveTo>
                  <a:lnTo>
                    <a:pt x="1174" y="0"/>
                  </a:lnTo>
                  <a:lnTo>
                    <a:pt x="1387" y="0"/>
                  </a:lnTo>
                  <a:moveTo>
                    <a:pt x="1467" y="0"/>
                  </a:moveTo>
                  <a:lnTo>
                    <a:pt x="1467" y="0"/>
                  </a:lnTo>
                  <a:lnTo>
                    <a:pt x="1680" y="0"/>
                  </a:lnTo>
                  <a:moveTo>
                    <a:pt x="1760" y="0"/>
                  </a:moveTo>
                  <a:lnTo>
                    <a:pt x="1760" y="0"/>
                  </a:lnTo>
                  <a:lnTo>
                    <a:pt x="1974" y="0"/>
                  </a:lnTo>
                  <a:moveTo>
                    <a:pt x="2054" y="0"/>
                  </a:moveTo>
                  <a:lnTo>
                    <a:pt x="2054" y="0"/>
                  </a:lnTo>
                  <a:lnTo>
                    <a:pt x="2267" y="0"/>
                  </a:lnTo>
                  <a:moveTo>
                    <a:pt x="2347" y="0"/>
                  </a:moveTo>
                  <a:lnTo>
                    <a:pt x="2347" y="0"/>
                  </a:lnTo>
                  <a:lnTo>
                    <a:pt x="2560" y="0"/>
                  </a:lnTo>
                  <a:moveTo>
                    <a:pt x="2614" y="26"/>
                  </a:moveTo>
                  <a:lnTo>
                    <a:pt x="2614" y="26"/>
                  </a:lnTo>
                  <a:lnTo>
                    <a:pt x="2614" y="240"/>
                  </a:lnTo>
                  <a:moveTo>
                    <a:pt x="2614" y="320"/>
                  </a:moveTo>
                  <a:lnTo>
                    <a:pt x="2614" y="320"/>
                  </a:lnTo>
                  <a:lnTo>
                    <a:pt x="2614" y="533"/>
                  </a:lnTo>
                  <a:moveTo>
                    <a:pt x="2614" y="613"/>
                  </a:moveTo>
                  <a:lnTo>
                    <a:pt x="2614" y="613"/>
                  </a:lnTo>
                  <a:lnTo>
                    <a:pt x="2614" y="826"/>
                  </a:lnTo>
                  <a:moveTo>
                    <a:pt x="2614" y="906"/>
                  </a:moveTo>
                  <a:lnTo>
                    <a:pt x="2614" y="906"/>
                  </a:lnTo>
                  <a:lnTo>
                    <a:pt x="2614" y="1120"/>
                  </a:lnTo>
                  <a:moveTo>
                    <a:pt x="2614" y="1200"/>
                  </a:moveTo>
                  <a:lnTo>
                    <a:pt x="2614" y="1200"/>
                  </a:lnTo>
                  <a:lnTo>
                    <a:pt x="2614" y="1413"/>
                  </a:lnTo>
                  <a:moveTo>
                    <a:pt x="2614" y="1493"/>
                  </a:moveTo>
                  <a:lnTo>
                    <a:pt x="2614" y="1493"/>
                  </a:lnTo>
                  <a:lnTo>
                    <a:pt x="2614" y="1706"/>
                  </a:lnTo>
                  <a:moveTo>
                    <a:pt x="2614" y="1786"/>
                  </a:moveTo>
                  <a:lnTo>
                    <a:pt x="2614" y="1786"/>
                  </a:lnTo>
                  <a:lnTo>
                    <a:pt x="2614" y="2000"/>
                  </a:lnTo>
                  <a:moveTo>
                    <a:pt x="2560" y="2026"/>
                  </a:moveTo>
                  <a:lnTo>
                    <a:pt x="2560" y="2026"/>
                  </a:lnTo>
                  <a:lnTo>
                    <a:pt x="2347" y="2026"/>
                  </a:lnTo>
                  <a:moveTo>
                    <a:pt x="2267" y="2026"/>
                  </a:moveTo>
                  <a:lnTo>
                    <a:pt x="2267" y="2026"/>
                  </a:lnTo>
                  <a:lnTo>
                    <a:pt x="2054" y="2026"/>
                  </a:lnTo>
                  <a:moveTo>
                    <a:pt x="1974" y="2026"/>
                  </a:moveTo>
                  <a:lnTo>
                    <a:pt x="1974" y="2026"/>
                  </a:lnTo>
                  <a:lnTo>
                    <a:pt x="1760" y="2026"/>
                  </a:lnTo>
                  <a:moveTo>
                    <a:pt x="1680" y="2026"/>
                  </a:moveTo>
                  <a:lnTo>
                    <a:pt x="1680" y="2026"/>
                  </a:lnTo>
                  <a:lnTo>
                    <a:pt x="1467" y="2026"/>
                  </a:lnTo>
                  <a:moveTo>
                    <a:pt x="1387" y="2026"/>
                  </a:moveTo>
                  <a:lnTo>
                    <a:pt x="1387" y="2026"/>
                  </a:lnTo>
                  <a:lnTo>
                    <a:pt x="1174" y="2026"/>
                  </a:lnTo>
                  <a:moveTo>
                    <a:pt x="1094" y="2026"/>
                  </a:moveTo>
                  <a:lnTo>
                    <a:pt x="1094" y="2026"/>
                  </a:lnTo>
                  <a:lnTo>
                    <a:pt x="880" y="2026"/>
                  </a:lnTo>
                  <a:moveTo>
                    <a:pt x="800" y="2026"/>
                  </a:moveTo>
                  <a:lnTo>
                    <a:pt x="800" y="2026"/>
                  </a:lnTo>
                  <a:lnTo>
                    <a:pt x="587" y="2026"/>
                  </a:lnTo>
                  <a:moveTo>
                    <a:pt x="507" y="2026"/>
                  </a:moveTo>
                  <a:lnTo>
                    <a:pt x="507" y="2026"/>
                  </a:lnTo>
                  <a:lnTo>
                    <a:pt x="294" y="2026"/>
                  </a:lnTo>
                  <a:moveTo>
                    <a:pt x="214" y="2026"/>
                  </a:moveTo>
                  <a:lnTo>
                    <a:pt x="214" y="2026"/>
                  </a:lnTo>
                  <a:lnTo>
                    <a:pt x="0" y="2026"/>
                  </a:lnTo>
                  <a:moveTo>
                    <a:pt x="0" y="1946"/>
                  </a:moveTo>
                  <a:lnTo>
                    <a:pt x="0" y="1946"/>
                  </a:lnTo>
                  <a:lnTo>
                    <a:pt x="0" y="1733"/>
                  </a:lnTo>
                  <a:moveTo>
                    <a:pt x="0" y="1653"/>
                  </a:moveTo>
                  <a:lnTo>
                    <a:pt x="0" y="1653"/>
                  </a:lnTo>
                  <a:lnTo>
                    <a:pt x="0" y="1440"/>
                  </a:lnTo>
                  <a:moveTo>
                    <a:pt x="0" y="1360"/>
                  </a:moveTo>
                  <a:lnTo>
                    <a:pt x="0" y="1360"/>
                  </a:lnTo>
                  <a:lnTo>
                    <a:pt x="0" y="1146"/>
                  </a:lnTo>
                  <a:moveTo>
                    <a:pt x="0" y="1066"/>
                  </a:moveTo>
                  <a:lnTo>
                    <a:pt x="0" y="1066"/>
                  </a:lnTo>
                  <a:lnTo>
                    <a:pt x="0" y="853"/>
                  </a:lnTo>
                  <a:moveTo>
                    <a:pt x="0" y="773"/>
                  </a:moveTo>
                  <a:lnTo>
                    <a:pt x="0" y="773"/>
                  </a:lnTo>
                  <a:lnTo>
                    <a:pt x="0" y="560"/>
                  </a:lnTo>
                  <a:moveTo>
                    <a:pt x="0" y="480"/>
                  </a:moveTo>
                  <a:lnTo>
                    <a:pt x="0" y="480"/>
                  </a:lnTo>
                  <a:lnTo>
                    <a:pt x="0" y="266"/>
                  </a:lnTo>
                  <a:moveTo>
                    <a:pt x="0" y="186"/>
                  </a:moveTo>
                  <a:lnTo>
                    <a:pt x="0" y="186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155"/>
            <p:cNvSpPr>
              <a:spLocks/>
            </p:cNvSpPr>
            <p:nvPr/>
          </p:nvSpPr>
          <p:spPr bwMode="auto">
            <a:xfrm>
              <a:off x="3096" y="1765"/>
              <a:ext cx="264" cy="299"/>
            </a:xfrm>
            <a:custGeom>
              <a:avLst/>
              <a:gdLst>
                <a:gd name="T0" fmla="*/ 0 w 813"/>
                <a:gd name="T1" fmla="*/ 136 h 920"/>
                <a:gd name="T2" fmla="*/ 0 w 813"/>
                <a:gd name="T3" fmla="*/ 136 h 920"/>
                <a:gd name="T4" fmla="*/ 135 w 813"/>
                <a:gd name="T5" fmla="*/ 0 h 920"/>
                <a:gd name="T6" fmla="*/ 678 w 813"/>
                <a:gd name="T7" fmla="*/ 0 h 920"/>
                <a:gd name="T8" fmla="*/ 813 w 813"/>
                <a:gd name="T9" fmla="*/ 136 h 920"/>
                <a:gd name="T10" fmla="*/ 813 w 813"/>
                <a:gd name="T11" fmla="*/ 785 h 920"/>
                <a:gd name="T12" fmla="*/ 678 w 813"/>
                <a:gd name="T13" fmla="*/ 920 h 920"/>
                <a:gd name="T14" fmla="*/ 135 w 813"/>
                <a:gd name="T15" fmla="*/ 920 h 920"/>
                <a:gd name="T16" fmla="*/ 0 w 813"/>
                <a:gd name="T17" fmla="*/ 785 h 920"/>
                <a:gd name="T18" fmla="*/ 0 w 813"/>
                <a:gd name="T19" fmla="*/ 136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3" h="920">
                  <a:moveTo>
                    <a:pt x="0" y="136"/>
                  </a:moveTo>
                  <a:lnTo>
                    <a:pt x="0" y="136"/>
                  </a:lnTo>
                  <a:cubicBezTo>
                    <a:pt x="0" y="61"/>
                    <a:pt x="61" y="0"/>
                    <a:pt x="135" y="0"/>
                  </a:cubicBezTo>
                  <a:lnTo>
                    <a:pt x="678" y="0"/>
                  </a:lnTo>
                  <a:cubicBezTo>
                    <a:pt x="752" y="0"/>
                    <a:pt x="813" y="61"/>
                    <a:pt x="813" y="136"/>
                  </a:cubicBezTo>
                  <a:lnTo>
                    <a:pt x="813" y="785"/>
                  </a:lnTo>
                  <a:cubicBezTo>
                    <a:pt x="813" y="859"/>
                    <a:pt x="752" y="920"/>
                    <a:pt x="678" y="920"/>
                  </a:cubicBezTo>
                  <a:lnTo>
                    <a:pt x="135" y="920"/>
                  </a:lnTo>
                  <a:cubicBezTo>
                    <a:pt x="61" y="920"/>
                    <a:pt x="0" y="859"/>
                    <a:pt x="0" y="785"/>
                  </a:cubicBezTo>
                  <a:lnTo>
                    <a:pt x="0" y="136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56"/>
            <p:cNvSpPr>
              <a:spLocks/>
            </p:cNvSpPr>
            <p:nvPr/>
          </p:nvSpPr>
          <p:spPr bwMode="auto">
            <a:xfrm>
              <a:off x="3096" y="1765"/>
              <a:ext cx="264" cy="299"/>
            </a:xfrm>
            <a:custGeom>
              <a:avLst/>
              <a:gdLst>
                <a:gd name="T0" fmla="*/ 0 w 813"/>
                <a:gd name="T1" fmla="*/ 136 h 920"/>
                <a:gd name="T2" fmla="*/ 0 w 813"/>
                <a:gd name="T3" fmla="*/ 136 h 920"/>
                <a:gd name="T4" fmla="*/ 135 w 813"/>
                <a:gd name="T5" fmla="*/ 0 h 920"/>
                <a:gd name="T6" fmla="*/ 678 w 813"/>
                <a:gd name="T7" fmla="*/ 0 h 920"/>
                <a:gd name="T8" fmla="*/ 813 w 813"/>
                <a:gd name="T9" fmla="*/ 136 h 920"/>
                <a:gd name="T10" fmla="*/ 813 w 813"/>
                <a:gd name="T11" fmla="*/ 785 h 920"/>
                <a:gd name="T12" fmla="*/ 678 w 813"/>
                <a:gd name="T13" fmla="*/ 920 h 920"/>
                <a:gd name="T14" fmla="*/ 135 w 813"/>
                <a:gd name="T15" fmla="*/ 920 h 920"/>
                <a:gd name="T16" fmla="*/ 0 w 813"/>
                <a:gd name="T17" fmla="*/ 785 h 920"/>
                <a:gd name="T18" fmla="*/ 0 w 813"/>
                <a:gd name="T19" fmla="*/ 136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3" h="920">
                  <a:moveTo>
                    <a:pt x="0" y="136"/>
                  </a:moveTo>
                  <a:lnTo>
                    <a:pt x="0" y="136"/>
                  </a:lnTo>
                  <a:cubicBezTo>
                    <a:pt x="0" y="61"/>
                    <a:pt x="61" y="0"/>
                    <a:pt x="135" y="0"/>
                  </a:cubicBezTo>
                  <a:lnTo>
                    <a:pt x="678" y="0"/>
                  </a:lnTo>
                  <a:cubicBezTo>
                    <a:pt x="752" y="0"/>
                    <a:pt x="813" y="61"/>
                    <a:pt x="813" y="136"/>
                  </a:cubicBezTo>
                  <a:lnTo>
                    <a:pt x="813" y="785"/>
                  </a:lnTo>
                  <a:cubicBezTo>
                    <a:pt x="813" y="859"/>
                    <a:pt x="752" y="920"/>
                    <a:pt x="678" y="920"/>
                  </a:cubicBezTo>
                  <a:lnTo>
                    <a:pt x="135" y="920"/>
                  </a:lnTo>
                  <a:cubicBezTo>
                    <a:pt x="61" y="920"/>
                    <a:pt x="0" y="859"/>
                    <a:pt x="0" y="785"/>
                  </a:cubicBezTo>
                  <a:lnTo>
                    <a:pt x="0" y="136"/>
                  </a:lnTo>
                  <a:close/>
                </a:path>
              </a:pathLst>
            </a:custGeom>
            <a:noFill/>
            <a:ln w="12700" cap="flat">
              <a:solidFill>
                <a:srgbClr val="38572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Rectangle 157"/>
            <p:cNvSpPr>
              <a:spLocks noChangeArrowheads="1"/>
            </p:cNvSpPr>
            <p:nvPr/>
          </p:nvSpPr>
          <p:spPr bwMode="auto">
            <a:xfrm>
              <a:off x="3150" y="1876"/>
              <a:ext cx="14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2" name="Rectangle 158"/>
            <p:cNvSpPr>
              <a:spLocks noChangeArrowheads="1"/>
            </p:cNvSpPr>
            <p:nvPr/>
          </p:nvSpPr>
          <p:spPr bwMode="auto">
            <a:xfrm>
              <a:off x="3259" y="1876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3" name="Freeform 159"/>
            <p:cNvSpPr>
              <a:spLocks/>
            </p:cNvSpPr>
            <p:nvPr/>
          </p:nvSpPr>
          <p:spPr bwMode="auto">
            <a:xfrm>
              <a:off x="3408" y="1760"/>
              <a:ext cx="417" cy="304"/>
            </a:xfrm>
            <a:custGeom>
              <a:avLst/>
              <a:gdLst>
                <a:gd name="T0" fmla="*/ 0 w 1280"/>
                <a:gd name="T1" fmla="*/ 155 h 933"/>
                <a:gd name="T2" fmla="*/ 0 w 1280"/>
                <a:gd name="T3" fmla="*/ 155 h 933"/>
                <a:gd name="T4" fmla="*/ 155 w 1280"/>
                <a:gd name="T5" fmla="*/ 0 h 933"/>
                <a:gd name="T6" fmla="*/ 1124 w 1280"/>
                <a:gd name="T7" fmla="*/ 0 h 933"/>
                <a:gd name="T8" fmla="*/ 1280 w 1280"/>
                <a:gd name="T9" fmla="*/ 155 h 933"/>
                <a:gd name="T10" fmla="*/ 1280 w 1280"/>
                <a:gd name="T11" fmla="*/ 778 h 933"/>
                <a:gd name="T12" fmla="*/ 1124 w 1280"/>
                <a:gd name="T13" fmla="*/ 933 h 933"/>
                <a:gd name="T14" fmla="*/ 155 w 1280"/>
                <a:gd name="T15" fmla="*/ 933 h 933"/>
                <a:gd name="T16" fmla="*/ 0 w 1280"/>
                <a:gd name="T17" fmla="*/ 778 h 933"/>
                <a:gd name="T18" fmla="*/ 0 w 1280"/>
                <a:gd name="T19" fmla="*/ 155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0" h="933">
                  <a:moveTo>
                    <a:pt x="0" y="155"/>
                  </a:moveTo>
                  <a:lnTo>
                    <a:pt x="0" y="155"/>
                  </a:lnTo>
                  <a:cubicBezTo>
                    <a:pt x="0" y="69"/>
                    <a:pt x="69" y="0"/>
                    <a:pt x="155" y="0"/>
                  </a:cubicBezTo>
                  <a:lnTo>
                    <a:pt x="1124" y="0"/>
                  </a:lnTo>
                  <a:cubicBezTo>
                    <a:pt x="1210" y="0"/>
                    <a:pt x="1280" y="69"/>
                    <a:pt x="1280" y="155"/>
                  </a:cubicBezTo>
                  <a:lnTo>
                    <a:pt x="1280" y="778"/>
                  </a:lnTo>
                  <a:cubicBezTo>
                    <a:pt x="1280" y="864"/>
                    <a:pt x="1210" y="933"/>
                    <a:pt x="1124" y="933"/>
                  </a:cubicBezTo>
                  <a:lnTo>
                    <a:pt x="155" y="933"/>
                  </a:lnTo>
                  <a:cubicBezTo>
                    <a:pt x="69" y="933"/>
                    <a:pt x="0" y="864"/>
                    <a:pt x="0" y="778"/>
                  </a:cubicBezTo>
                  <a:lnTo>
                    <a:pt x="0" y="155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60"/>
            <p:cNvSpPr>
              <a:spLocks/>
            </p:cNvSpPr>
            <p:nvPr/>
          </p:nvSpPr>
          <p:spPr bwMode="auto">
            <a:xfrm>
              <a:off x="3408" y="1760"/>
              <a:ext cx="417" cy="304"/>
            </a:xfrm>
            <a:custGeom>
              <a:avLst/>
              <a:gdLst>
                <a:gd name="T0" fmla="*/ 0 w 1280"/>
                <a:gd name="T1" fmla="*/ 155 h 933"/>
                <a:gd name="T2" fmla="*/ 0 w 1280"/>
                <a:gd name="T3" fmla="*/ 155 h 933"/>
                <a:gd name="T4" fmla="*/ 155 w 1280"/>
                <a:gd name="T5" fmla="*/ 0 h 933"/>
                <a:gd name="T6" fmla="*/ 1124 w 1280"/>
                <a:gd name="T7" fmla="*/ 0 h 933"/>
                <a:gd name="T8" fmla="*/ 1280 w 1280"/>
                <a:gd name="T9" fmla="*/ 155 h 933"/>
                <a:gd name="T10" fmla="*/ 1280 w 1280"/>
                <a:gd name="T11" fmla="*/ 778 h 933"/>
                <a:gd name="T12" fmla="*/ 1124 w 1280"/>
                <a:gd name="T13" fmla="*/ 933 h 933"/>
                <a:gd name="T14" fmla="*/ 155 w 1280"/>
                <a:gd name="T15" fmla="*/ 933 h 933"/>
                <a:gd name="T16" fmla="*/ 0 w 1280"/>
                <a:gd name="T17" fmla="*/ 778 h 933"/>
                <a:gd name="T18" fmla="*/ 0 w 1280"/>
                <a:gd name="T19" fmla="*/ 155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0" h="933">
                  <a:moveTo>
                    <a:pt x="0" y="155"/>
                  </a:moveTo>
                  <a:lnTo>
                    <a:pt x="0" y="155"/>
                  </a:lnTo>
                  <a:cubicBezTo>
                    <a:pt x="0" y="69"/>
                    <a:pt x="69" y="0"/>
                    <a:pt x="155" y="0"/>
                  </a:cubicBezTo>
                  <a:lnTo>
                    <a:pt x="1124" y="0"/>
                  </a:lnTo>
                  <a:cubicBezTo>
                    <a:pt x="1210" y="0"/>
                    <a:pt x="1280" y="69"/>
                    <a:pt x="1280" y="155"/>
                  </a:cubicBezTo>
                  <a:lnTo>
                    <a:pt x="1280" y="778"/>
                  </a:lnTo>
                  <a:cubicBezTo>
                    <a:pt x="1280" y="864"/>
                    <a:pt x="1210" y="933"/>
                    <a:pt x="1124" y="933"/>
                  </a:cubicBezTo>
                  <a:lnTo>
                    <a:pt x="155" y="933"/>
                  </a:lnTo>
                  <a:cubicBezTo>
                    <a:pt x="69" y="933"/>
                    <a:pt x="0" y="864"/>
                    <a:pt x="0" y="778"/>
                  </a:cubicBezTo>
                  <a:lnTo>
                    <a:pt x="0" y="155"/>
                  </a:lnTo>
                  <a:close/>
                </a:path>
              </a:pathLst>
            </a:custGeom>
            <a:noFill/>
            <a:ln w="12700" cap="flat">
              <a:solidFill>
                <a:srgbClr val="38572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Rectangle 161"/>
            <p:cNvSpPr>
              <a:spLocks noChangeArrowheads="1"/>
            </p:cNvSpPr>
            <p:nvPr/>
          </p:nvSpPr>
          <p:spPr bwMode="auto">
            <a:xfrm>
              <a:off x="3485" y="1831"/>
              <a:ext cx="15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8*8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6" name="Rectangle 162"/>
            <p:cNvSpPr>
              <a:spLocks noChangeArrowheads="1"/>
            </p:cNvSpPr>
            <p:nvPr/>
          </p:nvSpPr>
          <p:spPr bwMode="auto">
            <a:xfrm>
              <a:off x="3606" y="1831"/>
              <a:ext cx="12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7" name="Rectangle 163"/>
            <p:cNvSpPr>
              <a:spLocks noChangeArrowheads="1"/>
            </p:cNvSpPr>
            <p:nvPr/>
          </p:nvSpPr>
          <p:spPr bwMode="auto">
            <a:xfrm>
              <a:off x="3702" y="1831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8" name="Rectangle 164"/>
            <p:cNvSpPr>
              <a:spLocks noChangeArrowheads="1"/>
            </p:cNvSpPr>
            <p:nvPr/>
          </p:nvSpPr>
          <p:spPr bwMode="auto">
            <a:xfrm>
              <a:off x="3750" y="1831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9" name="Rectangle 165"/>
            <p:cNvSpPr>
              <a:spLocks noChangeArrowheads="1"/>
            </p:cNvSpPr>
            <p:nvPr/>
          </p:nvSpPr>
          <p:spPr bwMode="auto">
            <a:xfrm>
              <a:off x="3537" y="1918"/>
              <a:ext cx="1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Mes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0" name="Rectangle 166"/>
            <p:cNvSpPr>
              <a:spLocks noChangeArrowheads="1"/>
            </p:cNvSpPr>
            <p:nvPr/>
          </p:nvSpPr>
          <p:spPr bwMode="auto">
            <a:xfrm>
              <a:off x="3659" y="1918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1" name="Freeform 167"/>
            <p:cNvSpPr>
              <a:spLocks/>
            </p:cNvSpPr>
            <p:nvPr/>
          </p:nvSpPr>
          <p:spPr bwMode="auto">
            <a:xfrm>
              <a:off x="3156" y="2116"/>
              <a:ext cx="534" cy="105"/>
            </a:xfrm>
            <a:custGeom>
              <a:avLst/>
              <a:gdLst>
                <a:gd name="T0" fmla="*/ 0 w 1640"/>
                <a:gd name="T1" fmla="*/ 54 h 320"/>
                <a:gd name="T2" fmla="*/ 0 w 1640"/>
                <a:gd name="T3" fmla="*/ 54 h 320"/>
                <a:gd name="T4" fmla="*/ 54 w 1640"/>
                <a:gd name="T5" fmla="*/ 0 h 320"/>
                <a:gd name="T6" fmla="*/ 1587 w 1640"/>
                <a:gd name="T7" fmla="*/ 0 h 320"/>
                <a:gd name="T8" fmla="*/ 1640 w 1640"/>
                <a:gd name="T9" fmla="*/ 54 h 320"/>
                <a:gd name="T10" fmla="*/ 1640 w 1640"/>
                <a:gd name="T11" fmla="*/ 267 h 320"/>
                <a:gd name="T12" fmla="*/ 1587 w 1640"/>
                <a:gd name="T13" fmla="*/ 320 h 320"/>
                <a:gd name="T14" fmla="*/ 54 w 1640"/>
                <a:gd name="T15" fmla="*/ 320 h 320"/>
                <a:gd name="T16" fmla="*/ 0 w 1640"/>
                <a:gd name="T17" fmla="*/ 267 h 320"/>
                <a:gd name="T18" fmla="*/ 0 w 1640"/>
                <a:gd name="T19" fmla="*/ 5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0" h="320">
                  <a:moveTo>
                    <a:pt x="0" y="54"/>
                  </a:moveTo>
                  <a:lnTo>
                    <a:pt x="0" y="54"/>
                  </a:lnTo>
                  <a:cubicBezTo>
                    <a:pt x="0" y="24"/>
                    <a:pt x="24" y="0"/>
                    <a:pt x="54" y="0"/>
                  </a:cubicBezTo>
                  <a:lnTo>
                    <a:pt x="1587" y="0"/>
                  </a:lnTo>
                  <a:cubicBezTo>
                    <a:pt x="1617" y="0"/>
                    <a:pt x="1640" y="24"/>
                    <a:pt x="1640" y="54"/>
                  </a:cubicBezTo>
                  <a:lnTo>
                    <a:pt x="1640" y="267"/>
                  </a:lnTo>
                  <a:cubicBezTo>
                    <a:pt x="1640" y="296"/>
                    <a:pt x="1617" y="320"/>
                    <a:pt x="1587" y="320"/>
                  </a:cubicBezTo>
                  <a:lnTo>
                    <a:pt x="54" y="320"/>
                  </a:lnTo>
                  <a:cubicBezTo>
                    <a:pt x="24" y="320"/>
                    <a:pt x="0" y="296"/>
                    <a:pt x="0" y="267"/>
                  </a:cubicBezTo>
                  <a:lnTo>
                    <a:pt x="0" y="54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Rectangle 168"/>
            <p:cNvSpPr>
              <a:spLocks noChangeArrowheads="1"/>
            </p:cNvSpPr>
            <p:nvPr/>
          </p:nvSpPr>
          <p:spPr bwMode="auto">
            <a:xfrm>
              <a:off x="3355" y="2128"/>
              <a:ext cx="16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PPU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3" name="Freeform 169"/>
            <p:cNvSpPr>
              <a:spLocks/>
            </p:cNvSpPr>
            <p:nvPr/>
          </p:nvSpPr>
          <p:spPr bwMode="auto">
            <a:xfrm>
              <a:off x="3208" y="2260"/>
              <a:ext cx="226" cy="96"/>
            </a:xfrm>
            <a:custGeom>
              <a:avLst/>
              <a:gdLst>
                <a:gd name="T0" fmla="*/ 0 w 694"/>
                <a:gd name="T1" fmla="*/ 49 h 294"/>
                <a:gd name="T2" fmla="*/ 0 w 694"/>
                <a:gd name="T3" fmla="*/ 49 h 294"/>
                <a:gd name="T4" fmla="*/ 49 w 694"/>
                <a:gd name="T5" fmla="*/ 0 h 294"/>
                <a:gd name="T6" fmla="*/ 645 w 694"/>
                <a:gd name="T7" fmla="*/ 0 h 294"/>
                <a:gd name="T8" fmla="*/ 694 w 694"/>
                <a:gd name="T9" fmla="*/ 49 h 294"/>
                <a:gd name="T10" fmla="*/ 694 w 694"/>
                <a:gd name="T11" fmla="*/ 245 h 294"/>
                <a:gd name="T12" fmla="*/ 645 w 694"/>
                <a:gd name="T13" fmla="*/ 294 h 294"/>
                <a:gd name="T14" fmla="*/ 49 w 694"/>
                <a:gd name="T15" fmla="*/ 294 h 294"/>
                <a:gd name="T16" fmla="*/ 0 w 694"/>
                <a:gd name="T17" fmla="*/ 245 h 294"/>
                <a:gd name="T18" fmla="*/ 0 w 694"/>
                <a:gd name="T19" fmla="*/ 4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4" h="294">
                  <a:moveTo>
                    <a:pt x="0" y="49"/>
                  </a:moveTo>
                  <a:lnTo>
                    <a:pt x="0" y="49"/>
                  </a:lnTo>
                  <a:cubicBezTo>
                    <a:pt x="0" y="22"/>
                    <a:pt x="22" y="0"/>
                    <a:pt x="49" y="0"/>
                  </a:cubicBezTo>
                  <a:lnTo>
                    <a:pt x="645" y="0"/>
                  </a:lnTo>
                  <a:cubicBezTo>
                    <a:pt x="672" y="0"/>
                    <a:pt x="694" y="22"/>
                    <a:pt x="694" y="49"/>
                  </a:cubicBezTo>
                  <a:lnTo>
                    <a:pt x="694" y="245"/>
                  </a:lnTo>
                  <a:cubicBezTo>
                    <a:pt x="694" y="272"/>
                    <a:pt x="672" y="294"/>
                    <a:pt x="645" y="294"/>
                  </a:cubicBezTo>
                  <a:lnTo>
                    <a:pt x="49" y="294"/>
                  </a:lnTo>
                  <a:cubicBezTo>
                    <a:pt x="22" y="294"/>
                    <a:pt x="0" y="272"/>
                    <a:pt x="0" y="245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Rectangle 170"/>
            <p:cNvSpPr>
              <a:spLocks noChangeArrowheads="1"/>
            </p:cNvSpPr>
            <p:nvPr/>
          </p:nvSpPr>
          <p:spPr bwMode="auto">
            <a:xfrm>
              <a:off x="3256" y="2268"/>
              <a:ext cx="11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iM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5" name="Rectangle 171"/>
            <p:cNvSpPr>
              <a:spLocks noChangeArrowheads="1"/>
            </p:cNvSpPr>
            <p:nvPr/>
          </p:nvSpPr>
          <p:spPr bwMode="auto">
            <a:xfrm>
              <a:off x="3338" y="2268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6" name="Freeform 172"/>
            <p:cNvSpPr>
              <a:spLocks/>
            </p:cNvSpPr>
            <p:nvPr/>
          </p:nvSpPr>
          <p:spPr bwMode="auto">
            <a:xfrm>
              <a:off x="3000" y="2507"/>
              <a:ext cx="903" cy="135"/>
            </a:xfrm>
            <a:custGeom>
              <a:avLst/>
              <a:gdLst>
                <a:gd name="T0" fmla="*/ 0 w 2774"/>
                <a:gd name="T1" fmla="*/ 69 h 414"/>
                <a:gd name="T2" fmla="*/ 0 w 2774"/>
                <a:gd name="T3" fmla="*/ 69 h 414"/>
                <a:gd name="T4" fmla="*/ 69 w 2774"/>
                <a:gd name="T5" fmla="*/ 0 h 414"/>
                <a:gd name="T6" fmla="*/ 2705 w 2774"/>
                <a:gd name="T7" fmla="*/ 0 h 414"/>
                <a:gd name="T8" fmla="*/ 2774 w 2774"/>
                <a:gd name="T9" fmla="*/ 69 h 414"/>
                <a:gd name="T10" fmla="*/ 2774 w 2774"/>
                <a:gd name="T11" fmla="*/ 345 h 414"/>
                <a:gd name="T12" fmla="*/ 2705 w 2774"/>
                <a:gd name="T13" fmla="*/ 414 h 414"/>
                <a:gd name="T14" fmla="*/ 69 w 2774"/>
                <a:gd name="T15" fmla="*/ 414 h 414"/>
                <a:gd name="T16" fmla="*/ 0 w 2774"/>
                <a:gd name="T17" fmla="*/ 345 h 414"/>
                <a:gd name="T18" fmla="*/ 0 w 2774"/>
                <a:gd name="T19" fmla="*/ 69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74" h="414">
                  <a:moveTo>
                    <a:pt x="0" y="69"/>
                  </a:moveTo>
                  <a:lnTo>
                    <a:pt x="0" y="69"/>
                  </a:lnTo>
                  <a:cubicBezTo>
                    <a:pt x="0" y="31"/>
                    <a:pt x="31" y="0"/>
                    <a:pt x="69" y="0"/>
                  </a:cubicBezTo>
                  <a:lnTo>
                    <a:pt x="2705" y="0"/>
                  </a:lnTo>
                  <a:cubicBezTo>
                    <a:pt x="2743" y="0"/>
                    <a:pt x="2774" y="31"/>
                    <a:pt x="2774" y="69"/>
                  </a:cubicBezTo>
                  <a:lnTo>
                    <a:pt x="2774" y="345"/>
                  </a:lnTo>
                  <a:cubicBezTo>
                    <a:pt x="2774" y="383"/>
                    <a:pt x="2743" y="414"/>
                    <a:pt x="2705" y="414"/>
                  </a:cubicBezTo>
                  <a:lnTo>
                    <a:pt x="69" y="414"/>
                  </a:lnTo>
                  <a:cubicBezTo>
                    <a:pt x="31" y="414"/>
                    <a:pt x="0" y="383"/>
                    <a:pt x="0" y="345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7F7F7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Rectangle 173"/>
            <p:cNvSpPr>
              <a:spLocks noChangeArrowheads="1"/>
            </p:cNvSpPr>
            <p:nvPr/>
          </p:nvSpPr>
          <p:spPr bwMode="auto">
            <a:xfrm>
              <a:off x="3327" y="2537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8" name="Rectangle 174"/>
            <p:cNvSpPr>
              <a:spLocks noChangeArrowheads="1"/>
            </p:cNvSpPr>
            <p:nvPr/>
          </p:nvSpPr>
          <p:spPr bwMode="auto">
            <a:xfrm>
              <a:off x="3392" y="2537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9" name="Rectangle 175"/>
            <p:cNvSpPr>
              <a:spLocks noChangeArrowheads="1"/>
            </p:cNvSpPr>
            <p:nvPr/>
          </p:nvSpPr>
          <p:spPr bwMode="auto">
            <a:xfrm>
              <a:off x="3422" y="2537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0" name="Rectangle 176"/>
            <p:cNvSpPr>
              <a:spLocks noChangeArrowheads="1"/>
            </p:cNvSpPr>
            <p:nvPr/>
          </p:nvSpPr>
          <p:spPr bwMode="auto">
            <a:xfrm>
              <a:off x="3479" y="2537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1" name="Rectangle 177"/>
            <p:cNvSpPr>
              <a:spLocks noChangeArrowheads="1"/>
            </p:cNvSpPr>
            <p:nvPr/>
          </p:nvSpPr>
          <p:spPr bwMode="auto">
            <a:xfrm>
              <a:off x="3544" y="2537"/>
              <a:ext cx="6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2" name="Freeform 178"/>
            <p:cNvSpPr>
              <a:spLocks/>
            </p:cNvSpPr>
            <p:nvPr/>
          </p:nvSpPr>
          <p:spPr bwMode="auto">
            <a:xfrm>
              <a:off x="3286" y="1443"/>
              <a:ext cx="1333" cy="204"/>
            </a:xfrm>
            <a:custGeom>
              <a:avLst/>
              <a:gdLst>
                <a:gd name="T0" fmla="*/ 0 w 4094"/>
                <a:gd name="T1" fmla="*/ 104 h 626"/>
                <a:gd name="T2" fmla="*/ 0 w 4094"/>
                <a:gd name="T3" fmla="*/ 104 h 626"/>
                <a:gd name="T4" fmla="*/ 105 w 4094"/>
                <a:gd name="T5" fmla="*/ 0 h 626"/>
                <a:gd name="T6" fmla="*/ 3989 w 4094"/>
                <a:gd name="T7" fmla="*/ 0 h 626"/>
                <a:gd name="T8" fmla="*/ 4094 w 4094"/>
                <a:gd name="T9" fmla="*/ 104 h 626"/>
                <a:gd name="T10" fmla="*/ 4094 w 4094"/>
                <a:gd name="T11" fmla="*/ 522 h 626"/>
                <a:gd name="T12" fmla="*/ 3989 w 4094"/>
                <a:gd name="T13" fmla="*/ 626 h 626"/>
                <a:gd name="T14" fmla="*/ 105 w 4094"/>
                <a:gd name="T15" fmla="*/ 626 h 626"/>
                <a:gd name="T16" fmla="*/ 0 w 4094"/>
                <a:gd name="T17" fmla="*/ 522 h 626"/>
                <a:gd name="T18" fmla="*/ 0 w 4094"/>
                <a:gd name="T19" fmla="*/ 10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94" h="626">
                  <a:moveTo>
                    <a:pt x="0" y="104"/>
                  </a:moveTo>
                  <a:lnTo>
                    <a:pt x="0" y="104"/>
                  </a:lnTo>
                  <a:cubicBezTo>
                    <a:pt x="0" y="46"/>
                    <a:pt x="47" y="0"/>
                    <a:pt x="105" y="0"/>
                  </a:cubicBezTo>
                  <a:lnTo>
                    <a:pt x="3989" y="0"/>
                  </a:lnTo>
                  <a:cubicBezTo>
                    <a:pt x="4047" y="0"/>
                    <a:pt x="4094" y="46"/>
                    <a:pt x="4094" y="104"/>
                  </a:cubicBezTo>
                  <a:lnTo>
                    <a:pt x="4094" y="522"/>
                  </a:lnTo>
                  <a:cubicBezTo>
                    <a:pt x="4094" y="579"/>
                    <a:pt x="4047" y="626"/>
                    <a:pt x="3989" y="626"/>
                  </a:cubicBezTo>
                  <a:lnTo>
                    <a:pt x="105" y="626"/>
                  </a:lnTo>
                  <a:cubicBezTo>
                    <a:pt x="47" y="626"/>
                    <a:pt x="0" y="579"/>
                    <a:pt x="0" y="522"/>
                  </a:cubicBezTo>
                  <a:lnTo>
                    <a:pt x="0" y="104"/>
                  </a:lnTo>
                  <a:close/>
                </a:path>
              </a:pathLst>
            </a:custGeom>
            <a:solidFill>
              <a:srgbClr val="7F7F7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Rectangle 179"/>
            <p:cNvSpPr>
              <a:spLocks noChangeArrowheads="1"/>
            </p:cNvSpPr>
            <p:nvPr/>
          </p:nvSpPr>
          <p:spPr bwMode="auto">
            <a:xfrm>
              <a:off x="3884" y="1507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4" name="Rectangle 180"/>
            <p:cNvSpPr>
              <a:spLocks noChangeArrowheads="1"/>
            </p:cNvSpPr>
            <p:nvPr/>
          </p:nvSpPr>
          <p:spPr bwMode="auto">
            <a:xfrm>
              <a:off x="3936" y="1507"/>
              <a:ext cx="11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oC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5" name="Freeform 181"/>
            <p:cNvSpPr>
              <a:spLocks/>
            </p:cNvSpPr>
            <p:nvPr/>
          </p:nvSpPr>
          <p:spPr bwMode="auto">
            <a:xfrm>
              <a:off x="4428" y="1378"/>
              <a:ext cx="0" cy="66"/>
            </a:xfrm>
            <a:custGeom>
              <a:avLst/>
              <a:gdLst>
                <a:gd name="T0" fmla="*/ 0 h 203"/>
                <a:gd name="T1" fmla="*/ 0 h 203"/>
                <a:gd name="T2" fmla="*/ 203 h 20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3">
                  <a:moveTo>
                    <a:pt x="0" y="0"/>
                  </a:moveTo>
                  <a:lnTo>
                    <a:pt x="0" y="0"/>
                  </a:lnTo>
                  <a:lnTo>
                    <a:pt x="0" y="203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82"/>
            <p:cNvSpPr>
              <a:spLocks/>
            </p:cNvSpPr>
            <p:nvPr/>
          </p:nvSpPr>
          <p:spPr bwMode="auto">
            <a:xfrm>
              <a:off x="4428" y="1378"/>
              <a:ext cx="0" cy="66"/>
            </a:xfrm>
            <a:custGeom>
              <a:avLst/>
              <a:gdLst>
                <a:gd name="T0" fmla="*/ 0 h 203"/>
                <a:gd name="T1" fmla="*/ 0 h 203"/>
                <a:gd name="T2" fmla="*/ 203 h 20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3">
                  <a:moveTo>
                    <a:pt x="0" y="0"/>
                  </a:moveTo>
                  <a:lnTo>
                    <a:pt x="0" y="0"/>
                  </a:lnTo>
                  <a:lnTo>
                    <a:pt x="0" y="203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83"/>
            <p:cNvSpPr>
              <a:spLocks/>
            </p:cNvSpPr>
            <p:nvPr/>
          </p:nvSpPr>
          <p:spPr bwMode="auto">
            <a:xfrm>
              <a:off x="4428" y="1647"/>
              <a:ext cx="0" cy="67"/>
            </a:xfrm>
            <a:custGeom>
              <a:avLst/>
              <a:gdLst>
                <a:gd name="T0" fmla="*/ 0 h 204"/>
                <a:gd name="T1" fmla="*/ 0 h 204"/>
                <a:gd name="T2" fmla="*/ 204 h 20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4">
                  <a:moveTo>
                    <a:pt x="0" y="0"/>
                  </a:moveTo>
                  <a:lnTo>
                    <a:pt x="0" y="0"/>
                  </a:lnTo>
                  <a:lnTo>
                    <a:pt x="0" y="204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84"/>
            <p:cNvSpPr>
              <a:spLocks/>
            </p:cNvSpPr>
            <p:nvPr/>
          </p:nvSpPr>
          <p:spPr bwMode="auto">
            <a:xfrm>
              <a:off x="4428" y="1647"/>
              <a:ext cx="0" cy="67"/>
            </a:xfrm>
            <a:custGeom>
              <a:avLst/>
              <a:gdLst>
                <a:gd name="T0" fmla="*/ 0 h 204"/>
                <a:gd name="T1" fmla="*/ 0 h 204"/>
                <a:gd name="T2" fmla="*/ 204 h 20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04">
                  <a:moveTo>
                    <a:pt x="0" y="0"/>
                  </a:moveTo>
                  <a:lnTo>
                    <a:pt x="0" y="0"/>
                  </a:lnTo>
                  <a:lnTo>
                    <a:pt x="0" y="204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85"/>
            <p:cNvSpPr>
              <a:spLocks/>
            </p:cNvSpPr>
            <p:nvPr/>
          </p:nvSpPr>
          <p:spPr bwMode="auto">
            <a:xfrm>
              <a:off x="3482" y="1647"/>
              <a:ext cx="0" cy="67"/>
            </a:xfrm>
            <a:custGeom>
              <a:avLst/>
              <a:gdLst>
                <a:gd name="T0" fmla="*/ 0 w 1"/>
                <a:gd name="T1" fmla="*/ 0 h 204"/>
                <a:gd name="T2" fmla="*/ 0 w 1"/>
                <a:gd name="T3" fmla="*/ 0 h 204"/>
                <a:gd name="T4" fmla="*/ 1 w 1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04">
                  <a:moveTo>
                    <a:pt x="0" y="0"/>
                  </a:moveTo>
                  <a:lnTo>
                    <a:pt x="0" y="0"/>
                  </a:lnTo>
                  <a:lnTo>
                    <a:pt x="1" y="204"/>
                  </a:lnTo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86"/>
            <p:cNvSpPr>
              <a:spLocks/>
            </p:cNvSpPr>
            <p:nvPr/>
          </p:nvSpPr>
          <p:spPr bwMode="auto">
            <a:xfrm>
              <a:off x="3482" y="1647"/>
              <a:ext cx="0" cy="67"/>
            </a:xfrm>
            <a:custGeom>
              <a:avLst/>
              <a:gdLst>
                <a:gd name="T0" fmla="*/ 0 w 1"/>
                <a:gd name="T1" fmla="*/ 0 h 204"/>
                <a:gd name="T2" fmla="*/ 0 w 1"/>
                <a:gd name="T3" fmla="*/ 0 h 204"/>
                <a:gd name="T4" fmla="*/ 1 w 1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04">
                  <a:moveTo>
                    <a:pt x="0" y="0"/>
                  </a:moveTo>
                  <a:lnTo>
                    <a:pt x="0" y="0"/>
                  </a:lnTo>
                  <a:lnTo>
                    <a:pt x="1" y="204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87"/>
            <p:cNvSpPr>
              <a:spLocks/>
            </p:cNvSpPr>
            <p:nvPr/>
          </p:nvSpPr>
          <p:spPr bwMode="auto">
            <a:xfrm>
              <a:off x="3000" y="701"/>
              <a:ext cx="1884" cy="1702"/>
            </a:xfrm>
            <a:custGeom>
              <a:avLst/>
              <a:gdLst>
                <a:gd name="T0" fmla="*/ 0 w 5787"/>
                <a:gd name="T1" fmla="*/ 0 h 5226"/>
                <a:gd name="T2" fmla="*/ 0 w 5787"/>
                <a:gd name="T3" fmla="*/ 0 h 5226"/>
                <a:gd name="T4" fmla="*/ 5787 w 5787"/>
                <a:gd name="T5" fmla="*/ 0 h 5226"/>
                <a:gd name="T6" fmla="*/ 5787 w 5787"/>
                <a:gd name="T7" fmla="*/ 5226 h 5226"/>
                <a:gd name="T8" fmla="*/ 0 w 5787"/>
                <a:gd name="T9" fmla="*/ 5226 h 5226"/>
                <a:gd name="T10" fmla="*/ 0 w 5787"/>
                <a:gd name="T11" fmla="*/ 0 h 5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87" h="5226">
                  <a:moveTo>
                    <a:pt x="0" y="0"/>
                  </a:moveTo>
                  <a:lnTo>
                    <a:pt x="0" y="0"/>
                  </a:lnTo>
                  <a:lnTo>
                    <a:pt x="5787" y="0"/>
                  </a:lnTo>
                  <a:lnTo>
                    <a:pt x="5787" y="5226"/>
                  </a:lnTo>
                  <a:lnTo>
                    <a:pt x="0" y="522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88"/>
            <p:cNvSpPr>
              <a:spLocks noEditPoints="1"/>
            </p:cNvSpPr>
            <p:nvPr/>
          </p:nvSpPr>
          <p:spPr bwMode="auto">
            <a:xfrm>
              <a:off x="2940" y="770"/>
              <a:ext cx="486" cy="281"/>
            </a:xfrm>
            <a:custGeom>
              <a:avLst/>
              <a:gdLst>
                <a:gd name="T0" fmla="*/ 0 w 1495"/>
                <a:gd name="T1" fmla="*/ 0 h 862"/>
                <a:gd name="T2" fmla="*/ 0 w 1495"/>
                <a:gd name="T3" fmla="*/ 0 h 862"/>
                <a:gd name="T4" fmla="*/ 185 w 1495"/>
                <a:gd name="T5" fmla="*/ 106 h 862"/>
                <a:gd name="T6" fmla="*/ 254 w 1495"/>
                <a:gd name="T7" fmla="*/ 146 h 862"/>
                <a:gd name="T8" fmla="*/ 254 w 1495"/>
                <a:gd name="T9" fmla="*/ 146 h 862"/>
                <a:gd name="T10" fmla="*/ 277 w 1495"/>
                <a:gd name="T11" fmla="*/ 160 h 862"/>
                <a:gd name="T12" fmla="*/ 346 w 1495"/>
                <a:gd name="T13" fmla="*/ 200 h 862"/>
                <a:gd name="T14" fmla="*/ 346 w 1495"/>
                <a:gd name="T15" fmla="*/ 200 h 862"/>
                <a:gd name="T16" fmla="*/ 369 w 1495"/>
                <a:gd name="T17" fmla="*/ 213 h 862"/>
                <a:gd name="T18" fmla="*/ 439 w 1495"/>
                <a:gd name="T19" fmla="*/ 253 h 862"/>
                <a:gd name="T20" fmla="*/ 439 w 1495"/>
                <a:gd name="T21" fmla="*/ 253 h 862"/>
                <a:gd name="T22" fmla="*/ 624 w 1495"/>
                <a:gd name="T23" fmla="*/ 359 h 862"/>
                <a:gd name="T24" fmla="*/ 693 w 1495"/>
                <a:gd name="T25" fmla="*/ 399 h 862"/>
                <a:gd name="T26" fmla="*/ 693 w 1495"/>
                <a:gd name="T27" fmla="*/ 399 h 862"/>
                <a:gd name="T28" fmla="*/ 716 w 1495"/>
                <a:gd name="T29" fmla="*/ 413 h 862"/>
                <a:gd name="T30" fmla="*/ 785 w 1495"/>
                <a:gd name="T31" fmla="*/ 453 h 862"/>
                <a:gd name="T32" fmla="*/ 785 w 1495"/>
                <a:gd name="T33" fmla="*/ 453 h 862"/>
                <a:gd name="T34" fmla="*/ 808 w 1495"/>
                <a:gd name="T35" fmla="*/ 466 h 862"/>
                <a:gd name="T36" fmla="*/ 878 w 1495"/>
                <a:gd name="T37" fmla="*/ 506 h 862"/>
                <a:gd name="T38" fmla="*/ 878 w 1495"/>
                <a:gd name="T39" fmla="*/ 506 h 862"/>
                <a:gd name="T40" fmla="*/ 1063 w 1495"/>
                <a:gd name="T41" fmla="*/ 612 h 862"/>
                <a:gd name="T42" fmla="*/ 1132 w 1495"/>
                <a:gd name="T43" fmla="*/ 652 h 862"/>
                <a:gd name="T44" fmla="*/ 1132 w 1495"/>
                <a:gd name="T45" fmla="*/ 652 h 862"/>
                <a:gd name="T46" fmla="*/ 1155 w 1495"/>
                <a:gd name="T47" fmla="*/ 666 h 862"/>
                <a:gd name="T48" fmla="*/ 1224 w 1495"/>
                <a:gd name="T49" fmla="*/ 706 h 862"/>
                <a:gd name="T50" fmla="*/ 1224 w 1495"/>
                <a:gd name="T51" fmla="*/ 706 h 862"/>
                <a:gd name="T52" fmla="*/ 1247 w 1495"/>
                <a:gd name="T53" fmla="*/ 719 h 862"/>
                <a:gd name="T54" fmla="*/ 1317 w 1495"/>
                <a:gd name="T55" fmla="*/ 759 h 862"/>
                <a:gd name="T56" fmla="*/ 1317 w 1495"/>
                <a:gd name="T57" fmla="*/ 759 h 862"/>
                <a:gd name="T58" fmla="*/ 1495 w 1495"/>
                <a:gd name="T59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95" h="862">
                  <a:moveTo>
                    <a:pt x="0" y="0"/>
                  </a:moveTo>
                  <a:lnTo>
                    <a:pt x="0" y="0"/>
                  </a:lnTo>
                  <a:lnTo>
                    <a:pt x="185" y="106"/>
                  </a:lnTo>
                  <a:moveTo>
                    <a:pt x="254" y="146"/>
                  </a:moveTo>
                  <a:lnTo>
                    <a:pt x="254" y="146"/>
                  </a:lnTo>
                  <a:lnTo>
                    <a:pt x="277" y="160"/>
                  </a:lnTo>
                  <a:moveTo>
                    <a:pt x="346" y="200"/>
                  </a:moveTo>
                  <a:lnTo>
                    <a:pt x="346" y="200"/>
                  </a:lnTo>
                  <a:lnTo>
                    <a:pt x="369" y="213"/>
                  </a:lnTo>
                  <a:moveTo>
                    <a:pt x="439" y="253"/>
                  </a:moveTo>
                  <a:lnTo>
                    <a:pt x="439" y="253"/>
                  </a:lnTo>
                  <a:lnTo>
                    <a:pt x="624" y="359"/>
                  </a:lnTo>
                  <a:moveTo>
                    <a:pt x="693" y="399"/>
                  </a:moveTo>
                  <a:lnTo>
                    <a:pt x="693" y="399"/>
                  </a:lnTo>
                  <a:lnTo>
                    <a:pt x="716" y="413"/>
                  </a:lnTo>
                  <a:moveTo>
                    <a:pt x="785" y="453"/>
                  </a:moveTo>
                  <a:lnTo>
                    <a:pt x="785" y="453"/>
                  </a:lnTo>
                  <a:lnTo>
                    <a:pt x="808" y="466"/>
                  </a:lnTo>
                  <a:moveTo>
                    <a:pt x="878" y="506"/>
                  </a:moveTo>
                  <a:lnTo>
                    <a:pt x="878" y="506"/>
                  </a:lnTo>
                  <a:lnTo>
                    <a:pt x="1063" y="612"/>
                  </a:lnTo>
                  <a:moveTo>
                    <a:pt x="1132" y="652"/>
                  </a:moveTo>
                  <a:lnTo>
                    <a:pt x="1132" y="652"/>
                  </a:lnTo>
                  <a:lnTo>
                    <a:pt x="1155" y="666"/>
                  </a:lnTo>
                  <a:moveTo>
                    <a:pt x="1224" y="706"/>
                  </a:moveTo>
                  <a:lnTo>
                    <a:pt x="1224" y="706"/>
                  </a:lnTo>
                  <a:lnTo>
                    <a:pt x="1247" y="719"/>
                  </a:lnTo>
                  <a:moveTo>
                    <a:pt x="1317" y="759"/>
                  </a:moveTo>
                  <a:lnTo>
                    <a:pt x="1317" y="759"/>
                  </a:lnTo>
                  <a:lnTo>
                    <a:pt x="1495" y="862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89"/>
            <p:cNvSpPr>
              <a:spLocks noEditPoints="1"/>
            </p:cNvSpPr>
            <p:nvPr/>
          </p:nvSpPr>
          <p:spPr bwMode="auto">
            <a:xfrm>
              <a:off x="2918" y="1335"/>
              <a:ext cx="512" cy="514"/>
            </a:xfrm>
            <a:custGeom>
              <a:avLst/>
              <a:gdLst>
                <a:gd name="T0" fmla="*/ 1574 w 1574"/>
                <a:gd name="T1" fmla="*/ 0 h 1578"/>
                <a:gd name="T2" fmla="*/ 1574 w 1574"/>
                <a:gd name="T3" fmla="*/ 0 h 1578"/>
                <a:gd name="T4" fmla="*/ 1423 w 1574"/>
                <a:gd name="T5" fmla="*/ 151 h 1578"/>
                <a:gd name="T6" fmla="*/ 1367 w 1574"/>
                <a:gd name="T7" fmla="*/ 208 h 1578"/>
                <a:gd name="T8" fmla="*/ 1367 w 1574"/>
                <a:gd name="T9" fmla="*/ 208 h 1578"/>
                <a:gd name="T10" fmla="*/ 1348 w 1574"/>
                <a:gd name="T11" fmla="*/ 227 h 1578"/>
                <a:gd name="T12" fmla="*/ 1292 w 1574"/>
                <a:gd name="T13" fmla="*/ 283 h 1578"/>
                <a:gd name="T14" fmla="*/ 1292 w 1574"/>
                <a:gd name="T15" fmla="*/ 283 h 1578"/>
                <a:gd name="T16" fmla="*/ 1273 w 1574"/>
                <a:gd name="T17" fmla="*/ 302 h 1578"/>
                <a:gd name="T18" fmla="*/ 1216 w 1574"/>
                <a:gd name="T19" fmla="*/ 359 h 1578"/>
                <a:gd name="T20" fmla="*/ 1216 w 1574"/>
                <a:gd name="T21" fmla="*/ 359 h 1578"/>
                <a:gd name="T22" fmla="*/ 1066 w 1574"/>
                <a:gd name="T23" fmla="*/ 510 h 1578"/>
                <a:gd name="T24" fmla="*/ 1009 w 1574"/>
                <a:gd name="T25" fmla="*/ 567 h 1578"/>
                <a:gd name="T26" fmla="*/ 1009 w 1574"/>
                <a:gd name="T27" fmla="*/ 567 h 1578"/>
                <a:gd name="T28" fmla="*/ 990 w 1574"/>
                <a:gd name="T29" fmla="*/ 585 h 1578"/>
                <a:gd name="T30" fmla="*/ 934 w 1574"/>
                <a:gd name="T31" fmla="*/ 642 h 1578"/>
                <a:gd name="T32" fmla="*/ 934 w 1574"/>
                <a:gd name="T33" fmla="*/ 642 h 1578"/>
                <a:gd name="T34" fmla="*/ 915 w 1574"/>
                <a:gd name="T35" fmla="*/ 661 h 1578"/>
                <a:gd name="T36" fmla="*/ 859 w 1574"/>
                <a:gd name="T37" fmla="*/ 718 h 1578"/>
                <a:gd name="T38" fmla="*/ 859 w 1574"/>
                <a:gd name="T39" fmla="*/ 718 h 1578"/>
                <a:gd name="T40" fmla="*/ 708 w 1574"/>
                <a:gd name="T41" fmla="*/ 869 h 1578"/>
                <a:gd name="T42" fmla="*/ 651 w 1574"/>
                <a:gd name="T43" fmla="*/ 925 h 1578"/>
                <a:gd name="T44" fmla="*/ 651 w 1574"/>
                <a:gd name="T45" fmla="*/ 925 h 1578"/>
                <a:gd name="T46" fmla="*/ 633 w 1574"/>
                <a:gd name="T47" fmla="*/ 944 h 1578"/>
                <a:gd name="T48" fmla="*/ 576 w 1574"/>
                <a:gd name="T49" fmla="*/ 1001 h 1578"/>
                <a:gd name="T50" fmla="*/ 576 w 1574"/>
                <a:gd name="T51" fmla="*/ 1001 h 1578"/>
                <a:gd name="T52" fmla="*/ 557 w 1574"/>
                <a:gd name="T53" fmla="*/ 1020 h 1578"/>
                <a:gd name="T54" fmla="*/ 501 w 1574"/>
                <a:gd name="T55" fmla="*/ 1076 h 1578"/>
                <a:gd name="T56" fmla="*/ 501 w 1574"/>
                <a:gd name="T57" fmla="*/ 1076 h 1578"/>
                <a:gd name="T58" fmla="*/ 350 w 1574"/>
                <a:gd name="T59" fmla="*/ 1227 h 1578"/>
                <a:gd name="T60" fmla="*/ 294 w 1574"/>
                <a:gd name="T61" fmla="*/ 1284 h 1578"/>
                <a:gd name="T62" fmla="*/ 294 w 1574"/>
                <a:gd name="T63" fmla="*/ 1284 h 1578"/>
                <a:gd name="T64" fmla="*/ 275 w 1574"/>
                <a:gd name="T65" fmla="*/ 1303 h 1578"/>
                <a:gd name="T66" fmla="*/ 218 w 1574"/>
                <a:gd name="T67" fmla="*/ 1360 h 1578"/>
                <a:gd name="T68" fmla="*/ 218 w 1574"/>
                <a:gd name="T69" fmla="*/ 1360 h 1578"/>
                <a:gd name="T70" fmla="*/ 199 w 1574"/>
                <a:gd name="T71" fmla="*/ 1379 h 1578"/>
                <a:gd name="T72" fmla="*/ 143 w 1574"/>
                <a:gd name="T73" fmla="*/ 1435 h 1578"/>
                <a:gd name="T74" fmla="*/ 143 w 1574"/>
                <a:gd name="T75" fmla="*/ 1435 h 1578"/>
                <a:gd name="T76" fmla="*/ 0 w 1574"/>
                <a:gd name="T77" fmla="*/ 1578 h 1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74" h="1578">
                  <a:moveTo>
                    <a:pt x="1574" y="0"/>
                  </a:moveTo>
                  <a:lnTo>
                    <a:pt x="1574" y="0"/>
                  </a:lnTo>
                  <a:lnTo>
                    <a:pt x="1423" y="151"/>
                  </a:lnTo>
                  <a:moveTo>
                    <a:pt x="1367" y="208"/>
                  </a:moveTo>
                  <a:lnTo>
                    <a:pt x="1367" y="208"/>
                  </a:lnTo>
                  <a:lnTo>
                    <a:pt x="1348" y="227"/>
                  </a:lnTo>
                  <a:moveTo>
                    <a:pt x="1292" y="283"/>
                  </a:moveTo>
                  <a:lnTo>
                    <a:pt x="1292" y="283"/>
                  </a:lnTo>
                  <a:lnTo>
                    <a:pt x="1273" y="302"/>
                  </a:lnTo>
                  <a:moveTo>
                    <a:pt x="1216" y="359"/>
                  </a:moveTo>
                  <a:lnTo>
                    <a:pt x="1216" y="359"/>
                  </a:lnTo>
                  <a:lnTo>
                    <a:pt x="1066" y="510"/>
                  </a:lnTo>
                  <a:moveTo>
                    <a:pt x="1009" y="567"/>
                  </a:moveTo>
                  <a:lnTo>
                    <a:pt x="1009" y="567"/>
                  </a:lnTo>
                  <a:lnTo>
                    <a:pt x="990" y="585"/>
                  </a:lnTo>
                  <a:moveTo>
                    <a:pt x="934" y="642"/>
                  </a:moveTo>
                  <a:lnTo>
                    <a:pt x="934" y="642"/>
                  </a:lnTo>
                  <a:lnTo>
                    <a:pt x="915" y="661"/>
                  </a:lnTo>
                  <a:moveTo>
                    <a:pt x="859" y="718"/>
                  </a:moveTo>
                  <a:lnTo>
                    <a:pt x="859" y="718"/>
                  </a:lnTo>
                  <a:lnTo>
                    <a:pt x="708" y="869"/>
                  </a:lnTo>
                  <a:moveTo>
                    <a:pt x="651" y="925"/>
                  </a:moveTo>
                  <a:lnTo>
                    <a:pt x="651" y="925"/>
                  </a:lnTo>
                  <a:lnTo>
                    <a:pt x="633" y="944"/>
                  </a:lnTo>
                  <a:moveTo>
                    <a:pt x="576" y="1001"/>
                  </a:moveTo>
                  <a:lnTo>
                    <a:pt x="576" y="1001"/>
                  </a:lnTo>
                  <a:lnTo>
                    <a:pt x="557" y="1020"/>
                  </a:lnTo>
                  <a:moveTo>
                    <a:pt x="501" y="1076"/>
                  </a:moveTo>
                  <a:lnTo>
                    <a:pt x="501" y="1076"/>
                  </a:lnTo>
                  <a:lnTo>
                    <a:pt x="350" y="1227"/>
                  </a:lnTo>
                  <a:moveTo>
                    <a:pt x="294" y="1284"/>
                  </a:moveTo>
                  <a:lnTo>
                    <a:pt x="294" y="1284"/>
                  </a:lnTo>
                  <a:lnTo>
                    <a:pt x="275" y="1303"/>
                  </a:lnTo>
                  <a:moveTo>
                    <a:pt x="218" y="1360"/>
                  </a:moveTo>
                  <a:lnTo>
                    <a:pt x="218" y="1360"/>
                  </a:lnTo>
                  <a:lnTo>
                    <a:pt x="199" y="1379"/>
                  </a:lnTo>
                  <a:moveTo>
                    <a:pt x="143" y="1435"/>
                  </a:moveTo>
                  <a:lnTo>
                    <a:pt x="143" y="1435"/>
                  </a:lnTo>
                  <a:lnTo>
                    <a:pt x="0" y="1578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92"/>
            <p:cNvSpPr>
              <a:spLocks noEditPoints="1"/>
            </p:cNvSpPr>
            <p:nvPr/>
          </p:nvSpPr>
          <p:spPr bwMode="auto">
            <a:xfrm>
              <a:off x="205" y="722"/>
              <a:ext cx="1689" cy="1755"/>
            </a:xfrm>
            <a:custGeom>
              <a:avLst/>
              <a:gdLst>
                <a:gd name="T0" fmla="*/ 293 w 5187"/>
                <a:gd name="T1" fmla="*/ 0 h 5387"/>
                <a:gd name="T2" fmla="*/ 587 w 5187"/>
                <a:gd name="T3" fmla="*/ 0 h 5387"/>
                <a:gd name="T4" fmla="*/ 1093 w 5187"/>
                <a:gd name="T5" fmla="*/ 0 h 5387"/>
                <a:gd name="T6" fmla="*/ 1467 w 5187"/>
                <a:gd name="T7" fmla="*/ 0 h 5387"/>
                <a:gd name="T8" fmla="*/ 1760 w 5187"/>
                <a:gd name="T9" fmla="*/ 0 h 5387"/>
                <a:gd name="T10" fmla="*/ 2267 w 5187"/>
                <a:gd name="T11" fmla="*/ 0 h 5387"/>
                <a:gd name="T12" fmla="*/ 2640 w 5187"/>
                <a:gd name="T13" fmla="*/ 0 h 5387"/>
                <a:gd name="T14" fmla="*/ 2933 w 5187"/>
                <a:gd name="T15" fmla="*/ 0 h 5387"/>
                <a:gd name="T16" fmla="*/ 3440 w 5187"/>
                <a:gd name="T17" fmla="*/ 0 h 5387"/>
                <a:gd name="T18" fmla="*/ 3813 w 5187"/>
                <a:gd name="T19" fmla="*/ 0 h 5387"/>
                <a:gd name="T20" fmla="*/ 4107 w 5187"/>
                <a:gd name="T21" fmla="*/ 0 h 5387"/>
                <a:gd name="T22" fmla="*/ 4613 w 5187"/>
                <a:gd name="T23" fmla="*/ 0 h 5387"/>
                <a:gd name="T24" fmla="*/ 4987 w 5187"/>
                <a:gd name="T25" fmla="*/ 0 h 5387"/>
                <a:gd name="T26" fmla="*/ 5187 w 5187"/>
                <a:gd name="T27" fmla="*/ 94 h 5387"/>
                <a:gd name="T28" fmla="*/ 5187 w 5187"/>
                <a:gd name="T29" fmla="*/ 387 h 5387"/>
                <a:gd name="T30" fmla="*/ 5187 w 5187"/>
                <a:gd name="T31" fmla="*/ 894 h 5387"/>
                <a:gd name="T32" fmla="*/ 5187 w 5187"/>
                <a:gd name="T33" fmla="*/ 1267 h 5387"/>
                <a:gd name="T34" fmla="*/ 5187 w 5187"/>
                <a:gd name="T35" fmla="*/ 1560 h 5387"/>
                <a:gd name="T36" fmla="*/ 5187 w 5187"/>
                <a:gd name="T37" fmla="*/ 2067 h 5387"/>
                <a:gd name="T38" fmla="*/ 5187 w 5187"/>
                <a:gd name="T39" fmla="*/ 2440 h 5387"/>
                <a:gd name="T40" fmla="*/ 5187 w 5187"/>
                <a:gd name="T41" fmla="*/ 2734 h 5387"/>
                <a:gd name="T42" fmla="*/ 5187 w 5187"/>
                <a:gd name="T43" fmla="*/ 3240 h 5387"/>
                <a:gd name="T44" fmla="*/ 5187 w 5187"/>
                <a:gd name="T45" fmla="*/ 3614 h 5387"/>
                <a:gd name="T46" fmla="*/ 5187 w 5187"/>
                <a:gd name="T47" fmla="*/ 3907 h 5387"/>
                <a:gd name="T48" fmla="*/ 5187 w 5187"/>
                <a:gd name="T49" fmla="*/ 4414 h 5387"/>
                <a:gd name="T50" fmla="*/ 5187 w 5187"/>
                <a:gd name="T51" fmla="*/ 4787 h 5387"/>
                <a:gd name="T52" fmla="*/ 5187 w 5187"/>
                <a:gd name="T53" fmla="*/ 5080 h 5387"/>
                <a:gd name="T54" fmla="*/ 5187 w 5187"/>
                <a:gd name="T55" fmla="*/ 5387 h 5387"/>
                <a:gd name="T56" fmla="*/ 4693 w 5187"/>
                <a:gd name="T57" fmla="*/ 5387 h 5387"/>
                <a:gd name="T58" fmla="*/ 4320 w 5187"/>
                <a:gd name="T59" fmla="*/ 5387 h 5387"/>
                <a:gd name="T60" fmla="*/ 4027 w 5187"/>
                <a:gd name="T61" fmla="*/ 5387 h 5387"/>
                <a:gd name="T62" fmla="*/ 3520 w 5187"/>
                <a:gd name="T63" fmla="*/ 5387 h 5387"/>
                <a:gd name="T64" fmla="*/ 3147 w 5187"/>
                <a:gd name="T65" fmla="*/ 5387 h 5387"/>
                <a:gd name="T66" fmla="*/ 2853 w 5187"/>
                <a:gd name="T67" fmla="*/ 5387 h 5387"/>
                <a:gd name="T68" fmla="*/ 2347 w 5187"/>
                <a:gd name="T69" fmla="*/ 5387 h 5387"/>
                <a:gd name="T70" fmla="*/ 1973 w 5187"/>
                <a:gd name="T71" fmla="*/ 5387 h 5387"/>
                <a:gd name="T72" fmla="*/ 1680 w 5187"/>
                <a:gd name="T73" fmla="*/ 5387 h 5387"/>
                <a:gd name="T74" fmla="*/ 1173 w 5187"/>
                <a:gd name="T75" fmla="*/ 5387 h 5387"/>
                <a:gd name="T76" fmla="*/ 800 w 5187"/>
                <a:gd name="T77" fmla="*/ 5387 h 5387"/>
                <a:gd name="T78" fmla="*/ 507 w 5187"/>
                <a:gd name="T79" fmla="*/ 5387 h 5387"/>
                <a:gd name="T80" fmla="*/ 0 w 5187"/>
                <a:gd name="T81" fmla="*/ 5387 h 5387"/>
                <a:gd name="T82" fmla="*/ 0 w 5187"/>
                <a:gd name="T83" fmla="*/ 5014 h 5387"/>
                <a:gd name="T84" fmla="*/ 0 w 5187"/>
                <a:gd name="T85" fmla="*/ 4720 h 5387"/>
                <a:gd name="T86" fmla="*/ 0 w 5187"/>
                <a:gd name="T87" fmla="*/ 4214 h 5387"/>
                <a:gd name="T88" fmla="*/ 0 w 5187"/>
                <a:gd name="T89" fmla="*/ 3840 h 5387"/>
                <a:gd name="T90" fmla="*/ 0 w 5187"/>
                <a:gd name="T91" fmla="*/ 3547 h 5387"/>
                <a:gd name="T92" fmla="*/ 0 w 5187"/>
                <a:gd name="T93" fmla="*/ 3040 h 5387"/>
                <a:gd name="T94" fmla="*/ 0 w 5187"/>
                <a:gd name="T95" fmla="*/ 2667 h 5387"/>
                <a:gd name="T96" fmla="*/ 0 w 5187"/>
                <a:gd name="T97" fmla="*/ 2374 h 5387"/>
                <a:gd name="T98" fmla="*/ 0 w 5187"/>
                <a:gd name="T99" fmla="*/ 1867 h 5387"/>
                <a:gd name="T100" fmla="*/ 0 w 5187"/>
                <a:gd name="T101" fmla="*/ 1494 h 5387"/>
                <a:gd name="T102" fmla="*/ 0 w 5187"/>
                <a:gd name="T103" fmla="*/ 1200 h 5387"/>
                <a:gd name="T104" fmla="*/ 0 w 5187"/>
                <a:gd name="T105" fmla="*/ 694 h 5387"/>
                <a:gd name="T106" fmla="*/ 0 w 5187"/>
                <a:gd name="T107" fmla="*/ 320 h 5387"/>
                <a:gd name="T108" fmla="*/ 0 w 5187"/>
                <a:gd name="T109" fmla="*/ 27 h 5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187" h="5387">
                  <a:moveTo>
                    <a:pt x="0" y="0"/>
                  </a:moveTo>
                  <a:lnTo>
                    <a:pt x="0" y="0"/>
                  </a:lnTo>
                  <a:lnTo>
                    <a:pt x="213" y="0"/>
                  </a:lnTo>
                  <a:moveTo>
                    <a:pt x="293" y="0"/>
                  </a:moveTo>
                  <a:lnTo>
                    <a:pt x="293" y="0"/>
                  </a:lnTo>
                  <a:lnTo>
                    <a:pt x="507" y="0"/>
                  </a:lnTo>
                  <a:moveTo>
                    <a:pt x="587" y="0"/>
                  </a:moveTo>
                  <a:lnTo>
                    <a:pt x="587" y="0"/>
                  </a:lnTo>
                  <a:lnTo>
                    <a:pt x="800" y="0"/>
                  </a:lnTo>
                  <a:moveTo>
                    <a:pt x="880" y="0"/>
                  </a:moveTo>
                  <a:lnTo>
                    <a:pt x="880" y="0"/>
                  </a:lnTo>
                  <a:lnTo>
                    <a:pt x="1093" y="0"/>
                  </a:lnTo>
                  <a:moveTo>
                    <a:pt x="1173" y="0"/>
                  </a:moveTo>
                  <a:lnTo>
                    <a:pt x="1173" y="0"/>
                  </a:lnTo>
                  <a:lnTo>
                    <a:pt x="1387" y="0"/>
                  </a:lnTo>
                  <a:moveTo>
                    <a:pt x="1467" y="0"/>
                  </a:moveTo>
                  <a:lnTo>
                    <a:pt x="1467" y="0"/>
                  </a:lnTo>
                  <a:lnTo>
                    <a:pt x="1680" y="0"/>
                  </a:lnTo>
                  <a:moveTo>
                    <a:pt x="1760" y="0"/>
                  </a:moveTo>
                  <a:lnTo>
                    <a:pt x="1760" y="0"/>
                  </a:lnTo>
                  <a:lnTo>
                    <a:pt x="1973" y="0"/>
                  </a:lnTo>
                  <a:moveTo>
                    <a:pt x="2053" y="0"/>
                  </a:moveTo>
                  <a:lnTo>
                    <a:pt x="2053" y="0"/>
                  </a:lnTo>
                  <a:lnTo>
                    <a:pt x="2267" y="0"/>
                  </a:lnTo>
                  <a:moveTo>
                    <a:pt x="2347" y="0"/>
                  </a:moveTo>
                  <a:lnTo>
                    <a:pt x="2347" y="0"/>
                  </a:lnTo>
                  <a:lnTo>
                    <a:pt x="2560" y="0"/>
                  </a:lnTo>
                  <a:moveTo>
                    <a:pt x="2640" y="0"/>
                  </a:moveTo>
                  <a:lnTo>
                    <a:pt x="2640" y="0"/>
                  </a:lnTo>
                  <a:lnTo>
                    <a:pt x="2853" y="0"/>
                  </a:lnTo>
                  <a:moveTo>
                    <a:pt x="2933" y="0"/>
                  </a:moveTo>
                  <a:lnTo>
                    <a:pt x="2933" y="0"/>
                  </a:lnTo>
                  <a:lnTo>
                    <a:pt x="3147" y="0"/>
                  </a:lnTo>
                  <a:moveTo>
                    <a:pt x="3227" y="0"/>
                  </a:moveTo>
                  <a:lnTo>
                    <a:pt x="3227" y="0"/>
                  </a:lnTo>
                  <a:lnTo>
                    <a:pt x="3440" y="0"/>
                  </a:lnTo>
                  <a:moveTo>
                    <a:pt x="3520" y="0"/>
                  </a:moveTo>
                  <a:lnTo>
                    <a:pt x="3520" y="0"/>
                  </a:lnTo>
                  <a:lnTo>
                    <a:pt x="3733" y="0"/>
                  </a:lnTo>
                  <a:moveTo>
                    <a:pt x="3813" y="0"/>
                  </a:moveTo>
                  <a:lnTo>
                    <a:pt x="3813" y="0"/>
                  </a:lnTo>
                  <a:lnTo>
                    <a:pt x="4027" y="0"/>
                  </a:lnTo>
                  <a:moveTo>
                    <a:pt x="4107" y="0"/>
                  </a:moveTo>
                  <a:lnTo>
                    <a:pt x="4107" y="0"/>
                  </a:lnTo>
                  <a:lnTo>
                    <a:pt x="4320" y="0"/>
                  </a:lnTo>
                  <a:moveTo>
                    <a:pt x="4400" y="0"/>
                  </a:moveTo>
                  <a:lnTo>
                    <a:pt x="4400" y="0"/>
                  </a:lnTo>
                  <a:lnTo>
                    <a:pt x="4613" y="0"/>
                  </a:lnTo>
                  <a:moveTo>
                    <a:pt x="4693" y="0"/>
                  </a:moveTo>
                  <a:lnTo>
                    <a:pt x="4693" y="0"/>
                  </a:lnTo>
                  <a:lnTo>
                    <a:pt x="4907" y="0"/>
                  </a:lnTo>
                  <a:moveTo>
                    <a:pt x="4987" y="0"/>
                  </a:moveTo>
                  <a:lnTo>
                    <a:pt x="4987" y="0"/>
                  </a:lnTo>
                  <a:lnTo>
                    <a:pt x="5187" y="0"/>
                  </a:lnTo>
                  <a:lnTo>
                    <a:pt x="5187" y="14"/>
                  </a:lnTo>
                  <a:moveTo>
                    <a:pt x="5187" y="94"/>
                  </a:moveTo>
                  <a:lnTo>
                    <a:pt x="5187" y="94"/>
                  </a:lnTo>
                  <a:lnTo>
                    <a:pt x="5187" y="307"/>
                  </a:lnTo>
                  <a:moveTo>
                    <a:pt x="5187" y="387"/>
                  </a:moveTo>
                  <a:lnTo>
                    <a:pt x="5187" y="387"/>
                  </a:lnTo>
                  <a:lnTo>
                    <a:pt x="5187" y="600"/>
                  </a:lnTo>
                  <a:moveTo>
                    <a:pt x="5187" y="680"/>
                  </a:moveTo>
                  <a:lnTo>
                    <a:pt x="5187" y="680"/>
                  </a:lnTo>
                  <a:lnTo>
                    <a:pt x="5187" y="894"/>
                  </a:lnTo>
                  <a:moveTo>
                    <a:pt x="5187" y="974"/>
                  </a:moveTo>
                  <a:lnTo>
                    <a:pt x="5187" y="974"/>
                  </a:lnTo>
                  <a:lnTo>
                    <a:pt x="5187" y="1187"/>
                  </a:lnTo>
                  <a:moveTo>
                    <a:pt x="5187" y="1267"/>
                  </a:moveTo>
                  <a:lnTo>
                    <a:pt x="5187" y="1267"/>
                  </a:lnTo>
                  <a:lnTo>
                    <a:pt x="5187" y="1480"/>
                  </a:lnTo>
                  <a:moveTo>
                    <a:pt x="5187" y="1560"/>
                  </a:moveTo>
                  <a:lnTo>
                    <a:pt x="5187" y="1560"/>
                  </a:lnTo>
                  <a:lnTo>
                    <a:pt x="5187" y="1774"/>
                  </a:lnTo>
                  <a:moveTo>
                    <a:pt x="5187" y="1854"/>
                  </a:moveTo>
                  <a:lnTo>
                    <a:pt x="5187" y="1854"/>
                  </a:lnTo>
                  <a:lnTo>
                    <a:pt x="5187" y="2067"/>
                  </a:lnTo>
                  <a:moveTo>
                    <a:pt x="5187" y="2147"/>
                  </a:moveTo>
                  <a:lnTo>
                    <a:pt x="5187" y="2147"/>
                  </a:lnTo>
                  <a:lnTo>
                    <a:pt x="5187" y="2360"/>
                  </a:lnTo>
                  <a:moveTo>
                    <a:pt x="5187" y="2440"/>
                  </a:moveTo>
                  <a:lnTo>
                    <a:pt x="5187" y="2440"/>
                  </a:lnTo>
                  <a:lnTo>
                    <a:pt x="5187" y="2654"/>
                  </a:lnTo>
                  <a:moveTo>
                    <a:pt x="5187" y="2734"/>
                  </a:moveTo>
                  <a:lnTo>
                    <a:pt x="5187" y="2734"/>
                  </a:lnTo>
                  <a:lnTo>
                    <a:pt x="5187" y="2947"/>
                  </a:lnTo>
                  <a:moveTo>
                    <a:pt x="5187" y="3027"/>
                  </a:moveTo>
                  <a:lnTo>
                    <a:pt x="5187" y="3027"/>
                  </a:lnTo>
                  <a:lnTo>
                    <a:pt x="5187" y="3240"/>
                  </a:lnTo>
                  <a:moveTo>
                    <a:pt x="5187" y="3320"/>
                  </a:moveTo>
                  <a:lnTo>
                    <a:pt x="5187" y="3320"/>
                  </a:lnTo>
                  <a:lnTo>
                    <a:pt x="5187" y="3534"/>
                  </a:lnTo>
                  <a:moveTo>
                    <a:pt x="5187" y="3614"/>
                  </a:moveTo>
                  <a:lnTo>
                    <a:pt x="5187" y="3614"/>
                  </a:lnTo>
                  <a:lnTo>
                    <a:pt x="5187" y="3827"/>
                  </a:lnTo>
                  <a:moveTo>
                    <a:pt x="5187" y="3907"/>
                  </a:moveTo>
                  <a:lnTo>
                    <a:pt x="5187" y="3907"/>
                  </a:lnTo>
                  <a:lnTo>
                    <a:pt x="5187" y="4120"/>
                  </a:lnTo>
                  <a:moveTo>
                    <a:pt x="5187" y="4200"/>
                  </a:moveTo>
                  <a:lnTo>
                    <a:pt x="5187" y="4200"/>
                  </a:lnTo>
                  <a:lnTo>
                    <a:pt x="5187" y="4414"/>
                  </a:lnTo>
                  <a:moveTo>
                    <a:pt x="5187" y="4494"/>
                  </a:moveTo>
                  <a:lnTo>
                    <a:pt x="5187" y="4494"/>
                  </a:lnTo>
                  <a:lnTo>
                    <a:pt x="5187" y="4707"/>
                  </a:lnTo>
                  <a:moveTo>
                    <a:pt x="5187" y="4787"/>
                  </a:moveTo>
                  <a:lnTo>
                    <a:pt x="5187" y="4787"/>
                  </a:lnTo>
                  <a:lnTo>
                    <a:pt x="5187" y="5000"/>
                  </a:lnTo>
                  <a:moveTo>
                    <a:pt x="5187" y="5080"/>
                  </a:moveTo>
                  <a:lnTo>
                    <a:pt x="5187" y="5080"/>
                  </a:lnTo>
                  <a:lnTo>
                    <a:pt x="5187" y="5294"/>
                  </a:lnTo>
                  <a:moveTo>
                    <a:pt x="5187" y="5374"/>
                  </a:moveTo>
                  <a:lnTo>
                    <a:pt x="5187" y="5374"/>
                  </a:lnTo>
                  <a:lnTo>
                    <a:pt x="5187" y="5387"/>
                  </a:lnTo>
                  <a:lnTo>
                    <a:pt x="4987" y="5387"/>
                  </a:lnTo>
                  <a:moveTo>
                    <a:pt x="4907" y="5387"/>
                  </a:moveTo>
                  <a:lnTo>
                    <a:pt x="4907" y="5387"/>
                  </a:lnTo>
                  <a:lnTo>
                    <a:pt x="4693" y="5387"/>
                  </a:lnTo>
                  <a:moveTo>
                    <a:pt x="4613" y="5387"/>
                  </a:moveTo>
                  <a:lnTo>
                    <a:pt x="4613" y="5387"/>
                  </a:lnTo>
                  <a:lnTo>
                    <a:pt x="4400" y="5387"/>
                  </a:lnTo>
                  <a:moveTo>
                    <a:pt x="4320" y="5387"/>
                  </a:moveTo>
                  <a:lnTo>
                    <a:pt x="4320" y="5387"/>
                  </a:lnTo>
                  <a:lnTo>
                    <a:pt x="4107" y="5387"/>
                  </a:lnTo>
                  <a:moveTo>
                    <a:pt x="4027" y="5387"/>
                  </a:moveTo>
                  <a:lnTo>
                    <a:pt x="4027" y="5387"/>
                  </a:lnTo>
                  <a:lnTo>
                    <a:pt x="3813" y="5387"/>
                  </a:lnTo>
                  <a:moveTo>
                    <a:pt x="3733" y="5387"/>
                  </a:moveTo>
                  <a:lnTo>
                    <a:pt x="3733" y="5387"/>
                  </a:lnTo>
                  <a:lnTo>
                    <a:pt x="3520" y="5387"/>
                  </a:lnTo>
                  <a:moveTo>
                    <a:pt x="3440" y="5387"/>
                  </a:moveTo>
                  <a:lnTo>
                    <a:pt x="3440" y="5387"/>
                  </a:lnTo>
                  <a:lnTo>
                    <a:pt x="3227" y="5387"/>
                  </a:lnTo>
                  <a:moveTo>
                    <a:pt x="3147" y="5387"/>
                  </a:moveTo>
                  <a:lnTo>
                    <a:pt x="3147" y="5387"/>
                  </a:lnTo>
                  <a:lnTo>
                    <a:pt x="2933" y="5387"/>
                  </a:lnTo>
                  <a:moveTo>
                    <a:pt x="2853" y="5387"/>
                  </a:moveTo>
                  <a:lnTo>
                    <a:pt x="2853" y="5387"/>
                  </a:lnTo>
                  <a:lnTo>
                    <a:pt x="2640" y="5387"/>
                  </a:lnTo>
                  <a:moveTo>
                    <a:pt x="2560" y="5387"/>
                  </a:moveTo>
                  <a:lnTo>
                    <a:pt x="2560" y="5387"/>
                  </a:lnTo>
                  <a:lnTo>
                    <a:pt x="2347" y="5387"/>
                  </a:lnTo>
                  <a:moveTo>
                    <a:pt x="2267" y="5387"/>
                  </a:moveTo>
                  <a:lnTo>
                    <a:pt x="2267" y="5387"/>
                  </a:lnTo>
                  <a:lnTo>
                    <a:pt x="2053" y="5387"/>
                  </a:lnTo>
                  <a:moveTo>
                    <a:pt x="1973" y="5387"/>
                  </a:moveTo>
                  <a:lnTo>
                    <a:pt x="1973" y="5387"/>
                  </a:lnTo>
                  <a:lnTo>
                    <a:pt x="1760" y="5387"/>
                  </a:lnTo>
                  <a:moveTo>
                    <a:pt x="1680" y="5387"/>
                  </a:moveTo>
                  <a:lnTo>
                    <a:pt x="1680" y="5387"/>
                  </a:lnTo>
                  <a:lnTo>
                    <a:pt x="1467" y="5387"/>
                  </a:lnTo>
                  <a:moveTo>
                    <a:pt x="1387" y="5387"/>
                  </a:moveTo>
                  <a:lnTo>
                    <a:pt x="1387" y="5387"/>
                  </a:lnTo>
                  <a:lnTo>
                    <a:pt x="1173" y="5387"/>
                  </a:lnTo>
                  <a:moveTo>
                    <a:pt x="1093" y="5387"/>
                  </a:moveTo>
                  <a:lnTo>
                    <a:pt x="1093" y="5387"/>
                  </a:lnTo>
                  <a:lnTo>
                    <a:pt x="880" y="5387"/>
                  </a:lnTo>
                  <a:moveTo>
                    <a:pt x="800" y="5387"/>
                  </a:moveTo>
                  <a:lnTo>
                    <a:pt x="800" y="5387"/>
                  </a:lnTo>
                  <a:lnTo>
                    <a:pt x="587" y="5387"/>
                  </a:lnTo>
                  <a:moveTo>
                    <a:pt x="507" y="5387"/>
                  </a:moveTo>
                  <a:lnTo>
                    <a:pt x="507" y="5387"/>
                  </a:lnTo>
                  <a:lnTo>
                    <a:pt x="293" y="5387"/>
                  </a:lnTo>
                  <a:moveTo>
                    <a:pt x="213" y="5387"/>
                  </a:moveTo>
                  <a:lnTo>
                    <a:pt x="213" y="5387"/>
                  </a:lnTo>
                  <a:lnTo>
                    <a:pt x="0" y="5387"/>
                  </a:lnTo>
                  <a:moveTo>
                    <a:pt x="0" y="5307"/>
                  </a:moveTo>
                  <a:lnTo>
                    <a:pt x="0" y="5307"/>
                  </a:lnTo>
                  <a:lnTo>
                    <a:pt x="0" y="5094"/>
                  </a:lnTo>
                  <a:moveTo>
                    <a:pt x="0" y="5014"/>
                  </a:moveTo>
                  <a:lnTo>
                    <a:pt x="0" y="5014"/>
                  </a:lnTo>
                  <a:lnTo>
                    <a:pt x="0" y="4800"/>
                  </a:lnTo>
                  <a:moveTo>
                    <a:pt x="0" y="4720"/>
                  </a:moveTo>
                  <a:lnTo>
                    <a:pt x="0" y="4720"/>
                  </a:lnTo>
                  <a:lnTo>
                    <a:pt x="0" y="4507"/>
                  </a:lnTo>
                  <a:moveTo>
                    <a:pt x="0" y="4427"/>
                  </a:moveTo>
                  <a:lnTo>
                    <a:pt x="0" y="4427"/>
                  </a:lnTo>
                  <a:lnTo>
                    <a:pt x="0" y="4214"/>
                  </a:lnTo>
                  <a:moveTo>
                    <a:pt x="0" y="4134"/>
                  </a:moveTo>
                  <a:lnTo>
                    <a:pt x="0" y="4134"/>
                  </a:lnTo>
                  <a:lnTo>
                    <a:pt x="0" y="3920"/>
                  </a:lnTo>
                  <a:moveTo>
                    <a:pt x="0" y="3840"/>
                  </a:moveTo>
                  <a:lnTo>
                    <a:pt x="0" y="3840"/>
                  </a:lnTo>
                  <a:lnTo>
                    <a:pt x="0" y="3627"/>
                  </a:lnTo>
                  <a:moveTo>
                    <a:pt x="0" y="3547"/>
                  </a:moveTo>
                  <a:lnTo>
                    <a:pt x="0" y="3547"/>
                  </a:lnTo>
                  <a:lnTo>
                    <a:pt x="0" y="3334"/>
                  </a:lnTo>
                  <a:moveTo>
                    <a:pt x="0" y="3254"/>
                  </a:moveTo>
                  <a:lnTo>
                    <a:pt x="0" y="3254"/>
                  </a:lnTo>
                  <a:lnTo>
                    <a:pt x="0" y="3040"/>
                  </a:lnTo>
                  <a:moveTo>
                    <a:pt x="0" y="2960"/>
                  </a:moveTo>
                  <a:lnTo>
                    <a:pt x="0" y="2960"/>
                  </a:lnTo>
                  <a:lnTo>
                    <a:pt x="0" y="2747"/>
                  </a:lnTo>
                  <a:moveTo>
                    <a:pt x="0" y="2667"/>
                  </a:moveTo>
                  <a:lnTo>
                    <a:pt x="0" y="2667"/>
                  </a:lnTo>
                  <a:lnTo>
                    <a:pt x="0" y="2454"/>
                  </a:lnTo>
                  <a:moveTo>
                    <a:pt x="0" y="2374"/>
                  </a:moveTo>
                  <a:lnTo>
                    <a:pt x="0" y="2374"/>
                  </a:lnTo>
                  <a:lnTo>
                    <a:pt x="0" y="2160"/>
                  </a:lnTo>
                  <a:moveTo>
                    <a:pt x="0" y="2080"/>
                  </a:moveTo>
                  <a:lnTo>
                    <a:pt x="0" y="2080"/>
                  </a:lnTo>
                  <a:lnTo>
                    <a:pt x="0" y="1867"/>
                  </a:lnTo>
                  <a:moveTo>
                    <a:pt x="0" y="1787"/>
                  </a:moveTo>
                  <a:lnTo>
                    <a:pt x="0" y="1787"/>
                  </a:lnTo>
                  <a:lnTo>
                    <a:pt x="0" y="1574"/>
                  </a:lnTo>
                  <a:moveTo>
                    <a:pt x="0" y="1494"/>
                  </a:moveTo>
                  <a:lnTo>
                    <a:pt x="0" y="1494"/>
                  </a:lnTo>
                  <a:lnTo>
                    <a:pt x="0" y="1280"/>
                  </a:lnTo>
                  <a:moveTo>
                    <a:pt x="0" y="1200"/>
                  </a:moveTo>
                  <a:lnTo>
                    <a:pt x="0" y="1200"/>
                  </a:lnTo>
                  <a:lnTo>
                    <a:pt x="0" y="987"/>
                  </a:lnTo>
                  <a:moveTo>
                    <a:pt x="0" y="907"/>
                  </a:moveTo>
                  <a:lnTo>
                    <a:pt x="0" y="907"/>
                  </a:lnTo>
                  <a:lnTo>
                    <a:pt x="0" y="694"/>
                  </a:lnTo>
                  <a:moveTo>
                    <a:pt x="0" y="614"/>
                  </a:moveTo>
                  <a:lnTo>
                    <a:pt x="0" y="614"/>
                  </a:lnTo>
                  <a:lnTo>
                    <a:pt x="0" y="400"/>
                  </a:lnTo>
                  <a:moveTo>
                    <a:pt x="0" y="320"/>
                  </a:moveTo>
                  <a:lnTo>
                    <a:pt x="0" y="320"/>
                  </a:lnTo>
                  <a:lnTo>
                    <a:pt x="0" y="107"/>
                  </a:lnTo>
                  <a:moveTo>
                    <a:pt x="0" y="27"/>
                  </a:moveTo>
                  <a:lnTo>
                    <a:pt x="0" y="27"/>
                  </a:ln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93"/>
            <p:cNvSpPr>
              <a:spLocks/>
            </p:cNvSpPr>
            <p:nvPr/>
          </p:nvSpPr>
          <p:spPr bwMode="auto">
            <a:xfrm>
              <a:off x="244" y="744"/>
              <a:ext cx="946" cy="1151"/>
            </a:xfrm>
            <a:custGeom>
              <a:avLst/>
              <a:gdLst>
                <a:gd name="T0" fmla="*/ 0 w 2906"/>
                <a:gd name="T1" fmla="*/ 0 h 3533"/>
                <a:gd name="T2" fmla="*/ 0 w 2906"/>
                <a:gd name="T3" fmla="*/ 0 h 3533"/>
                <a:gd name="T4" fmla="*/ 2906 w 2906"/>
                <a:gd name="T5" fmla="*/ 0 h 3533"/>
                <a:gd name="T6" fmla="*/ 2906 w 2906"/>
                <a:gd name="T7" fmla="*/ 3533 h 3533"/>
                <a:gd name="T8" fmla="*/ 0 w 2906"/>
                <a:gd name="T9" fmla="*/ 3533 h 3533"/>
                <a:gd name="T10" fmla="*/ 0 w 2906"/>
                <a:gd name="T11" fmla="*/ 0 h 3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6" h="3533">
                  <a:moveTo>
                    <a:pt x="0" y="0"/>
                  </a:moveTo>
                  <a:lnTo>
                    <a:pt x="0" y="0"/>
                  </a:lnTo>
                  <a:lnTo>
                    <a:pt x="2906" y="0"/>
                  </a:lnTo>
                  <a:lnTo>
                    <a:pt x="2906" y="3533"/>
                  </a:lnTo>
                  <a:lnTo>
                    <a:pt x="0" y="35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94"/>
            <p:cNvSpPr>
              <a:spLocks/>
            </p:cNvSpPr>
            <p:nvPr/>
          </p:nvSpPr>
          <p:spPr bwMode="auto">
            <a:xfrm>
              <a:off x="244" y="744"/>
              <a:ext cx="947" cy="1151"/>
            </a:xfrm>
            <a:custGeom>
              <a:avLst/>
              <a:gdLst>
                <a:gd name="T0" fmla="*/ 0 w 2907"/>
                <a:gd name="T1" fmla="*/ 0 h 3533"/>
                <a:gd name="T2" fmla="*/ 0 w 2907"/>
                <a:gd name="T3" fmla="*/ 0 h 3533"/>
                <a:gd name="T4" fmla="*/ 2907 w 2907"/>
                <a:gd name="T5" fmla="*/ 0 h 3533"/>
                <a:gd name="T6" fmla="*/ 2907 w 2907"/>
                <a:gd name="T7" fmla="*/ 3533 h 3533"/>
                <a:gd name="T8" fmla="*/ 0 w 2907"/>
                <a:gd name="T9" fmla="*/ 3533 h 3533"/>
                <a:gd name="T10" fmla="*/ 0 w 2907"/>
                <a:gd name="T11" fmla="*/ 0 h 3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7" h="3533">
                  <a:moveTo>
                    <a:pt x="0" y="0"/>
                  </a:moveTo>
                  <a:lnTo>
                    <a:pt x="0" y="0"/>
                  </a:lnTo>
                  <a:lnTo>
                    <a:pt x="2907" y="0"/>
                  </a:lnTo>
                  <a:lnTo>
                    <a:pt x="2907" y="3533"/>
                  </a:lnTo>
                  <a:lnTo>
                    <a:pt x="0" y="35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95"/>
            <p:cNvSpPr>
              <a:spLocks/>
            </p:cNvSpPr>
            <p:nvPr/>
          </p:nvSpPr>
          <p:spPr bwMode="auto">
            <a:xfrm>
              <a:off x="236" y="744"/>
              <a:ext cx="1241" cy="1377"/>
            </a:xfrm>
            <a:custGeom>
              <a:avLst/>
              <a:gdLst>
                <a:gd name="T0" fmla="*/ 0 w 3813"/>
                <a:gd name="T1" fmla="*/ 4227 h 4227"/>
                <a:gd name="T2" fmla="*/ 0 w 3813"/>
                <a:gd name="T3" fmla="*/ 4227 h 4227"/>
                <a:gd name="T4" fmla="*/ 0 w 3813"/>
                <a:gd name="T5" fmla="*/ 3582 h 4227"/>
                <a:gd name="T6" fmla="*/ 3048 w 3813"/>
                <a:gd name="T7" fmla="*/ 3582 h 4227"/>
                <a:gd name="T8" fmla="*/ 3048 w 3813"/>
                <a:gd name="T9" fmla="*/ 0 h 4227"/>
                <a:gd name="T10" fmla="*/ 3813 w 3813"/>
                <a:gd name="T11" fmla="*/ 0 h 4227"/>
                <a:gd name="T12" fmla="*/ 3813 w 3813"/>
                <a:gd name="T13" fmla="*/ 4227 h 4227"/>
                <a:gd name="T14" fmla="*/ 0 w 3813"/>
                <a:gd name="T15" fmla="*/ 4227 h 4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13" h="4227">
                  <a:moveTo>
                    <a:pt x="0" y="4227"/>
                  </a:moveTo>
                  <a:lnTo>
                    <a:pt x="0" y="4227"/>
                  </a:lnTo>
                  <a:lnTo>
                    <a:pt x="0" y="3582"/>
                  </a:lnTo>
                  <a:lnTo>
                    <a:pt x="3048" y="3582"/>
                  </a:lnTo>
                  <a:lnTo>
                    <a:pt x="3048" y="0"/>
                  </a:lnTo>
                  <a:lnTo>
                    <a:pt x="3813" y="0"/>
                  </a:lnTo>
                  <a:lnTo>
                    <a:pt x="3813" y="4227"/>
                  </a:lnTo>
                  <a:lnTo>
                    <a:pt x="0" y="4227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96"/>
            <p:cNvSpPr>
              <a:spLocks/>
            </p:cNvSpPr>
            <p:nvPr/>
          </p:nvSpPr>
          <p:spPr bwMode="auto">
            <a:xfrm>
              <a:off x="279" y="779"/>
              <a:ext cx="872" cy="486"/>
            </a:xfrm>
            <a:custGeom>
              <a:avLst/>
              <a:gdLst>
                <a:gd name="T0" fmla="*/ 0 w 2680"/>
                <a:gd name="T1" fmla="*/ 248 h 1493"/>
                <a:gd name="T2" fmla="*/ 0 w 2680"/>
                <a:gd name="T3" fmla="*/ 248 h 1493"/>
                <a:gd name="T4" fmla="*/ 249 w 2680"/>
                <a:gd name="T5" fmla="*/ 0 h 1493"/>
                <a:gd name="T6" fmla="*/ 2432 w 2680"/>
                <a:gd name="T7" fmla="*/ 0 h 1493"/>
                <a:gd name="T8" fmla="*/ 2680 w 2680"/>
                <a:gd name="T9" fmla="*/ 248 h 1493"/>
                <a:gd name="T10" fmla="*/ 2680 w 2680"/>
                <a:gd name="T11" fmla="*/ 1244 h 1493"/>
                <a:gd name="T12" fmla="*/ 2432 w 2680"/>
                <a:gd name="T13" fmla="*/ 1493 h 1493"/>
                <a:gd name="T14" fmla="*/ 249 w 2680"/>
                <a:gd name="T15" fmla="*/ 1493 h 1493"/>
                <a:gd name="T16" fmla="*/ 0 w 2680"/>
                <a:gd name="T17" fmla="*/ 1244 h 1493"/>
                <a:gd name="T18" fmla="*/ 0 w 2680"/>
                <a:gd name="T19" fmla="*/ 248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80" h="1493">
                  <a:moveTo>
                    <a:pt x="0" y="248"/>
                  </a:moveTo>
                  <a:lnTo>
                    <a:pt x="0" y="248"/>
                  </a:lnTo>
                  <a:cubicBezTo>
                    <a:pt x="0" y="111"/>
                    <a:pt x="112" y="0"/>
                    <a:pt x="249" y="0"/>
                  </a:cubicBezTo>
                  <a:lnTo>
                    <a:pt x="2432" y="0"/>
                  </a:lnTo>
                  <a:cubicBezTo>
                    <a:pt x="2569" y="0"/>
                    <a:pt x="2680" y="111"/>
                    <a:pt x="2680" y="248"/>
                  </a:cubicBezTo>
                  <a:lnTo>
                    <a:pt x="2680" y="1244"/>
                  </a:lnTo>
                  <a:cubicBezTo>
                    <a:pt x="2680" y="1381"/>
                    <a:pt x="2569" y="1493"/>
                    <a:pt x="2432" y="1493"/>
                  </a:cubicBezTo>
                  <a:lnTo>
                    <a:pt x="249" y="1493"/>
                  </a:lnTo>
                  <a:cubicBezTo>
                    <a:pt x="112" y="1493"/>
                    <a:pt x="0" y="1381"/>
                    <a:pt x="0" y="1244"/>
                  </a:cubicBezTo>
                  <a:lnTo>
                    <a:pt x="0" y="248"/>
                  </a:lnTo>
                  <a:close/>
                </a:path>
              </a:pathLst>
            </a:custGeom>
            <a:solidFill>
              <a:srgbClr val="BF9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Rectangle 197"/>
            <p:cNvSpPr>
              <a:spLocks noChangeArrowheads="1"/>
            </p:cNvSpPr>
            <p:nvPr/>
          </p:nvSpPr>
          <p:spPr bwMode="auto">
            <a:xfrm>
              <a:off x="525" y="931"/>
              <a:ext cx="9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2" name="Rectangle 198"/>
            <p:cNvSpPr>
              <a:spLocks noChangeArrowheads="1"/>
            </p:cNvSpPr>
            <p:nvPr/>
          </p:nvSpPr>
          <p:spPr bwMode="auto">
            <a:xfrm>
              <a:off x="581" y="931"/>
              <a:ext cx="13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om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3" name="Rectangle 199"/>
            <p:cNvSpPr>
              <a:spLocks noChangeArrowheads="1"/>
            </p:cNvSpPr>
            <p:nvPr/>
          </p:nvSpPr>
          <p:spPr bwMode="auto">
            <a:xfrm>
              <a:off x="685" y="931"/>
              <a:ext cx="7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4" name="Rectangle 200"/>
            <p:cNvSpPr>
              <a:spLocks noChangeArrowheads="1"/>
            </p:cNvSpPr>
            <p:nvPr/>
          </p:nvSpPr>
          <p:spPr bwMode="auto">
            <a:xfrm>
              <a:off x="729" y="931"/>
              <a:ext cx="7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5" name="Rectangle 201"/>
            <p:cNvSpPr>
              <a:spLocks noChangeArrowheads="1"/>
            </p:cNvSpPr>
            <p:nvPr/>
          </p:nvSpPr>
          <p:spPr bwMode="auto">
            <a:xfrm>
              <a:off x="772" y="931"/>
              <a:ext cx="6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6" name="Rectangle 202"/>
            <p:cNvSpPr>
              <a:spLocks noChangeArrowheads="1"/>
            </p:cNvSpPr>
            <p:nvPr/>
          </p:nvSpPr>
          <p:spPr bwMode="auto">
            <a:xfrm>
              <a:off x="798" y="931"/>
              <a:ext cx="5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7" name="Rectangle 203"/>
            <p:cNvSpPr>
              <a:spLocks noChangeArrowheads="1"/>
            </p:cNvSpPr>
            <p:nvPr/>
          </p:nvSpPr>
          <p:spPr bwMode="auto">
            <a:xfrm>
              <a:off x="820" y="931"/>
              <a:ext cx="7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8" name="Rectangle 204"/>
            <p:cNvSpPr>
              <a:spLocks noChangeArrowheads="1"/>
            </p:cNvSpPr>
            <p:nvPr/>
          </p:nvSpPr>
          <p:spPr bwMode="auto">
            <a:xfrm>
              <a:off x="863" y="931"/>
              <a:ext cx="7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g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4" name="Rectangle 206"/>
          <p:cNvSpPr>
            <a:spLocks noChangeArrowheads="1"/>
          </p:cNvSpPr>
          <p:nvPr/>
        </p:nvSpPr>
        <p:spPr bwMode="auto">
          <a:xfrm>
            <a:off x="1004887" y="2104807"/>
            <a:ext cx="14605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07"/>
          <p:cNvSpPr>
            <a:spLocks noChangeArrowheads="1"/>
          </p:cNvSpPr>
          <p:nvPr/>
        </p:nvSpPr>
        <p:spPr bwMode="auto">
          <a:xfrm>
            <a:off x="1095375" y="2104807"/>
            <a:ext cx="1746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or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08"/>
          <p:cNvSpPr>
            <a:spLocks noChangeArrowheads="1"/>
          </p:cNvSpPr>
          <p:nvPr/>
        </p:nvSpPr>
        <p:spPr bwMode="auto">
          <a:xfrm>
            <a:off x="1212850" y="2104807"/>
            <a:ext cx="1111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Freeform 209"/>
          <p:cNvSpPr>
            <a:spLocks/>
          </p:cNvSpPr>
          <p:nvPr/>
        </p:nvSpPr>
        <p:spPr bwMode="auto">
          <a:xfrm>
            <a:off x="449261" y="2954122"/>
            <a:ext cx="1377952" cy="468314"/>
          </a:xfrm>
          <a:custGeom>
            <a:avLst/>
            <a:gdLst>
              <a:gd name="T0" fmla="*/ 0 w 2666"/>
              <a:gd name="T1" fmla="*/ 151 h 906"/>
              <a:gd name="T2" fmla="*/ 0 w 2666"/>
              <a:gd name="T3" fmla="*/ 151 h 906"/>
              <a:gd name="T4" fmla="*/ 151 w 2666"/>
              <a:gd name="T5" fmla="*/ 0 h 906"/>
              <a:gd name="T6" fmla="*/ 2515 w 2666"/>
              <a:gd name="T7" fmla="*/ 0 h 906"/>
              <a:gd name="T8" fmla="*/ 2666 w 2666"/>
              <a:gd name="T9" fmla="*/ 151 h 906"/>
              <a:gd name="T10" fmla="*/ 2666 w 2666"/>
              <a:gd name="T11" fmla="*/ 755 h 906"/>
              <a:gd name="T12" fmla="*/ 2515 w 2666"/>
              <a:gd name="T13" fmla="*/ 906 h 906"/>
              <a:gd name="T14" fmla="*/ 151 w 2666"/>
              <a:gd name="T15" fmla="*/ 906 h 906"/>
              <a:gd name="T16" fmla="*/ 0 w 2666"/>
              <a:gd name="T17" fmla="*/ 755 h 906"/>
              <a:gd name="T18" fmla="*/ 0 w 2666"/>
              <a:gd name="T19" fmla="*/ 151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66" h="906">
                <a:moveTo>
                  <a:pt x="0" y="151"/>
                </a:moveTo>
                <a:lnTo>
                  <a:pt x="0" y="151"/>
                </a:lnTo>
                <a:cubicBezTo>
                  <a:pt x="0" y="67"/>
                  <a:pt x="67" y="0"/>
                  <a:pt x="151" y="0"/>
                </a:cubicBezTo>
                <a:lnTo>
                  <a:pt x="2515" y="0"/>
                </a:lnTo>
                <a:cubicBezTo>
                  <a:pt x="2599" y="0"/>
                  <a:pt x="2666" y="67"/>
                  <a:pt x="2666" y="151"/>
                </a:cubicBezTo>
                <a:lnTo>
                  <a:pt x="2666" y="755"/>
                </a:lnTo>
                <a:cubicBezTo>
                  <a:pt x="2666" y="839"/>
                  <a:pt x="2599" y="906"/>
                  <a:pt x="2515" y="906"/>
                </a:cubicBezTo>
                <a:lnTo>
                  <a:pt x="151" y="906"/>
                </a:lnTo>
                <a:cubicBezTo>
                  <a:pt x="67" y="906"/>
                  <a:pt x="0" y="839"/>
                  <a:pt x="0" y="755"/>
                </a:cubicBezTo>
                <a:lnTo>
                  <a:pt x="0" y="151"/>
                </a:lnTo>
                <a:close/>
              </a:path>
            </a:pathLst>
          </a:custGeom>
          <a:solidFill>
            <a:srgbClr val="0070C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210"/>
          <p:cNvSpPr>
            <a:spLocks noChangeArrowheads="1"/>
          </p:cNvSpPr>
          <p:nvPr/>
        </p:nvSpPr>
        <p:spPr bwMode="auto">
          <a:xfrm>
            <a:off x="993775" y="3117635"/>
            <a:ext cx="23018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LD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11"/>
          <p:cNvSpPr>
            <a:spLocks noChangeArrowheads="1"/>
          </p:cNvSpPr>
          <p:nvPr/>
        </p:nvSpPr>
        <p:spPr bwMode="auto">
          <a:xfrm>
            <a:off x="1166812" y="3117635"/>
            <a:ext cx="1746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Freeform 212"/>
          <p:cNvSpPr>
            <a:spLocks/>
          </p:cNvSpPr>
          <p:nvPr/>
        </p:nvSpPr>
        <p:spPr bwMode="auto">
          <a:xfrm>
            <a:off x="2344739" y="2139732"/>
            <a:ext cx="693739" cy="41275"/>
          </a:xfrm>
          <a:custGeom>
            <a:avLst/>
            <a:gdLst>
              <a:gd name="T0" fmla="*/ 80 w 1344"/>
              <a:gd name="T1" fmla="*/ 0 h 80"/>
              <a:gd name="T2" fmla="*/ 80 w 1344"/>
              <a:gd name="T3" fmla="*/ 0 h 80"/>
              <a:gd name="T4" fmla="*/ 80 w 1344"/>
              <a:gd name="T5" fmla="*/ 27 h 80"/>
              <a:gd name="T6" fmla="*/ 1264 w 1344"/>
              <a:gd name="T7" fmla="*/ 27 h 80"/>
              <a:gd name="T8" fmla="*/ 1264 w 1344"/>
              <a:gd name="T9" fmla="*/ 0 h 80"/>
              <a:gd name="T10" fmla="*/ 1344 w 1344"/>
              <a:gd name="T11" fmla="*/ 40 h 80"/>
              <a:gd name="T12" fmla="*/ 1264 w 1344"/>
              <a:gd name="T13" fmla="*/ 80 h 80"/>
              <a:gd name="T14" fmla="*/ 1264 w 1344"/>
              <a:gd name="T15" fmla="*/ 54 h 80"/>
              <a:gd name="T16" fmla="*/ 80 w 1344"/>
              <a:gd name="T17" fmla="*/ 54 h 80"/>
              <a:gd name="T18" fmla="*/ 80 w 1344"/>
              <a:gd name="T19" fmla="*/ 80 h 80"/>
              <a:gd name="T20" fmla="*/ 0 w 1344"/>
              <a:gd name="T21" fmla="*/ 40 h 80"/>
              <a:gd name="T22" fmla="*/ 80 w 1344"/>
              <a:gd name="T23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44" h="80">
                <a:moveTo>
                  <a:pt x="80" y="0"/>
                </a:moveTo>
                <a:lnTo>
                  <a:pt x="80" y="0"/>
                </a:lnTo>
                <a:lnTo>
                  <a:pt x="80" y="27"/>
                </a:lnTo>
                <a:lnTo>
                  <a:pt x="1264" y="27"/>
                </a:lnTo>
                <a:lnTo>
                  <a:pt x="1264" y="0"/>
                </a:lnTo>
                <a:lnTo>
                  <a:pt x="1344" y="40"/>
                </a:lnTo>
                <a:lnTo>
                  <a:pt x="1264" y="80"/>
                </a:lnTo>
                <a:lnTo>
                  <a:pt x="1264" y="54"/>
                </a:lnTo>
                <a:lnTo>
                  <a:pt x="80" y="54"/>
                </a:lnTo>
                <a:lnTo>
                  <a:pt x="80" y="80"/>
                </a:lnTo>
                <a:lnTo>
                  <a:pt x="0" y="40"/>
                </a:lnTo>
                <a:lnTo>
                  <a:pt x="80" y="0"/>
                </a:lnTo>
                <a:close/>
              </a:path>
            </a:pathLst>
          </a:custGeom>
          <a:solidFill>
            <a:srgbClr val="54823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3"/>
          <p:cNvSpPr>
            <a:spLocks noChangeArrowheads="1"/>
          </p:cNvSpPr>
          <p:nvPr/>
        </p:nvSpPr>
        <p:spPr bwMode="auto">
          <a:xfrm>
            <a:off x="1620838" y="3993938"/>
            <a:ext cx="1317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214"/>
          <p:cNvSpPr>
            <a:spLocks noChangeArrowheads="1"/>
          </p:cNvSpPr>
          <p:nvPr/>
        </p:nvSpPr>
        <p:spPr bwMode="auto">
          <a:xfrm>
            <a:off x="1703388" y="3993938"/>
            <a:ext cx="1381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ol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215"/>
          <p:cNvSpPr>
            <a:spLocks noChangeArrowheads="1"/>
          </p:cNvSpPr>
          <p:nvPr/>
        </p:nvSpPr>
        <p:spPr bwMode="auto">
          <a:xfrm>
            <a:off x="1785938" y="3993938"/>
            <a:ext cx="1127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u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216"/>
          <p:cNvSpPr>
            <a:spLocks noChangeArrowheads="1"/>
          </p:cNvSpPr>
          <p:nvPr/>
        </p:nvSpPr>
        <p:spPr bwMode="auto">
          <a:xfrm>
            <a:off x="1847851" y="3993938"/>
            <a:ext cx="1444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17"/>
          <p:cNvSpPr>
            <a:spLocks noChangeArrowheads="1"/>
          </p:cNvSpPr>
          <p:nvPr/>
        </p:nvSpPr>
        <p:spPr bwMode="auto">
          <a:xfrm>
            <a:off x="1938339" y="3993938"/>
            <a:ext cx="1127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18"/>
          <p:cNvSpPr>
            <a:spLocks noChangeArrowheads="1"/>
          </p:cNvSpPr>
          <p:nvPr/>
        </p:nvSpPr>
        <p:spPr bwMode="auto">
          <a:xfrm>
            <a:off x="1323975" y="4132051"/>
            <a:ext cx="1317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19"/>
          <p:cNvSpPr>
            <a:spLocks noChangeArrowheads="1"/>
          </p:cNvSpPr>
          <p:nvPr/>
        </p:nvSpPr>
        <p:spPr bwMode="auto">
          <a:xfrm>
            <a:off x="1408113" y="4132051"/>
            <a:ext cx="2016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om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20"/>
          <p:cNvSpPr>
            <a:spLocks noChangeArrowheads="1"/>
          </p:cNvSpPr>
          <p:nvPr/>
        </p:nvSpPr>
        <p:spPr bwMode="auto">
          <a:xfrm>
            <a:off x="1552576" y="4132051"/>
            <a:ext cx="1444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21"/>
          <p:cNvSpPr>
            <a:spLocks noChangeArrowheads="1"/>
          </p:cNvSpPr>
          <p:nvPr/>
        </p:nvSpPr>
        <p:spPr bwMode="auto">
          <a:xfrm>
            <a:off x="1641476" y="4132051"/>
            <a:ext cx="1127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u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22"/>
          <p:cNvSpPr>
            <a:spLocks noChangeArrowheads="1"/>
          </p:cNvSpPr>
          <p:nvPr/>
        </p:nvSpPr>
        <p:spPr bwMode="auto">
          <a:xfrm>
            <a:off x="1703388" y="4132051"/>
            <a:ext cx="1127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23"/>
          <p:cNvSpPr>
            <a:spLocks noChangeArrowheads="1"/>
          </p:cNvSpPr>
          <p:nvPr/>
        </p:nvSpPr>
        <p:spPr bwMode="auto">
          <a:xfrm>
            <a:off x="1765301" y="4132051"/>
            <a:ext cx="793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i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24"/>
          <p:cNvSpPr>
            <a:spLocks noChangeArrowheads="1"/>
          </p:cNvSpPr>
          <p:nvPr/>
        </p:nvSpPr>
        <p:spPr bwMode="auto">
          <a:xfrm>
            <a:off x="1792288" y="4132051"/>
            <a:ext cx="1000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25"/>
          <p:cNvSpPr>
            <a:spLocks noChangeArrowheads="1"/>
          </p:cNvSpPr>
          <p:nvPr/>
        </p:nvSpPr>
        <p:spPr bwMode="auto">
          <a:xfrm>
            <a:off x="1841501" y="4132051"/>
            <a:ext cx="1444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at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26"/>
          <p:cNvSpPr>
            <a:spLocks noChangeArrowheads="1"/>
          </p:cNvSpPr>
          <p:nvPr/>
        </p:nvSpPr>
        <p:spPr bwMode="auto">
          <a:xfrm>
            <a:off x="1930401" y="4132051"/>
            <a:ext cx="793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i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227"/>
          <p:cNvSpPr>
            <a:spLocks noChangeArrowheads="1"/>
          </p:cNvSpPr>
          <p:nvPr/>
        </p:nvSpPr>
        <p:spPr bwMode="auto">
          <a:xfrm>
            <a:off x="1958976" y="4132051"/>
            <a:ext cx="1682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228"/>
          <p:cNvSpPr>
            <a:spLocks noChangeArrowheads="1"/>
          </p:cNvSpPr>
          <p:nvPr/>
        </p:nvSpPr>
        <p:spPr bwMode="auto">
          <a:xfrm>
            <a:off x="2074864" y="4132051"/>
            <a:ext cx="777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229"/>
          <p:cNvSpPr>
            <a:spLocks noChangeArrowheads="1"/>
          </p:cNvSpPr>
          <p:nvPr/>
        </p:nvSpPr>
        <p:spPr bwMode="auto">
          <a:xfrm>
            <a:off x="2109789" y="4132051"/>
            <a:ext cx="12382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B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230"/>
          <p:cNvSpPr>
            <a:spLocks noChangeArrowheads="1"/>
          </p:cNvSpPr>
          <p:nvPr/>
        </p:nvSpPr>
        <p:spPr bwMode="auto">
          <a:xfrm>
            <a:off x="2185989" y="4132051"/>
            <a:ext cx="1127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u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231"/>
          <p:cNvSpPr>
            <a:spLocks noChangeArrowheads="1"/>
          </p:cNvSpPr>
          <p:nvPr/>
        </p:nvSpPr>
        <p:spPr bwMode="auto">
          <a:xfrm>
            <a:off x="2247902" y="4132051"/>
            <a:ext cx="936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Freeform 232"/>
          <p:cNvSpPr>
            <a:spLocks/>
          </p:cNvSpPr>
          <p:nvPr/>
        </p:nvSpPr>
        <p:spPr bwMode="auto">
          <a:xfrm>
            <a:off x="1765301" y="4284451"/>
            <a:ext cx="41275" cy="125413"/>
          </a:xfrm>
          <a:custGeom>
            <a:avLst/>
            <a:gdLst>
              <a:gd name="T0" fmla="*/ 54 w 80"/>
              <a:gd name="T1" fmla="*/ 0 h 243"/>
              <a:gd name="T2" fmla="*/ 54 w 80"/>
              <a:gd name="T3" fmla="*/ 0 h 243"/>
              <a:gd name="T4" fmla="*/ 54 w 80"/>
              <a:gd name="T5" fmla="*/ 163 h 243"/>
              <a:gd name="T6" fmla="*/ 80 w 80"/>
              <a:gd name="T7" fmla="*/ 163 h 243"/>
              <a:gd name="T8" fmla="*/ 41 w 80"/>
              <a:gd name="T9" fmla="*/ 243 h 243"/>
              <a:gd name="T10" fmla="*/ 0 w 80"/>
              <a:gd name="T11" fmla="*/ 163 h 243"/>
              <a:gd name="T12" fmla="*/ 27 w 80"/>
              <a:gd name="T13" fmla="*/ 163 h 243"/>
              <a:gd name="T14" fmla="*/ 27 w 80"/>
              <a:gd name="T15" fmla="*/ 0 h 243"/>
              <a:gd name="T16" fmla="*/ 54 w 80"/>
              <a:gd name="T17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" h="243">
                <a:moveTo>
                  <a:pt x="54" y="0"/>
                </a:moveTo>
                <a:lnTo>
                  <a:pt x="54" y="0"/>
                </a:lnTo>
                <a:lnTo>
                  <a:pt x="54" y="163"/>
                </a:lnTo>
                <a:lnTo>
                  <a:pt x="80" y="163"/>
                </a:lnTo>
                <a:lnTo>
                  <a:pt x="41" y="243"/>
                </a:lnTo>
                <a:lnTo>
                  <a:pt x="0" y="163"/>
                </a:lnTo>
                <a:lnTo>
                  <a:pt x="27" y="163"/>
                </a:lnTo>
                <a:lnTo>
                  <a:pt x="27" y="0"/>
                </a:lnTo>
                <a:lnTo>
                  <a:pt x="54" y="0"/>
                </a:lnTo>
                <a:close/>
              </a:path>
            </a:pathLst>
          </a:custGeom>
          <a:solidFill>
            <a:srgbClr val="54823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33"/>
          <p:cNvSpPr>
            <a:spLocks/>
          </p:cNvSpPr>
          <p:nvPr/>
        </p:nvSpPr>
        <p:spPr bwMode="auto">
          <a:xfrm>
            <a:off x="1779588" y="3843125"/>
            <a:ext cx="41275" cy="150813"/>
          </a:xfrm>
          <a:custGeom>
            <a:avLst/>
            <a:gdLst>
              <a:gd name="T0" fmla="*/ 53 w 80"/>
              <a:gd name="T1" fmla="*/ 292 h 292"/>
              <a:gd name="T2" fmla="*/ 53 w 80"/>
              <a:gd name="T3" fmla="*/ 292 h 292"/>
              <a:gd name="T4" fmla="*/ 54 w 80"/>
              <a:gd name="T5" fmla="*/ 80 h 292"/>
              <a:gd name="T6" fmla="*/ 80 w 80"/>
              <a:gd name="T7" fmla="*/ 80 h 292"/>
              <a:gd name="T8" fmla="*/ 40 w 80"/>
              <a:gd name="T9" fmla="*/ 0 h 292"/>
              <a:gd name="T10" fmla="*/ 0 w 80"/>
              <a:gd name="T11" fmla="*/ 80 h 292"/>
              <a:gd name="T12" fmla="*/ 27 w 80"/>
              <a:gd name="T13" fmla="*/ 80 h 292"/>
              <a:gd name="T14" fmla="*/ 27 w 80"/>
              <a:gd name="T15" fmla="*/ 292 h 292"/>
              <a:gd name="T16" fmla="*/ 53 w 80"/>
              <a:gd name="T17" fmla="*/ 292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" h="292">
                <a:moveTo>
                  <a:pt x="53" y="292"/>
                </a:moveTo>
                <a:lnTo>
                  <a:pt x="53" y="292"/>
                </a:lnTo>
                <a:lnTo>
                  <a:pt x="54" y="80"/>
                </a:lnTo>
                <a:lnTo>
                  <a:pt x="80" y="80"/>
                </a:lnTo>
                <a:lnTo>
                  <a:pt x="40" y="0"/>
                </a:lnTo>
                <a:lnTo>
                  <a:pt x="0" y="80"/>
                </a:lnTo>
                <a:lnTo>
                  <a:pt x="27" y="80"/>
                </a:lnTo>
                <a:lnTo>
                  <a:pt x="27" y="292"/>
                </a:lnTo>
                <a:lnTo>
                  <a:pt x="53" y="292"/>
                </a:lnTo>
                <a:close/>
              </a:path>
            </a:pathLst>
          </a:custGeom>
          <a:solidFill>
            <a:srgbClr val="54823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234"/>
          <p:cNvSpPr>
            <a:spLocks noChangeArrowheads="1"/>
          </p:cNvSpPr>
          <p:nvPr/>
        </p:nvSpPr>
        <p:spPr bwMode="auto">
          <a:xfrm>
            <a:off x="536574" y="3993938"/>
            <a:ext cx="1317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235"/>
          <p:cNvSpPr>
            <a:spLocks noChangeArrowheads="1"/>
          </p:cNvSpPr>
          <p:nvPr/>
        </p:nvSpPr>
        <p:spPr bwMode="auto">
          <a:xfrm>
            <a:off x="619124" y="3993938"/>
            <a:ext cx="1682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236"/>
          <p:cNvSpPr>
            <a:spLocks noChangeArrowheads="1"/>
          </p:cNvSpPr>
          <p:nvPr/>
        </p:nvSpPr>
        <p:spPr bwMode="auto">
          <a:xfrm>
            <a:off x="736599" y="3993938"/>
            <a:ext cx="873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Rectangle 237"/>
          <p:cNvSpPr>
            <a:spLocks noChangeArrowheads="1"/>
          </p:cNvSpPr>
          <p:nvPr/>
        </p:nvSpPr>
        <p:spPr bwMode="auto">
          <a:xfrm>
            <a:off x="771524" y="3993938"/>
            <a:ext cx="1000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238"/>
          <p:cNvSpPr>
            <a:spLocks noChangeArrowheads="1"/>
          </p:cNvSpPr>
          <p:nvPr/>
        </p:nvSpPr>
        <p:spPr bwMode="auto">
          <a:xfrm>
            <a:off x="819149" y="3993938"/>
            <a:ext cx="1381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ol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239"/>
          <p:cNvSpPr>
            <a:spLocks noChangeArrowheads="1"/>
          </p:cNvSpPr>
          <p:nvPr/>
        </p:nvSpPr>
        <p:spPr bwMode="auto">
          <a:xfrm>
            <a:off x="901699" y="3993938"/>
            <a:ext cx="777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240"/>
          <p:cNvSpPr>
            <a:spLocks noChangeArrowheads="1"/>
          </p:cNvSpPr>
          <p:nvPr/>
        </p:nvSpPr>
        <p:spPr bwMode="auto">
          <a:xfrm>
            <a:off x="507999" y="4132051"/>
            <a:ext cx="1317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241"/>
          <p:cNvSpPr>
            <a:spLocks noChangeArrowheads="1"/>
          </p:cNvSpPr>
          <p:nvPr/>
        </p:nvSpPr>
        <p:spPr bwMode="auto">
          <a:xfrm>
            <a:off x="592136" y="4132051"/>
            <a:ext cx="1000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Rectangle 242"/>
          <p:cNvSpPr>
            <a:spLocks noChangeArrowheads="1"/>
          </p:cNvSpPr>
          <p:nvPr/>
        </p:nvSpPr>
        <p:spPr bwMode="auto">
          <a:xfrm>
            <a:off x="639762" y="4132051"/>
            <a:ext cx="873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243"/>
          <p:cNvSpPr>
            <a:spLocks noChangeArrowheads="1"/>
          </p:cNvSpPr>
          <p:nvPr/>
        </p:nvSpPr>
        <p:spPr bwMode="auto">
          <a:xfrm>
            <a:off x="674687" y="4132051"/>
            <a:ext cx="13335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w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244"/>
          <p:cNvSpPr>
            <a:spLocks noChangeArrowheads="1"/>
          </p:cNvSpPr>
          <p:nvPr/>
        </p:nvSpPr>
        <p:spPr bwMode="auto">
          <a:xfrm>
            <a:off x="757237" y="4132051"/>
            <a:ext cx="1571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or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245"/>
          <p:cNvSpPr>
            <a:spLocks noChangeArrowheads="1"/>
          </p:cNvSpPr>
          <p:nvPr/>
        </p:nvSpPr>
        <p:spPr bwMode="auto">
          <a:xfrm>
            <a:off x="860424" y="4132051"/>
            <a:ext cx="1127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k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Freeform 246"/>
          <p:cNvSpPr>
            <a:spLocks/>
          </p:cNvSpPr>
          <p:nvPr/>
        </p:nvSpPr>
        <p:spPr bwMode="auto">
          <a:xfrm>
            <a:off x="711199" y="4284451"/>
            <a:ext cx="41275" cy="125413"/>
          </a:xfrm>
          <a:custGeom>
            <a:avLst/>
            <a:gdLst>
              <a:gd name="T0" fmla="*/ 53 w 80"/>
              <a:gd name="T1" fmla="*/ 0 h 243"/>
              <a:gd name="T2" fmla="*/ 53 w 80"/>
              <a:gd name="T3" fmla="*/ 0 h 243"/>
              <a:gd name="T4" fmla="*/ 53 w 80"/>
              <a:gd name="T5" fmla="*/ 163 h 243"/>
              <a:gd name="T6" fmla="*/ 80 w 80"/>
              <a:gd name="T7" fmla="*/ 163 h 243"/>
              <a:gd name="T8" fmla="*/ 40 w 80"/>
              <a:gd name="T9" fmla="*/ 243 h 243"/>
              <a:gd name="T10" fmla="*/ 0 w 80"/>
              <a:gd name="T11" fmla="*/ 163 h 243"/>
              <a:gd name="T12" fmla="*/ 26 w 80"/>
              <a:gd name="T13" fmla="*/ 163 h 243"/>
              <a:gd name="T14" fmla="*/ 26 w 80"/>
              <a:gd name="T15" fmla="*/ 0 h 243"/>
              <a:gd name="T16" fmla="*/ 53 w 80"/>
              <a:gd name="T17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" h="243">
                <a:moveTo>
                  <a:pt x="53" y="0"/>
                </a:moveTo>
                <a:lnTo>
                  <a:pt x="53" y="0"/>
                </a:lnTo>
                <a:lnTo>
                  <a:pt x="53" y="163"/>
                </a:lnTo>
                <a:lnTo>
                  <a:pt x="80" y="163"/>
                </a:lnTo>
                <a:lnTo>
                  <a:pt x="40" y="243"/>
                </a:lnTo>
                <a:lnTo>
                  <a:pt x="0" y="163"/>
                </a:lnTo>
                <a:lnTo>
                  <a:pt x="26" y="163"/>
                </a:lnTo>
                <a:lnTo>
                  <a:pt x="26" y="0"/>
                </a:lnTo>
                <a:lnTo>
                  <a:pt x="53" y="0"/>
                </a:lnTo>
                <a:close/>
              </a:path>
            </a:pathLst>
          </a:custGeom>
          <a:solidFill>
            <a:srgbClr val="0070C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247"/>
          <p:cNvSpPr>
            <a:spLocks/>
          </p:cNvSpPr>
          <p:nvPr/>
        </p:nvSpPr>
        <p:spPr bwMode="auto">
          <a:xfrm>
            <a:off x="714374" y="3835187"/>
            <a:ext cx="41275" cy="166688"/>
          </a:xfrm>
          <a:custGeom>
            <a:avLst/>
            <a:gdLst>
              <a:gd name="T0" fmla="*/ 48 w 80"/>
              <a:gd name="T1" fmla="*/ 321 h 321"/>
              <a:gd name="T2" fmla="*/ 48 w 80"/>
              <a:gd name="T3" fmla="*/ 321 h 321"/>
              <a:gd name="T4" fmla="*/ 54 w 80"/>
              <a:gd name="T5" fmla="*/ 80 h 321"/>
              <a:gd name="T6" fmla="*/ 80 w 80"/>
              <a:gd name="T7" fmla="*/ 81 h 321"/>
              <a:gd name="T8" fmla="*/ 42 w 80"/>
              <a:gd name="T9" fmla="*/ 0 h 321"/>
              <a:gd name="T10" fmla="*/ 0 w 80"/>
              <a:gd name="T11" fmla="*/ 79 h 321"/>
              <a:gd name="T12" fmla="*/ 27 w 80"/>
              <a:gd name="T13" fmla="*/ 80 h 321"/>
              <a:gd name="T14" fmla="*/ 21 w 80"/>
              <a:gd name="T15" fmla="*/ 320 h 321"/>
              <a:gd name="T16" fmla="*/ 48 w 80"/>
              <a:gd name="T17" fmla="*/ 321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" h="321">
                <a:moveTo>
                  <a:pt x="48" y="321"/>
                </a:moveTo>
                <a:lnTo>
                  <a:pt x="48" y="321"/>
                </a:lnTo>
                <a:lnTo>
                  <a:pt x="54" y="80"/>
                </a:lnTo>
                <a:lnTo>
                  <a:pt x="80" y="81"/>
                </a:lnTo>
                <a:lnTo>
                  <a:pt x="42" y="0"/>
                </a:lnTo>
                <a:lnTo>
                  <a:pt x="0" y="79"/>
                </a:lnTo>
                <a:lnTo>
                  <a:pt x="27" y="80"/>
                </a:lnTo>
                <a:lnTo>
                  <a:pt x="21" y="320"/>
                </a:lnTo>
                <a:lnTo>
                  <a:pt x="48" y="321"/>
                </a:lnTo>
                <a:close/>
              </a:path>
            </a:pathLst>
          </a:custGeom>
          <a:solidFill>
            <a:srgbClr val="0070C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48"/>
          <p:cNvSpPr>
            <a:spLocks/>
          </p:cNvSpPr>
          <p:nvPr/>
        </p:nvSpPr>
        <p:spPr bwMode="auto">
          <a:xfrm>
            <a:off x="469899" y="2566771"/>
            <a:ext cx="1357315" cy="304801"/>
          </a:xfrm>
          <a:custGeom>
            <a:avLst/>
            <a:gdLst>
              <a:gd name="T0" fmla="*/ 0 w 2626"/>
              <a:gd name="T1" fmla="*/ 98 h 587"/>
              <a:gd name="T2" fmla="*/ 0 w 2626"/>
              <a:gd name="T3" fmla="*/ 98 h 587"/>
              <a:gd name="T4" fmla="*/ 98 w 2626"/>
              <a:gd name="T5" fmla="*/ 0 h 587"/>
              <a:gd name="T6" fmla="*/ 2529 w 2626"/>
              <a:gd name="T7" fmla="*/ 0 h 587"/>
              <a:gd name="T8" fmla="*/ 2626 w 2626"/>
              <a:gd name="T9" fmla="*/ 98 h 587"/>
              <a:gd name="T10" fmla="*/ 2626 w 2626"/>
              <a:gd name="T11" fmla="*/ 489 h 587"/>
              <a:gd name="T12" fmla="*/ 2529 w 2626"/>
              <a:gd name="T13" fmla="*/ 587 h 587"/>
              <a:gd name="T14" fmla="*/ 98 w 2626"/>
              <a:gd name="T15" fmla="*/ 587 h 587"/>
              <a:gd name="T16" fmla="*/ 0 w 2626"/>
              <a:gd name="T17" fmla="*/ 489 h 587"/>
              <a:gd name="T18" fmla="*/ 0 w 2626"/>
              <a:gd name="T19" fmla="*/ 98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26" h="587">
                <a:moveTo>
                  <a:pt x="0" y="98"/>
                </a:moveTo>
                <a:lnTo>
                  <a:pt x="0" y="98"/>
                </a:lnTo>
                <a:cubicBezTo>
                  <a:pt x="0" y="44"/>
                  <a:pt x="44" y="0"/>
                  <a:pt x="98" y="0"/>
                </a:cubicBezTo>
                <a:lnTo>
                  <a:pt x="2529" y="0"/>
                </a:lnTo>
                <a:cubicBezTo>
                  <a:pt x="2583" y="0"/>
                  <a:pt x="2626" y="44"/>
                  <a:pt x="2626" y="98"/>
                </a:cubicBezTo>
                <a:lnTo>
                  <a:pt x="2626" y="489"/>
                </a:lnTo>
                <a:cubicBezTo>
                  <a:pt x="2626" y="543"/>
                  <a:pt x="2583" y="587"/>
                  <a:pt x="2529" y="587"/>
                </a:cubicBezTo>
                <a:lnTo>
                  <a:pt x="98" y="587"/>
                </a:lnTo>
                <a:cubicBezTo>
                  <a:pt x="44" y="587"/>
                  <a:pt x="0" y="543"/>
                  <a:pt x="0" y="489"/>
                </a:cubicBezTo>
                <a:lnTo>
                  <a:pt x="0" y="98"/>
                </a:lnTo>
                <a:close/>
              </a:path>
            </a:pathLst>
          </a:custGeom>
          <a:solidFill>
            <a:srgbClr val="54823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ectangle 249"/>
          <p:cNvSpPr>
            <a:spLocks noChangeArrowheads="1"/>
          </p:cNvSpPr>
          <p:nvPr/>
        </p:nvSpPr>
        <p:spPr bwMode="auto">
          <a:xfrm>
            <a:off x="901699" y="2649321"/>
            <a:ext cx="14605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250"/>
          <p:cNvSpPr>
            <a:spLocks noChangeArrowheads="1"/>
          </p:cNvSpPr>
          <p:nvPr/>
        </p:nvSpPr>
        <p:spPr bwMode="auto">
          <a:xfrm>
            <a:off x="990600" y="2649321"/>
            <a:ext cx="1111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251"/>
          <p:cNvSpPr>
            <a:spLocks noChangeArrowheads="1"/>
          </p:cNvSpPr>
          <p:nvPr/>
        </p:nvSpPr>
        <p:spPr bwMode="auto">
          <a:xfrm>
            <a:off x="1046162" y="2649321"/>
            <a:ext cx="1524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gi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252"/>
          <p:cNvSpPr>
            <a:spLocks noChangeArrowheads="1"/>
          </p:cNvSpPr>
          <p:nvPr/>
        </p:nvSpPr>
        <p:spPr bwMode="auto">
          <a:xfrm>
            <a:off x="1143000" y="2649321"/>
            <a:ext cx="10318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253"/>
          <p:cNvSpPr>
            <a:spLocks noChangeArrowheads="1"/>
          </p:cNvSpPr>
          <p:nvPr/>
        </p:nvSpPr>
        <p:spPr bwMode="auto">
          <a:xfrm>
            <a:off x="1190625" y="2649321"/>
            <a:ext cx="9683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254"/>
          <p:cNvSpPr>
            <a:spLocks noChangeArrowheads="1"/>
          </p:cNvSpPr>
          <p:nvPr/>
        </p:nvSpPr>
        <p:spPr bwMode="auto">
          <a:xfrm>
            <a:off x="1231900" y="2649321"/>
            <a:ext cx="1111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angle 255"/>
          <p:cNvSpPr>
            <a:spLocks noChangeArrowheads="1"/>
          </p:cNvSpPr>
          <p:nvPr/>
        </p:nvSpPr>
        <p:spPr bwMode="auto">
          <a:xfrm>
            <a:off x="1287463" y="2649321"/>
            <a:ext cx="1111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256"/>
          <p:cNvSpPr>
            <a:spLocks noChangeArrowheads="1"/>
          </p:cNvSpPr>
          <p:nvPr/>
        </p:nvSpPr>
        <p:spPr bwMode="auto">
          <a:xfrm>
            <a:off x="1343025" y="2649321"/>
            <a:ext cx="10318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257"/>
          <p:cNvSpPr>
            <a:spLocks noChangeArrowheads="1"/>
          </p:cNvSpPr>
          <p:nvPr/>
        </p:nvSpPr>
        <p:spPr bwMode="auto">
          <a:xfrm>
            <a:off x="2627315" y="2028607"/>
            <a:ext cx="1317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258"/>
          <p:cNvSpPr>
            <a:spLocks noChangeArrowheads="1"/>
          </p:cNvSpPr>
          <p:nvPr/>
        </p:nvSpPr>
        <p:spPr bwMode="auto">
          <a:xfrm>
            <a:off x="2709865" y="2028607"/>
            <a:ext cx="1889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ow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259"/>
          <p:cNvSpPr>
            <a:spLocks noChangeArrowheads="1"/>
          </p:cNvSpPr>
          <p:nvPr/>
        </p:nvSpPr>
        <p:spPr bwMode="auto">
          <a:xfrm>
            <a:off x="2847978" y="2028607"/>
            <a:ext cx="777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Rectangle 260"/>
          <p:cNvSpPr>
            <a:spLocks noChangeArrowheads="1"/>
          </p:cNvSpPr>
          <p:nvPr/>
        </p:nvSpPr>
        <p:spPr bwMode="auto">
          <a:xfrm>
            <a:off x="2365377" y="2166720"/>
            <a:ext cx="1317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261"/>
          <p:cNvSpPr>
            <a:spLocks noChangeArrowheads="1"/>
          </p:cNvSpPr>
          <p:nvPr/>
        </p:nvSpPr>
        <p:spPr bwMode="auto">
          <a:xfrm>
            <a:off x="2447927" y="2166720"/>
            <a:ext cx="2016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om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tangle 262"/>
          <p:cNvSpPr>
            <a:spLocks noChangeArrowheads="1"/>
          </p:cNvSpPr>
          <p:nvPr/>
        </p:nvSpPr>
        <p:spPr bwMode="auto">
          <a:xfrm>
            <a:off x="2592390" y="2166720"/>
            <a:ext cx="1444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263"/>
          <p:cNvSpPr>
            <a:spLocks noChangeArrowheads="1"/>
          </p:cNvSpPr>
          <p:nvPr/>
        </p:nvSpPr>
        <p:spPr bwMode="auto">
          <a:xfrm>
            <a:off x="2682877" y="2166720"/>
            <a:ext cx="1127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u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264"/>
          <p:cNvSpPr>
            <a:spLocks noChangeArrowheads="1"/>
          </p:cNvSpPr>
          <p:nvPr/>
        </p:nvSpPr>
        <p:spPr bwMode="auto">
          <a:xfrm>
            <a:off x="2744790" y="2166720"/>
            <a:ext cx="1127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265"/>
          <p:cNvSpPr>
            <a:spLocks noChangeArrowheads="1"/>
          </p:cNvSpPr>
          <p:nvPr/>
        </p:nvSpPr>
        <p:spPr bwMode="auto">
          <a:xfrm>
            <a:off x="2806703" y="2166720"/>
            <a:ext cx="793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i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ectangle 266"/>
          <p:cNvSpPr>
            <a:spLocks noChangeArrowheads="1"/>
          </p:cNvSpPr>
          <p:nvPr/>
        </p:nvSpPr>
        <p:spPr bwMode="auto">
          <a:xfrm>
            <a:off x="2833690" y="2166720"/>
            <a:ext cx="1000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6" name="Rectangle 267"/>
          <p:cNvSpPr>
            <a:spLocks noChangeArrowheads="1"/>
          </p:cNvSpPr>
          <p:nvPr/>
        </p:nvSpPr>
        <p:spPr bwMode="auto">
          <a:xfrm>
            <a:off x="2882903" y="2166720"/>
            <a:ext cx="1444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at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Rectangle 268"/>
          <p:cNvSpPr>
            <a:spLocks noChangeArrowheads="1"/>
          </p:cNvSpPr>
          <p:nvPr/>
        </p:nvSpPr>
        <p:spPr bwMode="auto">
          <a:xfrm>
            <a:off x="2971803" y="2166720"/>
            <a:ext cx="793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i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Rectangle 269"/>
          <p:cNvSpPr>
            <a:spLocks noChangeArrowheads="1"/>
          </p:cNvSpPr>
          <p:nvPr/>
        </p:nvSpPr>
        <p:spPr bwMode="auto">
          <a:xfrm>
            <a:off x="2998790" y="2166720"/>
            <a:ext cx="1682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9" name="Rectangle 270"/>
          <p:cNvSpPr>
            <a:spLocks noChangeArrowheads="1"/>
          </p:cNvSpPr>
          <p:nvPr/>
        </p:nvSpPr>
        <p:spPr bwMode="auto">
          <a:xfrm>
            <a:off x="2647952" y="2298483"/>
            <a:ext cx="1889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Bu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Rectangle 271"/>
          <p:cNvSpPr>
            <a:spLocks noChangeArrowheads="1"/>
          </p:cNvSpPr>
          <p:nvPr/>
        </p:nvSpPr>
        <p:spPr bwMode="auto">
          <a:xfrm>
            <a:off x="2786065" y="2298483"/>
            <a:ext cx="936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Freeform 272"/>
          <p:cNvSpPr>
            <a:spLocks/>
          </p:cNvSpPr>
          <p:nvPr/>
        </p:nvSpPr>
        <p:spPr bwMode="auto">
          <a:xfrm>
            <a:off x="1228725" y="3519274"/>
            <a:ext cx="1116014" cy="315913"/>
          </a:xfrm>
          <a:custGeom>
            <a:avLst/>
            <a:gdLst>
              <a:gd name="T0" fmla="*/ 0 w 2160"/>
              <a:gd name="T1" fmla="*/ 613 h 613"/>
              <a:gd name="T2" fmla="*/ 0 w 2160"/>
              <a:gd name="T3" fmla="*/ 613 h 613"/>
              <a:gd name="T4" fmla="*/ 0 w 2160"/>
              <a:gd name="T5" fmla="*/ 0 h 613"/>
              <a:gd name="T6" fmla="*/ 2027 w 2160"/>
              <a:gd name="T7" fmla="*/ 0 h 613"/>
              <a:gd name="T8" fmla="*/ 2027 w 2160"/>
              <a:gd name="T9" fmla="*/ 0 h 613"/>
              <a:gd name="T10" fmla="*/ 2160 w 2160"/>
              <a:gd name="T11" fmla="*/ 0 h 613"/>
              <a:gd name="T12" fmla="*/ 2160 w 2160"/>
              <a:gd name="T13" fmla="*/ 613 h 613"/>
              <a:gd name="T14" fmla="*/ 0 w 2160"/>
              <a:gd name="T15" fmla="*/ 613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60" h="613">
                <a:moveTo>
                  <a:pt x="0" y="613"/>
                </a:moveTo>
                <a:lnTo>
                  <a:pt x="0" y="613"/>
                </a:lnTo>
                <a:lnTo>
                  <a:pt x="0" y="0"/>
                </a:lnTo>
                <a:lnTo>
                  <a:pt x="2027" y="0"/>
                </a:lnTo>
                <a:lnTo>
                  <a:pt x="2027" y="0"/>
                </a:lnTo>
                <a:lnTo>
                  <a:pt x="2160" y="0"/>
                </a:lnTo>
                <a:lnTo>
                  <a:pt x="2160" y="613"/>
                </a:lnTo>
                <a:lnTo>
                  <a:pt x="0" y="613"/>
                </a:lnTo>
                <a:close/>
              </a:path>
            </a:pathLst>
          </a:custGeom>
          <a:solidFill>
            <a:srgbClr val="54823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Rectangle 273"/>
          <p:cNvSpPr>
            <a:spLocks noChangeArrowheads="1"/>
          </p:cNvSpPr>
          <p:nvPr/>
        </p:nvSpPr>
        <p:spPr bwMode="auto">
          <a:xfrm>
            <a:off x="749299" y="3600237"/>
            <a:ext cx="138113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3" name="Rectangle 274"/>
          <p:cNvSpPr>
            <a:spLocks noChangeArrowheads="1"/>
          </p:cNvSpPr>
          <p:nvPr/>
        </p:nvSpPr>
        <p:spPr bwMode="auto">
          <a:xfrm>
            <a:off x="825499" y="3600237"/>
            <a:ext cx="1111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4" name="Rectangle 275"/>
          <p:cNvSpPr>
            <a:spLocks noChangeArrowheads="1"/>
          </p:cNvSpPr>
          <p:nvPr/>
        </p:nvSpPr>
        <p:spPr bwMode="auto">
          <a:xfrm>
            <a:off x="881062" y="3600237"/>
            <a:ext cx="1873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an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Rectangle 276"/>
          <p:cNvSpPr>
            <a:spLocks noChangeArrowheads="1"/>
          </p:cNvSpPr>
          <p:nvPr/>
        </p:nvSpPr>
        <p:spPr bwMode="auto">
          <a:xfrm>
            <a:off x="1011237" y="3600237"/>
            <a:ext cx="10318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6" name="Rectangle 277"/>
          <p:cNvSpPr>
            <a:spLocks noChangeArrowheads="1"/>
          </p:cNvSpPr>
          <p:nvPr/>
        </p:nvSpPr>
        <p:spPr bwMode="auto">
          <a:xfrm>
            <a:off x="1058862" y="3600237"/>
            <a:ext cx="9683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f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278"/>
          <p:cNvSpPr>
            <a:spLocks noChangeArrowheads="1"/>
          </p:cNvSpPr>
          <p:nvPr/>
        </p:nvSpPr>
        <p:spPr bwMode="auto">
          <a:xfrm>
            <a:off x="1100137" y="3600237"/>
            <a:ext cx="1111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Rectangle 279"/>
          <p:cNvSpPr>
            <a:spLocks noChangeArrowheads="1"/>
          </p:cNvSpPr>
          <p:nvPr/>
        </p:nvSpPr>
        <p:spPr bwMode="auto">
          <a:xfrm>
            <a:off x="1155700" y="3600237"/>
            <a:ext cx="1111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Rectangle 280"/>
          <p:cNvSpPr>
            <a:spLocks noChangeArrowheads="1"/>
          </p:cNvSpPr>
          <p:nvPr/>
        </p:nvSpPr>
        <p:spPr bwMode="auto">
          <a:xfrm>
            <a:off x="1211262" y="3600237"/>
            <a:ext cx="857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" name="Rectangle 281"/>
          <p:cNvSpPr>
            <a:spLocks noChangeArrowheads="1"/>
          </p:cNvSpPr>
          <p:nvPr/>
        </p:nvSpPr>
        <p:spPr bwMode="auto">
          <a:xfrm>
            <a:off x="1231900" y="3600237"/>
            <a:ext cx="14605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282"/>
          <p:cNvSpPr>
            <a:spLocks noChangeArrowheads="1"/>
          </p:cNvSpPr>
          <p:nvPr/>
        </p:nvSpPr>
        <p:spPr bwMode="auto">
          <a:xfrm>
            <a:off x="1320800" y="3600237"/>
            <a:ext cx="1746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ge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Rectangle 283"/>
          <p:cNvSpPr>
            <a:spLocks noChangeArrowheads="1"/>
          </p:cNvSpPr>
          <p:nvPr/>
        </p:nvSpPr>
        <p:spPr bwMode="auto">
          <a:xfrm>
            <a:off x="1438275" y="3600237"/>
            <a:ext cx="1238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284"/>
          <p:cNvSpPr>
            <a:spLocks noChangeArrowheads="1"/>
          </p:cNvSpPr>
          <p:nvPr/>
        </p:nvSpPr>
        <p:spPr bwMode="auto">
          <a:xfrm>
            <a:off x="1506538" y="3600237"/>
            <a:ext cx="9683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285"/>
          <p:cNvSpPr>
            <a:spLocks noChangeArrowheads="1"/>
          </p:cNvSpPr>
          <p:nvPr/>
        </p:nvSpPr>
        <p:spPr bwMode="auto">
          <a:xfrm>
            <a:off x="1547813" y="3600237"/>
            <a:ext cx="857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286"/>
          <p:cNvSpPr>
            <a:spLocks noChangeArrowheads="1"/>
          </p:cNvSpPr>
          <p:nvPr/>
        </p:nvSpPr>
        <p:spPr bwMode="auto">
          <a:xfrm>
            <a:off x="1576388" y="3600237"/>
            <a:ext cx="9683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(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287"/>
          <p:cNvSpPr>
            <a:spLocks noChangeArrowheads="1"/>
          </p:cNvSpPr>
          <p:nvPr/>
        </p:nvSpPr>
        <p:spPr bwMode="auto">
          <a:xfrm>
            <a:off x="1617663" y="3600237"/>
            <a:ext cx="138113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288"/>
          <p:cNvSpPr>
            <a:spLocks noChangeArrowheads="1"/>
          </p:cNvSpPr>
          <p:nvPr/>
        </p:nvSpPr>
        <p:spPr bwMode="auto">
          <a:xfrm>
            <a:off x="1693863" y="3600237"/>
            <a:ext cx="14605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289"/>
          <p:cNvSpPr>
            <a:spLocks noChangeArrowheads="1"/>
          </p:cNvSpPr>
          <p:nvPr/>
        </p:nvSpPr>
        <p:spPr bwMode="auto">
          <a:xfrm>
            <a:off x="1782763" y="3600237"/>
            <a:ext cx="9683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Times New Roman Bold" panose="02020803070505020304" pitchFamily="18" charset="0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Freeform 290"/>
          <p:cNvSpPr>
            <a:spLocks/>
          </p:cNvSpPr>
          <p:nvPr/>
        </p:nvSpPr>
        <p:spPr bwMode="auto">
          <a:xfrm>
            <a:off x="8048636" y="1415830"/>
            <a:ext cx="585788" cy="227013"/>
          </a:xfrm>
          <a:custGeom>
            <a:avLst/>
            <a:gdLst>
              <a:gd name="T0" fmla="*/ 0 w 1134"/>
              <a:gd name="T1" fmla="*/ 440 h 440"/>
              <a:gd name="T2" fmla="*/ 0 w 1134"/>
              <a:gd name="T3" fmla="*/ 440 h 440"/>
              <a:gd name="T4" fmla="*/ 0 w 1134"/>
              <a:gd name="T5" fmla="*/ 0 h 440"/>
              <a:gd name="T6" fmla="*/ 1038 w 1134"/>
              <a:gd name="T7" fmla="*/ 0 h 440"/>
              <a:gd name="T8" fmla="*/ 1038 w 1134"/>
              <a:gd name="T9" fmla="*/ 0 h 440"/>
              <a:gd name="T10" fmla="*/ 1134 w 1134"/>
              <a:gd name="T11" fmla="*/ 0 h 440"/>
              <a:gd name="T12" fmla="*/ 1134 w 1134"/>
              <a:gd name="T13" fmla="*/ 440 h 440"/>
              <a:gd name="T14" fmla="*/ 0 w 1134"/>
              <a:gd name="T15" fmla="*/ 440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4" h="440">
                <a:moveTo>
                  <a:pt x="0" y="440"/>
                </a:moveTo>
                <a:lnTo>
                  <a:pt x="0" y="440"/>
                </a:lnTo>
                <a:lnTo>
                  <a:pt x="0" y="0"/>
                </a:lnTo>
                <a:lnTo>
                  <a:pt x="1038" y="0"/>
                </a:lnTo>
                <a:lnTo>
                  <a:pt x="1038" y="0"/>
                </a:lnTo>
                <a:lnTo>
                  <a:pt x="1134" y="0"/>
                </a:lnTo>
                <a:lnTo>
                  <a:pt x="1134" y="440"/>
                </a:lnTo>
                <a:lnTo>
                  <a:pt x="0" y="440"/>
                </a:lnTo>
                <a:close/>
              </a:path>
            </a:pathLst>
          </a:custGeom>
          <a:solidFill>
            <a:srgbClr val="7F7F7F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Rectangle 291"/>
          <p:cNvSpPr>
            <a:spLocks noChangeArrowheads="1"/>
          </p:cNvSpPr>
          <p:nvPr/>
        </p:nvSpPr>
        <p:spPr bwMode="auto">
          <a:xfrm>
            <a:off x="7993074" y="1682531"/>
            <a:ext cx="1571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292"/>
          <p:cNvSpPr>
            <a:spLocks noChangeArrowheads="1"/>
          </p:cNvSpPr>
          <p:nvPr/>
        </p:nvSpPr>
        <p:spPr bwMode="auto">
          <a:xfrm>
            <a:off x="8097849" y="1682531"/>
            <a:ext cx="1000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293"/>
          <p:cNvSpPr>
            <a:spLocks noChangeArrowheads="1"/>
          </p:cNvSpPr>
          <p:nvPr/>
        </p:nvSpPr>
        <p:spPr bwMode="auto">
          <a:xfrm>
            <a:off x="8145474" y="1682531"/>
            <a:ext cx="1444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294"/>
          <p:cNvSpPr>
            <a:spLocks noChangeArrowheads="1"/>
          </p:cNvSpPr>
          <p:nvPr/>
        </p:nvSpPr>
        <p:spPr bwMode="auto">
          <a:xfrm>
            <a:off x="8234374" y="1682531"/>
            <a:ext cx="1571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or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295"/>
          <p:cNvSpPr>
            <a:spLocks noChangeArrowheads="1"/>
          </p:cNvSpPr>
          <p:nvPr/>
        </p:nvSpPr>
        <p:spPr bwMode="auto">
          <a:xfrm>
            <a:off x="8339149" y="1682531"/>
            <a:ext cx="13652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y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296"/>
          <p:cNvSpPr>
            <a:spLocks noChangeArrowheads="1"/>
          </p:cNvSpPr>
          <p:nvPr/>
        </p:nvSpPr>
        <p:spPr bwMode="auto">
          <a:xfrm>
            <a:off x="8428049" y="1682531"/>
            <a:ext cx="12382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297"/>
          <p:cNvSpPr>
            <a:spLocks noChangeArrowheads="1"/>
          </p:cNvSpPr>
          <p:nvPr/>
        </p:nvSpPr>
        <p:spPr bwMode="auto">
          <a:xfrm>
            <a:off x="8504249" y="1682531"/>
            <a:ext cx="1000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298"/>
          <p:cNvSpPr>
            <a:spLocks noChangeArrowheads="1"/>
          </p:cNvSpPr>
          <p:nvPr/>
        </p:nvSpPr>
        <p:spPr bwMode="auto">
          <a:xfrm>
            <a:off x="8551875" y="1682531"/>
            <a:ext cx="1571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ve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angle 299"/>
          <p:cNvSpPr>
            <a:spLocks noChangeArrowheads="1"/>
          </p:cNvSpPr>
          <p:nvPr/>
        </p:nvSpPr>
        <p:spPr bwMode="auto">
          <a:xfrm>
            <a:off x="8655062" y="1682531"/>
            <a:ext cx="793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Freeform 300"/>
          <p:cNvSpPr>
            <a:spLocks/>
          </p:cNvSpPr>
          <p:nvPr/>
        </p:nvSpPr>
        <p:spPr bwMode="auto">
          <a:xfrm>
            <a:off x="8048636" y="2271495"/>
            <a:ext cx="585788" cy="254001"/>
          </a:xfrm>
          <a:custGeom>
            <a:avLst/>
            <a:gdLst>
              <a:gd name="T0" fmla="*/ 0 w 1134"/>
              <a:gd name="T1" fmla="*/ 493 h 493"/>
              <a:gd name="T2" fmla="*/ 0 w 1134"/>
              <a:gd name="T3" fmla="*/ 493 h 493"/>
              <a:gd name="T4" fmla="*/ 0 w 1134"/>
              <a:gd name="T5" fmla="*/ 0 h 493"/>
              <a:gd name="T6" fmla="*/ 1026 w 1134"/>
              <a:gd name="T7" fmla="*/ 0 h 493"/>
              <a:gd name="T8" fmla="*/ 1026 w 1134"/>
              <a:gd name="T9" fmla="*/ 0 h 493"/>
              <a:gd name="T10" fmla="*/ 1134 w 1134"/>
              <a:gd name="T11" fmla="*/ 0 h 493"/>
              <a:gd name="T12" fmla="*/ 1134 w 1134"/>
              <a:gd name="T13" fmla="*/ 493 h 493"/>
              <a:gd name="T14" fmla="*/ 0 w 1134"/>
              <a:gd name="T15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4" h="493">
                <a:moveTo>
                  <a:pt x="0" y="493"/>
                </a:moveTo>
                <a:lnTo>
                  <a:pt x="0" y="493"/>
                </a:lnTo>
                <a:lnTo>
                  <a:pt x="0" y="0"/>
                </a:lnTo>
                <a:lnTo>
                  <a:pt x="1026" y="0"/>
                </a:lnTo>
                <a:lnTo>
                  <a:pt x="1026" y="0"/>
                </a:lnTo>
                <a:lnTo>
                  <a:pt x="1134" y="0"/>
                </a:lnTo>
                <a:lnTo>
                  <a:pt x="1134" y="493"/>
                </a:lnTo>
                <a:lnTo>
                  <a:pt x="0" y="493"/>
                </a:lnTo>
                <a:close/>
              </a:path>
            </a:pathLst>
          </a:custGeom>
          <a:solidFill>
            <a:srgbClr val="0070C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Rectangle 301"/>
          <p:cNvSpPr>
            <a:spLocks noChangeArrowheads="1"/>
          </p:cNvSpPr>
          <p:nvPr/>
        </p:nvSpPr>
        <p:spPr bwMode="auto">
          <a:xfrm>
            <a:off x="8069274" y="2584234"/>
            <a:ext cx="12382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302"/>
          <p:cNvSpPr>
            <a:spLocks noChangeArrowheads="1"/>
          </p:cNvSpPr>
          <p:nvPr/>
        </p:nvSpPr>
        <p:spPr bwMode="auto">
          <a:xfrm>
            <a:off x="8143886" y="2584234"/>
            <a:ext cx="1317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303"/>
          <p:cNvSpPr>
            <a:spLocks noChangeArrowheads="1"/>
          </p:cNvSpPr>
          <p:nvPr/>
        </p:nvSpPr>
        <p:spPr bwMode="auto">
          <a:xfrm>
            <a:off x="8228024" y="2584234"/>
            <a:ext cx="1571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Rectangle 304"/>
          <p:cNvSpPr>
            <a:spLocks noChangeArrowheads="1"/>
          </p:cNvSpPr>
          <p:nvPr/>
        </p:nvSpPr>
        <p:spPr bwMode="auto">
          <a:xfrm>
            <a:off x="8331212" y="2584234"/>
            <a:ext cx="777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Rectangle 305"/>
          <p:cNvSpPr>
            <a:spLocks noChangeArrowheads="1"/>
          </p:cNvSpPr>
          <p:nvPr/>
        </p:nvSpPr>
        <p:spPr bwMode="auto">
          <a:xfrm>
            <a:off x="8351849" y="2584234"/>
            <a:ext cx="12382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306"/>
          <p:cNvSpPr>
            <a:spLocks noChangeArrowheads="1"/>
          </p:cNvSpPr>
          <p:nvPr/>
        </p:nvSpPr>
        <p:spPr bwMode="auto">
          <a:xfrm>
            <a:off x="8426462" y="2584234"/>
            <a:ext cx="1000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307"/>
          <p:cNvSpPr>
            <a:spLocks noChangeArrowheads="1"/>
          </p:cNvSpPr>
          <p:nvPr/>
        </p:nvSpPr>
        <p:spPr bwMode="auto">
          <a:xfrm>
            <a:off x="8475674" y="2584234"/>
            <a:ext cx="1571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ve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Rectangle 308"/>
          <p:cNvSpPr>
            <a:spLocks noChangeArrowheads="1"/>
          </p:cNvSpPr>
          <p:nvPr/>
        </p:nvSpPr>
        <p:spPr bwMode="auto">
          <a:xfrm>
            <a:off x="8578862" y="2584234"/>
            <a:ext cx="793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Freeform 309"/>
          <p:cNvSpPr>
            <a:spLocks/>
          </p:cNvSpPr>
          <p:nvPr/>
        </p:nvSpPr>
        <p:spPr bwMode="auto">
          <a:xfrm>
            <a:off x="8062924" y="3187485"/>
            <a:ext cx="585788" cy="255588"/>
          </a:xfrm>
          <a:custGeom>
            <a:avLst/>
            <a:gdLst>
              <a:gd name="T0" fmla="*/ 0 w 1133"/>
              <a:gd name="T1" fmla="*/ 493 h 493"/>
              <a:gd name="T2" fmla="*/ 0 w 1133"/>
              <a:gd name="T3" fmla="*/ 493 h 493"/>
              <a:gd name="T4" fmla="*/ 0 w 1133"/>
              <a:gd name="T5" fmla="*/ 0 h 493"/>
              <a:gd name="T6" fmla="*/ 1026 w 1133"/>
              <a:gd name="T7" fmla="*/ 0 h 493"/>
              <a:gd name="T8" fmla="*/ 1026 w 1133"/>
              <a:gd name="T9" fmla="*/ 0 h 493"/>
              <a:gd name="T10" fmla="*/ 1133 w 1133"/>
              <a:gd name="T11" fmla="*/ 0 h 493"/>
              <a:gd name="T12" fmla="*/ 1133 w 1133"/>
              <a:gd name="T13" fmla="*/ 493 h 493"/>
              <a:gd name="T14" fmla="*/ 0 w 1133"/>
              <a:gd name="T15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3" h="493">
                <a:moveTo>
                  <a:pt x="0" y="493"/>
                </a:moveTo>
                <a:lnTo>
                  <a:pt x="0" y="493"/>
                </a:lnTo>
                <a:lnTo>
                  <a:pt x="0" y="0"/>
                </a:lnTo>
                <a:lnTo>
                  <a:pt x="1026" y="0"/>
                </a:lnTo>
                <a:lnTo>
                  <a:pt x="1026" y="0"/>
                </a:lnTo>
                <a:lnTo>
                  <a:pt x="1133" y="0"/>
                </a:lnTo>
                <a:lnTo>
                  <a:pt x="1133" y="493"/>
                </a:lnTo>
                <a:lnTo>
                  <a:pt x="0" y="493"/>
                </a:lnTo>
                <a:close/>
              </a:path>
            </a:pathLst>
          </a:custGeom>
          <a:solidFill>
            <a:srgbClr val="54823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Rectangle 310"/>
          <p:cNvSpPr>
            <a:spLocks noChangeArrowheads="1"/>
          </p:cNvSpPr>
          <p:nvPr/>
        </p:nvSpPr>
        <p:spPr bwMode="auto">
          <a:xfrm>
            <a:off x="8037524" y="3479586"/>
            <a:ext cx="1317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311"/>
          <p:cNvSpPr>
            <a:spLocks noChangeArrowheads="1"/>
          </p:cNvSpPr>
          <p:nvPr/>
        </p:nvSpPr>
        <p:spPr bwMode="auto">
          <a:xfrm>
            <a:off x="8120074" y="3479586"/>
            <a:ext cx="1000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312"/>
          <p:cNvSpPr>
            <a:spLocks noChangeArrowheads="1"/>
          </p:cNvSpPr>
          <p:nvPr/>
        </p:nvSpPr>
        <p:spPr bwMode="auto">
          <a:xfrm>
            <a:off x="8167699" y="3479586"/>
            <a:ext cx="1381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gi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313"/>
          <p:cNvSpPr>
            <a:spLocks noChangeArrowheads="1"/>
          </p:cNvSpPr>
          <p:nvPr/>
        </p:nvSpPr>
        <p:spPr bwMode="auto">
          <a:xfrm>
            <a:off x="8250249" y="3479586"/>
            <a:ext cx="936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314"/>
          <p:cNvSpPr>
            <a:spLocks noChangeArrowheads="1"/>
          </p:cNvSpPr>
          <p:nvPr/>
        </p:nvSpPr>
        <p:spPr bwMode="auto">
          <a:xfrm>
            <a:off x="8291524" y="3479586"/>
            <a:ext cx="873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Rectangle 315"/>
          <p:cNvSpPr>
            <a:spLocks noChangeArrowheads="1"/>
          </p:cNvSpPr>
          <p:nvPr/>
        </p:nvSpPr>
        <p:spPr bwMode="auto">
          <a:xfrm>
            <a:off x="8326449" y="3479586"/>
            <a:ext cx="1000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316"/>
          <p:cNvSpPr>
            <a:spLocks noChangeArrowheads="1"/>
          </p:cNvSpPr>
          <p:nvPr/>
        </p:nvSpPr>
        <p:spPr bwMode="auto">
          <a:xfrm>
            <a:off x="8374074" y="3479586"/>
            <a:ext cx="1000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6" name="Rectangle 317"/>
          <p:cNvSpPr>
            <a:spLocks noChangeArrowheads="1"/>
          </p:cNvSpPr>
          <p:nvPr/>
        </p:nvSpPr>
        <p:spPr bwMode="auto">
          <a:xfrm>
            <a:off x="8423287" y="3479586"/>
            <a:ext cx="777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7" name="Rectangle 318"/>
          <p:cNvSpPr>
            <a:spLocks noChangeArrowheads="1"/>
          </p:cNvSpPr>
          <p:nvPr/>
        </p:nvSpPr>
        <p:spPr bwMode="auto">
          <a:xfrm>
            <a:off x="8456624" y="3479586"/>
            <a:ext cx="12382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319"/>
          <p:cNvSpPr>
            <a:spLocks noChangeArrowheads="1"/>
          </p:cNvSpPr>
          <p:nvPr/>
        </p:nvSpPr>
        <p:spPr bwMode="auto">
          <a:xfrm>
            <a:off x="8532825" y="3479586"/>
            <a:ext cx="1000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320"/>
          <p:cNvSpPr>
            <a:spLocks noChangeArrowheads="1"/>
          </p:cNvSpPr>
          <p:nvPr/>
        </p:nvSpPr>
        <p:spPr bwMode="auto">
          <a:xfrm>
            <a:off x="8582037" y="3479586"/>
            <a:ext cx="1571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ve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321"/>
          <p:cNvSpPr>
            <a:spLocks noChangeArrowheads="1"/>
          </p:cNvSpPr>
          <p:nvPr/>
        </p:nvSpPr>
        <p:spPr bwMode="auto">
          <a:xfrm>
            <a:off x="8685225" y="3479586"/>
            <a:ext cx="793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Freeform 322"/>
          <p:cNvSpPr>
            <a:spLocks/>
          </p:cNvSpPr>
          <p:nvPr/>
        </p:nvSpPr>
        <p:spPr bwMode="auto">
          <a:xfrm>
            <a:off x="8062924" y="4111413"/>
            <a:ext cx="585788" cy="276226"/>
          </a:xfrm>
          <a:custGeom>
            <a:avLst/>
            <a:gdLst>
              <a:gd name="T0" fmla="*/ 0 w 1133"/>
              <a:gd name="T1" fmla="*/ 533 h 533"/>
              <a:gd name="T2" fmla="*/ 0 w 1133"/>
              <a:gd name="T3" fmla="*/ 533 h 533"/>
              <a:gd name="T4" fmla="*/ 0 w 1133"/>
              <a:gd name="T5" fmla="*/ 0 h 533"/>
              <a:gd name="T6" fmla="*/ 1017 w 1133"/>
              <a:gd name="T7" fmla="*/ 0 h 533"/>
              <a:gd name="T8" fmla="*/ 1017 w 1133"/>
              <a:gd name="T9" fmla="*/ 0 h 533"/>
              <a:gd name="T10" fmla="*/ 1133 w 1133"/>
              <a:gd name="T11" fmla="*/ 0 h 533"/>
              <a:gd name="T12" fmla="*/ 1133 w 1133"/>
              <a:gd name="T13" fmla="*/ 533 h 533"/>
              <a:gd name="T14" fmla="*/ 0 w 1133"/>
              <a:gd name="T15" fmla="*/ 533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3" h="533">
                <a:moveTo>
                  <a:pt x="0" y="533"/>
                </a:moveTo>
                <a:lnTo>
                  <a:pt x="0" y="533"/>
                </a:lnTo>
                <a:lnTo>
                  <a:pt x="0" y="0"/>
                </a:lnTo>
                <a:lnTo>
                  <a:pt x="1017" y="0"/>
                </a:lnTo>
                <a:lnTo>
                  <a:pt x="1017" y="0"/>
                </a:lnTo>
                <a:lnTo>
                  <a:pt x="1133" y="0"/>
                </a:lnTo>
                <a:lnTo>
                  <a:pt x="1133" y="533"/>
                </a:lnTo>
                <a:lnTo>
                  <a:pt x="0" y="533"/>
                </a:lnTo>
                <a:close/>
              </a:path>
            </a:pathLst>
          </a:custGeom>
          <a:solidFill>
            <a:srgbClr val="BF9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Rectangle 323"/>
          <p:cNvSpPr>
            <a:spLocks noChangeArrowheads="1"/>
          </p:cNvSpPr>
          <p:nvPr/>
        </p:nvSpPr>
        <p:spPr bwMode="auto">
          <a:xfrm>
            <a:off x="7939099" y="4428914"/>
            <a:ext cx="1317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3" name="Rectangle 324"/>
          <p:cNvSpPr>
            <a:spLocks noChangeArrowheads="1"/>
          </p:cNvSpPr>
          <p:nvPr/>
        </p:nvSpPr>
        <p:spPr bwMode="auto">
          <a:xfrm>
            <a:off x="8021649" y="4428914"/>
            <a:ext cx="2016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om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4" name="Rectangle 325"/>
          <p:cNvSpPr>
            <a:spLocks noChangeArrowheads="1"/>
          </p:cNvSpPr>
          <p:nvPr/>
        </p:nvSpPr>
        <p:spPr bwMode="auto">
          <a:xfrm>
            <a:off x="8166111" y="4428914"/>
            <a:ext cx="1127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p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5" name="Rectangle 326"/>
          <p:cNvSpPr>
            <a:spLocks noChangeArrowheads="1"/>
          </p:cNvSpPr>
          <p:nvPr/>
        </p:nvSpPr>
        <p:spPr bwMode="auto">
          <a:xfrm>
            <a:off x="8229612" y="4428914"/>
            <a:ext cx="1127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u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6" name="Rectangle 327"/>
          <p:cNvSpPr>
            <a:spLocks noChangeArrowheads="1"/>
          </p:cNvSpPr>
          <p:nvPr/>
        </p:nvSpPr>
        <p:spPr bwMode="auto">
          <a:xfrm>
            <a:off x="8291524" y="4428914"/>
            <a:ext cx="873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7" name="Rectangle 328"/>
          <p:cNvSpPr>
            <a:spLocks noChangeArrowheads="1"/>
          </p:cNvSpPr>
          <p:nvPr/>
        </p:nvSpPr>
        <p:spPr bwMode="auto">
          <a:xfrm>
            <a:off x="8324862" y="4428914"/>
            <a:ext cx="793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i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8" name="Rectangle 329"/>
          <p:cNvSpPr>
            <a:spLocks noChangeArrowheads="1"/>
          </p:cNvSpPr>
          <p:nvPr/>
        </p:nvSpPr>
        <p:spPr bwMode="auto">
          <a:xfrm>
            <a:off x="8353437" y="4428914"/>
            <a:ext cx="1127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9" name="Rectangle 330"/>
          <p:cNvSpPr>
            <a:spLocks noChangeArrowheads="1"/>
          </p:cNvSpPr>
          <p:nvPr/>
        </p:nvSpPr>
        <p:spPr bwMode="auto">
          <a:xfrm>
            <a:off x="8415349" y="4428914"/>
            <a:ext cx="2111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g 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0" name="Rectangle 331"/>
          <p:cNvSpPr>
            <a:spLocks noChangeArrowheads="1"/>
          </p:cNvSpPr>
          <p:nvPr/>
        </p:nvSpPr>
        <p:spPr bwMode="auto">
          <a:xfrm>
            <a:off x="8574100" y="4428914"/>
            <a:ext cx="10001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1" name="Rectangle 332"/>
          <p:cNvSpPr>
            <a:spLocks noChangeArrowheads="1"/>
          </p:cNvSpPr>
          <p:nvPr/>
        </p:nvSpPr>
        <p:spPr bwMode="auto">
          <a:xfrm>
            <a:off x="8621725" y="4428914"/>
            <a:ext cx="157163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ve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2" name="Rectangle 333"/>
          <p:cNvSpPr>
            <a:spLocks noChangeArrowheads="1"/>
          </p:cNvSpPr>
          <p:nvPr/>
        </p:nvSpPr>
        <p:spPr bwMode="auto">
          <a:xfrm>
            <a:off x="8724912" y="4428914"/>
            <a:ext cx="793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3" name="Freeform 334"/>
          <p:cNvSpPr>
            <a:spLocks/>
          </p:cNvSpPr>
          <p:nvPr/>
        </p:nvSpPr>
        <p:spPr bwMode="auto">
          <a:xfrm>
            <a:off x="1944689" y="1650781"/>
            <a:ext cx="400051" cy="1006478"/>
          </a:xfrm>
          <a:custGeom>
            <a:avLst/>
            <a:gdLst>
              <a:gd name="T0" fmla="*/ 0 w 773"/>
              <a:gd name="T1" fmla="*/ 0 h 1946"/>
              <a:gd name="T2" fmla="*/ 0 w 773"/>
              <a:gd name="T3" fmla="*/ 0 h 1946"/>
              <a:gd name="T4" fmla="*/ 773 w 773"/>
              <a:gd name="T5" fmla="*/ 0 h 1946"/>
              <a:gd name="T6" fmla="*/ 773 w 773"/>
              <a:gd name="T7" fmla="*/ 1946 h 1946"/>
              <a:gd name="T8" fmla="*/ 0 w 773"/>
              <a:gd name="T9" fmla="*/ 1946 h 1946"/>
              <a:gd name="T10" fmla="*/ 0 w 773"/>
              <a:gd name="T11" fmla="*/ 0 h 1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73" h="1946">
                <a:moveTo>
                  <a:pt x="0" y="0"/>
                </a:moveTo>
                <a:lnTo>
                  <a:pt x="0" y="0"/>
                </a:lnTo>
                <a:lnTo>
                  <a:pt x="773" y="0"/>
                </a:lnTo>
                <a:lnTo>
                  <a:pt x="773" y="1946"/>
                </a:lnTo>
                <a:lnTo>
                  <a:pt x="0" y="1946"/>
                </a:lnTo>
                <a:lnTo>
                  <a:pt x="0" y="0"/>
                </a:lnTo>
                <a:close/>
              </a:path>
            </a:pathLst>
          </a:custGeom>
          <a:solidFill>
            <a:srgbClr val="54823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Freeform 336"/>
          <p:cNvSpPr>
            <a:spLocks/>
          </p:cNvSpPr>
          <p:nvPr/>
        </p:nvSpPr>
        <p:spPr bwMode="auto">
          <a:xfrm>
            <a:off x="5256219" y="1812706"/>
            <a:ext cx="0" cy="71438"/>
          </a:xfrm>
          <a:custGeom>
            <a:avLst/>
            <a:gdLst>
              <a:gd name="T0" fmla="*/ 0 h 138"/>
              <a:gd name="T1" fmla="*/ 0 h 138"/>
              <a:gd name="T2" fmla="*/ 138 h 13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38">
                <a:moveTo>
                  <a:pt x="0" y="0"/>
                </a:moveTo>
                <a:lnTo>
                  <a:pt x="0" y="0"/>
                </a:lnTo>
                <a:lnTo>
                  <a:pt x="0" y="138"/>
                </a:lnTo>
              </a:path>
            </a:pathLst>
          </a:custGeom>
          <a:noFill/>
          <a:ln w="2063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Freeform 337"/>
          <p:cNvSpPr>
            <a:spLocks/>
          </p:cNvSpPr>
          <p:nvPr/>
        </p:nvSpPr>
        <p:spPr bwMode="auto">
          <a:xfrm>
            <a:off x="5124456" y="2039720"/>
            <a:ext cx="0" cy="85725"/>
          </a:xfrm>
          <a:custGeom>
            <a:avLst/>
            <a:gdLst>
              <a:gd name="T0" fmla="*/ 0 w 1"/>
              <a:gd name="T1" fmla="*/ 0 h 167"/>
              <a:gd name="T2" fmla="*/ 0 w 1"/>
              <a:gd name="T3" fmla="*/ 0 h 167"/>
              <a:gd name="T4" fmla="*/ 1 w 1"/>
              <a:gd name="T5" fmla="*/ 167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67">
                <a:moveTo>
                  <a:pt x="0" y="0"/>
                </a:moveTo>
                <a:lnTo>
                  <a:pt x="0" y="0"/>
                </a:lnTo>
                <a:lnTo>
                  <a:pt x="1" y="167"/>
                </a:lnTo>
              </a:path>
            </a:pathLst>
          </a:custGeom>
          <a:noFill/>
          <a:ln w="2063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338"/>
          <p:cNvSpPr>
            <a:spLocks/>
          </p:cNvSpPr>
          <p:nvPr/>
        </p:nvSpPr>
        <p:spPr bwMode="auto">
          <a:xfrm>
            <a:off x="5695957" y="2039720"/>
            <a:ext cx="0" cy="79375"/>
          </a:xfrm>
          <a:custGeom>
            <a:avLst/>
            <a:gdLst>
              <a:gd name="T0" fmla="*/ 0 h 152"/>
              <a:gd name="T1" fmla="*/ 0 h 152"/>
              <a:gd name="T2" fmla="*/ 152 h 15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52">
                <a:moveTo>
                  <a:pt x="0" y="0"/>
                </a:moveTo>
                <a:lnTo>
                  <a:pt x="0" y="0"/>
                </a:lnTo>
                <a:lnTo>
                  <a:pt x="0" y="152"/>
                </a:lnTo>
              </a:path>
            </a:pathLst>
          </a:custGeom>
          <a:noFill/>
          <a:ln w="2063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339"/>
          <p:cNvSpPr>
            <a:spLocks/>
          </p:cNvSpPr>
          <p:nvPr/>
        </p:nvSpPr>
        <p:spPr bwMode="auto">
          <a:xfrm>
            <a:off x="6799272" y="3763750"/>
            <a:ext cx="0" cy="77788"/>
          </a:xfrm>
          <a:custGeom>
            <a:avLst/>
            <a:gdLst>
              <a:gd name="T0" fmla="*/ 0 w 1"/>
              <a:gd name="T1" fmla="*/ 0 h 152"/>
              <a:gd name="T2" fmla="*/ 0 w 1"/>
              <a:gd name="T3" fmla="*/ 0 h 152"/>
              <a:gd name="T4" fmla="*/ 1 w 1"/>
              <a:gd name="T5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52">
                <a:moveTo>
                  <a:pt x="0" y="0"/>
                </a:moveTo>
                <a:lnTo>
                  <a:pt x="0" y="0"/>
                </a:lnTo>
                <a:lnTo>
                  <a:pt x="1" y="152"/>
                </a:lnTo>
              </a:path>
            </a:pathLst>
          </a:custGeom>
          <a:noFill/>
          <a:ln w="2063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Freeform 340"/>
          <p:cNvSpPr>
            <a:spLocks/>
          </p:cNvSpPr>
          <p:nvPr/>
        </p:nvSpPr>
        <p:spPr bwMode="auto">
          <a:xfrm>
            <a:off x="7426335" y="3757400"/>
            <a:ext cx="0" cy="85725"/>
          </a:xfrm>
          <a:custGeom>
            <a:avLst/>
            <a:gdLst>
              <a:gd name="T0" fmla="*/ 0 h 167"/>
              <a:gd name="T1" fmla="*/ 0 h 167"/>
              <a:gd name="T2" fmla="*/ 167 h 167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67">
                <a:moveTo>
                  <a:pt x="0" y="0"/>
                </a:moveTo>
                <a:lnTo>
                  <a:pt x="0" y="0"/>
                </a:lnTo>
                <a:lnTo>
                  <a:pt x="0" y="167"/>
                </a:lnTo>
              </a:path>
            </a:pathLst>
          </a:custGeom>
          <a:noFill/>
          <a:ln w="2063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341"/>
          <p:cNvSpPr>
            <a:spLocks/>
          </p:cNvSpPr>
          <p:nvPr/>
        </p:nvSpPr>
        <p:spPr bwMode="auto">
          <a:xfrm>
            <a:off x="7412048" y="2046070"/>
            <a:ext cx="0" cy="79375"/>
          </a:xfrm>
          <a:custGeom>
            <a:avLst/>
            <a:gdLst>
              <a:gd name="T0" fmla="*/ 0 h 152"/>
              <a:gd name="T1" fmla="*/ 0 h 152"/>
              <a:gd name="T2" fmla="*/ 152 h 15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52">
                <a:moveTo>
                  <a:pt x="0" y="0"/>
                </a:moveTo>
                <a:lnTo>
                  <a:pt x="0" y="0"/>
                </a:lnTo>
                <a:lnTo>
                  <a:pt x="0" y="152"/>
                </a:lnTo>
              </a:path>
            </a:pathLst>
          </a:custGeom>
          <a:noFill/>
          <a:ln w="2063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342"/>
          <p:cNvSpPr>
            <a:spLocks/>
          </p:cNvSpPr>
          <p:nvPr/>
        </p:nvSpPr>
        <p:spPr bwMode="auto">
          <a:xfrm>
            <a:off x="6811972" y="2046070"/>
            <a:ext cx="0" cy="87313"/>
          </a:xfrm>
          <a:custGeom>
            <a:avLst/>
            <a:gdLst>
              <a:gd name="T0" fmla="*/ 0 h 168"/>
              <a:gd name="T1" fmla="*/ 0 h 168"/>
              <a:gd name="T2" fmla="*/ 168 h 168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68">
                <a:moveTo>
                  <a:pt x="0" y="0"/>
                </a:moveTo>
                <a:lnTo>
                  <a:pt x="0" y="0"/>
                </a:lnTo>
                <a:lnTo>
                  <a:pt x="0" y="168"/>
                </a:lnTo>
              </a:path>
            </a:pathLst>
          </a:custGeom>
          <a:noFill/>
          <a:ln w="2063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343"/>
          <p:cNvSpPr>
            <a:spLocks/>
          </p:cNvSpPr>
          <p:nvPr/>
        </p:nvSpPr>
        <p:spPr bwMode="auto">
          <a:xfrm>
            <a:off x="7315210" y="1798419"/>
            <a:ext cx="0" cy="77788"/>
          </a:xfrm>
          <a:custGeom>
            <a:avLst/>
            <a:gdLst>
              <a:gd name="T0" fmla="*/ 0 w 1"/>
              <a:gd name="T1" fmla="*/ 0 h 152"/>
              <a:gd name="T2" fmla="*/ 0 w 1"/>
              <a:gd name="T3" fmla="*/ 0 h 152"/>
              <a:gd name="T4" fmla="*/ 1 w 1"/>
              <a:gd name="T5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52">
                <a:moveTo>
                  <a:pt x="0" y="0"/>
                </a:moveTo>
                <a:lnTo>
                  <a:pt x="0" y="0"/>
                </a:lnTo>
                <a:lnTo>
                  <a:pt x="1" y="152"/>
                </a:lnTo>
              </a:path>
            </a:pathLst>
          </a:custGeom>
          <a:noFill/>
          <a:ln w="20638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Freeform 344"/>
          <p:cNvSpPr>
            <a:spLocks noEditPoints="1"/>
          </p:cNvSpPr>
          <p:nvPr/>
        </p:nvSpPr>
        <p:spPr bwMode="auto">
          <a:xfrm>
            <a:off x="3159128" y="1679356"/>
            <a:ext cx="1492252" cy="1741493"/>
          </a:xfrm>
          <a:custGeom>
            <a:avLst/>
            <a:gdLst>
              <a:gd name="T0" fmla="*/ 0 w 2889"/>
              <a:gd name="T1" fmla="*/ 0 h 3369"/>
              <a:gd name="T2" fmla="*/ 332 w 2889"/>
              <a:gd name="T3" fmla="*/ 0 h 3369"/>
              <a:gd name="T4" fmla="*/ 574 w 2889"/>
              <a:gd name="T5" fmla="*/ 0 h 3369"/>
              <a:gd name="T6" fmla="*/ 664 w 2889"/>
              <a:gd name="T7" fmla="*/ 0 h 3369"/>
              <a:gd name="T8" fmla="*/ 996 w 2889"/>
              <a:gd name="T9" fmla="*/ 0 h 3369"/>
              <a:gd name="T10" fmla="*/ 1238 w 2889"/>
              <a:gd name="T11" fmla="*/ 0 h 3369"/>
              <a:gd name="T12" fmla="*/ 1329 w 2889"/>
              <a:gd name="T13" fmla="*/ 0 h 3369"/>
              <a:gd name="T14" fmla="*/ 1661 w 2889"/>
              <a:gd name="T15" fmla="*/ 0 h 3369"/>
              <a:gd name="T16" fmla="*/ 1903 w 2889"/>
              <a:gd name="T17" fmla="*/ 0 h 3369"/>
              <a:gd name="T18" fmla="*/ 1993 w 2889"/>
              <a:gd name="T19" fmla="*/ 0 h 3369"/>
              <a:gd name="T20" fmla="*/ 2326 w 2889"/>
              <a:gd name="T21" fmla="*/ 0 h 3369"/>
              <a:gd name="T22" fmla="*/ 2567 w 2889"/>
              <a:gd name="T23" fmla="*/ 0 h 3369"/>
              <a:gd name="T24" fmla="*/ 2658 w 2889"/>
              <a:gd name="T25" fmla="*/ 0 h 3369"/>
              <a:gd name="T26" fmla="*/ 2889 w 2889"/>
              <a:gd name="T27" fmla="*/ 10 h 3369"/>
              <a:gd name="T28" fmla="*/ 2889 w 2889"/>
              <a:gd name="T29" fmla="*/ 101 h 3369"/>
              <a:gd name="T30" fmla="*/ 2889 w 2889"/>
              <a:gd name="T31" fmla="*/ 433 h 3369"/>
              <a:gd name="T32" fmla="*/ 2889 w 2889"/>
              <a:gd name="T33" fmla="*/ 676 h 3369"/>
              <a:gd name="T34" fmla="*/ 2889 w 2889"/>
              <a:gd name="T35" fmla="*/ 766 h 3369"/>
              <a:gd name="T36" fmla="*/ 2889 w 2889"/>
              <a:gd name="T37" fmla="*/ 1099 h 3369"/>
              <a:gd name="T38" fmla="*/ 2889 w 2889"/>
              <a:gd name="T39" fmla="*/ 1341 h 3369"/>
              <a:gd name="T40" fmla="*/ 2889 w 2889"/>
              <a:gd name="T41" fmla="*/ 1432 h 3369"/>
              <a:gd name="T42" fmla="*/ 2889 w 2889"/>
              <a:gd name="T43" fmla="*/ 1765 h 3369"/>
              <a:gd name="T44" fmla="*/ 2889 w 2889"/>
              <a:gd name="T45" fmla="*/ 2007 h 3369"/>
              <a:gd name="T46" fmla="*/ 2889 w 2889"/>
              <a:gd name="T47" fmla="*/ 2098 h 3369"/>
              <a:gd name="T48" fmla="*/ 2889 w 2889"/>
              <a:gd name="T49" fmla="*/ 2431 h 3369"/>
              <a:gd name="T50" fmla="*/ 2889 w 2889"/>
              <a:gd name="T51" fmla="*/ 2673 h 3369"/>
              <a:gd name="T52" fmla="*/ 2889 w 2889"/>
              <a:gd name="T53" fmla="*/ 2764 h 3369"/>
              <a:gd name="T54" fmla="*/ 2889 w 2889"/>
              <a:gd name="T55" fmla="*/ 3097 h 3369"/>
              <a:gd name="T56" fmla="*/ 2889 w 2889"/>
              <a:gd name="T57" fmla="*/ 3339 h 3369"/>
              <a:gd name="T58" fmla="*/ 2829 w 2889"/>
              <a:gd name="T59" fmla="*/ 3369 h 3369"/>
              <a:gd name="T60" fmla="*/ 2497 w 2889"/>
              <a:gd name="T61" fmla="*/ 3369 h 3369"/>
              <a:gd name="T62" fmla="*/ 2255 w 2889"/>
              <a:gd name="T63" fmla="*/ 3369 h 3369"/>
              <a:gd name="T64" fmla="*/ 2164 w 2889"/>
              <a:gd name="T65" fmla="*/ 3369 h 3369"/>
              <a:gd name="T66" fmla="*/ 1832 w 2889"/>
              <a:gd name="T67" fmla="*/ 3369 h 3369"/>
              <a:gd name="T68" fmla="*/ 1591 w 2889"/>
              <a:gd name="T69" fmla="*/ 3369 h 3369"/>
              <a:gd name="T70" fmla="*/ 1500 w 2889"/>
              <a:gd name="T71" fmla="*/ 3369 h 3369"/>
              <a:gd name="T72" fmla="*/ 1168 w 2889"/>
              <a:gd name="T73" fmla="*/ 3369 h 3369"/>
              <a:gd name="T74" fmla="*/ 926 w 2889"/>
              <a:gd name="T75" fmla="*/ 3369 h 3369"/>
              <a:gd name="T76" fmla="*/ 835 w 2889"/>
              <a:gd name="T77" fmla="*/ 3369 h 3369"/>
              <a:gd name="T78" fmla="*/ 503 w 2889"/>
              <a:gd name="T79" fmla="*/ 3369 h 3369"/>
              <a:gd name="T80" fmla="*/ 261 w 2889"/>
              <a:gd name="T81" fmla="*/ 3369 h 3369"/>
              <a:gd name="T82" fmla="*/ 171 w 2889"/>
              <a:gd name="T83" fmla="*/ 3369 h 3369"/>
              <a:gd name="T84" fmla="*/ 0 w 2889"/>
              <a:gd name="T85" fmla="*/ 3299 h 3369"/>
              <a:gd name="T86" fmla="*/ 0 w 2889"/>
              <a:gd name="T87" fmla="*/ 3208 h 3369"/>
              <a:gd name="T88" fmla="*/ 0 w 2889"/>
              <a:gd name="T89" fmla="*/ 2875 h 3369"/>
              <a:gd name="T90" fmla="*/ 0 w 2889"/>
              <a:gd name="T91" fmla="*/ 2633 h 3369"/>
              <a:gd name="T92" fmla="*/ 0 w 2889"/>
              <a:gd name="T93" fmla="*/ 2542 h 3369"/>
              <a:gd name="T94" fmla="*/ 0 w 2889"/>
              <a:gd name="T95" fmla="*/ 2209 h 3369"/>
              <a:gd name="T96" fmla="*/ 0 w 2889"/>
              <a:gd name="T97" fmla="*/ 1967 h 3369"/>
              <a:gd name="T98" fmla="*/ 0 w 2889"/>
              <a:gd name="T99" fmla="*/ 1876 h 3369"/>
              <a:gd name="T100" fmla="*/ 0 w 2889"/>
              <a:gd name="T101" fmla="*/ 1543 h 3369"/>
              <a:gd name="T102" fmla="*/ 0 w 2889"/>
              <a:gd name="T103" fmla="*/ 1301 h 3369"/>
              <a:gd name="T104" fmla="*/ 0 w 2889"/>
              <a:gd name="T105" fmla="*/ 1210 h 3369"/>
              <a:gd name="T106" fmla="*/ 0 w 2889"/>
              <a:gd name="T107" fmla="*/ 877 h 3369"/>
              <a:gd name="T108" fmla="*/ 0 w 2889"/>
              <a:gd name="T109" fmla="*/ 635 h 3369"/>
              <a:gd name="T110" fmla="*/ 0 w 2889"/>
              <a:gd name="T111" fmla="*/ 544 h 3369"/>
              <a:gd name="T112" fmla="*/ 0 w 2889"/>
              <a:gd name="T113" fmla="*/ 212 h 3369"/>
              <a:gd name="T114" fmla="*/ 0 w 2889"/>
              <a:gd name="T115" fmla="*/ 0 h 3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889" h="3369">
                <a:moveTo>
                  <a:pt x="0" y="0"/>
                </a:moveTo>
                <a:lnTo>
                  <a:pt x="0" y="0"/>
                </a:lnTo>
                <a:lnTo>
                  <a:pt x="241" y="0"/>
                </a:lnTo>
                <a:moveTo>
                  <a:pt x="332" y="0"/>
                </a:moveTo>
                <a:lnTo>
                  <a:pt x="332" y="0"/>
                </a:lnTo>
                <a:lnTo>
                  <a:pt x="574" y="0"/>
                </a:lnTo>
                <a:moveTo>
                  <a:pt x="664" y="0"/>
                </a:moveTo>
                <a:lnTo>
                  <a:pt x="664" y="0"/>
                </a:lnTo>
                <a:lnTo>
                  <a:pt x="906" y="0"/>
                </a:lnTo>
                <a:moveTo>
                  <a:pt x="996" y="0"/>
                </a:moveTo>
                <a:lnTo>
                  <a:pt x="996" y="0"/>
                </a:lnTo>
                <a:lnTo>
                  <a:pt x="1238" y="0"/>
                </a:lnTo>
                <a:moveTo>
                  <a:pt x="1329" y="0"/>
                </a:moveTo>
                <a:lnTo>
                  <a:pt x="1329" y="0"/>
                </a:lnTo>
                <a:lnTo>
                  <a:pt x="1570" y="0"/>
                </a:lnTo>
                <a:moveTo>
                  <a:pt x="1661" y="0"/>
                </a:moveTo>
                <a:lnTo>
                  <a:pt x="1661" y="0"/>
                </a:lnTo>
                <a:lnTo>
                  <a:pt x="1903" y="0"/>
                </a:lnTo>
                <a:moveTo>
                  <a:pt x="1993" y="0"/>
                </a:moveTo>
                <a:lnTo>
                  <a:pt x="1993" y="0"/>
                </a:lnTo>
                <a:lnTo>
                  <a:pt x="2235" y="0"/>
                </a:lnTo>
                <a:moveTo>
                  <a:pt x="2326" y="0"/>
                </a:moveTo>
                <a:lnTo>
                  <a:pt x="2326" y="0"/>
                </a:lnTo>
                <a:lnTo>
                  <a:pt x="2567" y="0"/>
                </a:lnTo>
                <a:moveTo>
                  <a:pt x="2658" y="0"/>
                </a:moveTo>
                <a:lnTo>
                  <a:pt x="2658" y="0"/>
                </a:lnTo>
                <a:lnTo>
                  <a:pt x="2889" y="0"/>
                </a:lnTo>
                <a:lnTo>
                  <a:pt x="2889" y="10"/>
                </a:lnTo>
                <a:moveTo>
                  <a:pt x="2889" y="101"/>
                </a:moveTo>
                <a:lnTo>
                  <a:pt x="2889" y="101"/>
                </a:lnTo>
                <a:lnTo>
                  <a:pt x="2889" y="343"/>
                </a:lnTo>
                <a:moveTo>
                  <a:pt x="2889" y="433"/>
                </a:moveTo>
                <a:lnTo>
                  <a:pt x="2889" y="433"/>
                </a:lnTo>
                <a:lnTo>
                  <a:pt x="2889" y="676"/>
                </a:lnTo>
                <a:moveTo>
                  <a:pt x="2889" y="766"/>
                </a:moveTo>
                <a:lnTo>
                  <a:pt x="2889" y="766"/>
                </a:lnTo>
                <a:lnTo>
                  <a:pt x="2889" y="1009"/>
                </a:lnTo>
                <a:moveTo>
                  <a:pt x="2889" y="1099"/>
                </a:moveTo>
                <a:lnTo>
                  <a:pt x="2889" y="1099"/>
                </a:lnTo>
                <a:lnTo>
                  <a:pt x="2889" y="1341"/>
                </a:lnTo>
                <a:moveTo>
                  <a:pt x="2889" y="1432"/>
                </a:moveTo>
                <a:lnTo>
                  <a:pt x="2889" y="1432"/>
                </a:lnTo>
                <a:lnTo>
                  <a:pt x="2889" y="1674"/>
                </a:lnTo>
                <a:moveTo>
                  <a:pt x="2889" y="1765"/>
                </a:moveTo>
                <a:lnTo>
                  <a:pt x="2889" y="1765"/>
                </a:lnTo>
                <a:lnTo>
                  <a:pt x="2889" y="2007"/>
                </a:lnTo>
                <a:moveTo>
                  <a:pt x="2889" y="2098"/>
                </a:moveTo>
                <a:lnTo>
                  <a:pt x="2889" y="2098"/>
                </a:lnTo>
                <a:lnTo>
                  <a:pt x="2889" y="2340"/>
                </a:lnTo>
                <a:moveTo>
                  <a:pt x="2889" y="2431"/>
                </a:moveTo>
                <a:lnTo>
                  <a:pt x="2889" y="2431"/>
                </a:lnTo>
                <a:lnTo>
                  <a:pt x="2889" y="2673"/>
                </a:lnTo>
                <a:moveTo>
                  <a:pt x="2889" y="2764"/>
                </a:moveTo>
                <a:lnTo>
                  <a:pt x="2889" y="2764"/>
                </a:lnTo>
                <a:lnTo>
                  <a:pt x="2889" y="3006"/>
                </a:lnTo>
                <a:moveTo>
                  <a:pt x="2889" y="3097"/>
                </a:moveTo>
                <a:lnTo>
                  <a:pt x="2889" y="3097"/>
                </a:lnTo>
                <a:lnTo>
                  <a:pt x="2889" y="3339"/>
                </a:lnTo>
                <a:moveTo>
                  <a:pt x="2829" y="3369"/>
                </a:moveTo>
                <a:lnTo>
                  <a:pt x="2829" y="3369"/>
                </a:lnTo>
                <a:lnTo>
                  <a:pt x="2587" y="3369"/>
                </a:lnTo>
                <a:moveTo>
                  <a:pt x="2497" y="3369"/>
                </a:moveTo>
                <a:lnTo>
                  <a:pt x="2497" y="3369"/>
                </a:lnTo>
                <a:lnTo>
                  <a:pt x="2255" y="3369"/>
                </a:lnTo>
                <a:moveTo>
                  <a:pt x="2164" y="3369"/>
                </a:moveTo>
                <a:lnTo>
                  <a:pt x="2164" y="3369"/>
                </a:lnTo>
                <a:lnTo>
                  <a:pt x="1923" y="3369"/>
                </a:lnTo>
                <a:moveTo>
                  <a:pt x="1832" y="3369"/>
                </a:moveTo>
                <a:lnTo>
                  <a:pt x="1832" y="3369"/>
                </a:lnTo>
                <a:lnTo>
                  <a:pt x="1591" y="3369"/>
                </a:lnTo>
                <a:moveTo>
                  <a:pt x="1500" y="3369"/>
                </a:moveTo>
                <a:lnTo>
                  <a:pt x="1500" y="3369"/>
                </a:lnTo>
                <a:lnTo>
                  <a:pt x="1258" y="3369"/>
                </a:lnTo>
                <a:moveTo>
                  <a:pt x="1168" y="3369"/>
                </a:moveTo>
                <a:lnTo>
                  <a:pt x="1168" y="3369"/>
                </a:lnTo>
                <a:lnTo>
                  <a:pt x="926" y="3369"/>
                </a:lnTo>
                <a:moveTo>
                  <a:pt x="835" y="3369"/>
                </a:moveTo>
                <a:lnTo>
                  <a:pt x="835" y="3369"/>
                </a:lnTo>
                <a:lnTo>
                  <a:pt x="594" y="3369"/>
                </a:lnTo>
                <a:moveTo>
                  <a:pt x="503" y="3369"/>
                </a:moveTo>
                <a:lnTo>
                  <a:pt x="503" y="3369"/>
                </a:lnTo>
                <a:lnTo>
                  <a:pt x="261" y="3369"/>
                </a:lnTo>
                <a:moveTo>
                  <a:pt x="171" y="3369"/>
                </a:moveTo>
                <a:lnTo>
                  <a:pt x="171" y="3369"/>
                </a:lnTo>
                <a:lnTo>
                  <a:pt x="0" y="3369"/>
                </a:lnTo>
                <a:lnTo>
                  <a:pt x="0" y="3299"/>
                </a:lnTo>
                <a:moveTo>
                  <a:pt x="0" y="3208"/>
                </a:moveTo>
                <a:lnTo>
                  <a:pt x="0" y="3208"/>
                </a:lnTo>
                <a:lnTo>
                  <a:pt x="0" y="2966"/>
                </a:lnTo>
                <a:moveTo>
                  <a:pt x="0" y="2875"/>
                </a:moveTo>
                <a:lnTo>
                  <a:pt x="0" y="2875"/>
                </a:lnTo>
                <a:lnTo>
                  <a:pt x="0" y="2633"/>
                </a:lnTo>
                <a:moveTo>
                  <a:pt x="0" y="2542"/>
                </a:moveTo>
                <a:lnTo>
                  <a:pt x="0" y="2542"/>
                </a:lnTo>
                <a:lnTo>
                  <a:pt x="0" y="2300"/>
                </a:lnTo>
                <a:moveTo>
                  <a:pt x="0" y="2209"/>
                </a:moveTo>
                <a:lnTo>
                  <a:pt x="0" y="2209"/>
                </a:lnTo>
                <a:lnTo>
                  <a:pt x="0" y="1967"/>
                </a:lnTo>
                <a:moveTo>
                  <a:pt x="0" y="1876"/>
                </a:moveTo>
                <a:lnTo>
                  <a:pt x="0" y="1876"/>
                </a:lnTo>
                <a:lnTo>
                  <a:pt x="0" y="1634"/>
                </a:lnTo>
                <a:moveTo>
                  <a:pt x="0" y="1543"/>
                </a:moveTo>
                <a:lnTo>
                  <a:pt x="0" y="1543"/>
                </a:lnTo>
                <a:lnTo>
                  <a:pt x="0" y="1301"/>
                </a:lnTo>
                <a:moveTo>
                  <a:pt x="0" y="1210"/>
                </a:moveTo>
                <a:lnTo>
                  <a:pt x="0" y="1210"/>
                </a:lnTo>
                <a:lnTo>
                  <a:pt x="0" y="968"/>
                </a:lnTo>
                <a:moveTo>
                  <a:pt x="0" y="877"/>
                </a:moveTo>
                <a:lnTo>
                  <a:pt x="0" y="877"/>
                </a:lnTo>
                <a:lnTo>
                  <a:pt x="0" y="635"/>
                </a:lnTo>
                <a:moveTo>
                  <a:pt x="0" y="544"/>
                </a:moveTo>
                <a:lnTo>
                  <a:pt x="0" y="544"/>
                </a:lnTo>
                <a:lnTo>
                  <a:pt x="0" y="302"/>
                </a:lnTo>
                <a:moveTo>
                  <a:pt x="0" y="212"/>
                </a:moveTo>
                <a:lnTo>
                  <a:pt x="0" y="212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346"/>
          <p:cNvSpPr>
            <a:spLocks/>
          </p:cNvSpPr>
          <p:nvPr/>
        </p:nvSpPr>
        <p:spPr bwMode="auto">
          <a:xfrm>
            <a:off x="3370266" y="2004794"/>
            <a:ext cx="0" cy="1373192"/>
          </a:xfrm>
          <a:custGeom>
            <a:avLst/>
            <a:gdLst>
              <a:gd name="T0" fmla="*/ 0 h 2655"/>
              <a:gd name="T1" fmla="*/ 0 h 2655"/>
              <a:gd name="T2" fmla="*/ 2655 h 2655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2655">
                <a:moveTo>
                  <a:pt x="0" y="0"/>
                </a:moveTo>
                <a:lnTo>
                  <a:pt x="0" y="0"/>
                </a:lnTo>
                <a:lnTo>
                  <a:pt x="0" y="2655"/>
                </a:lnTo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347"/>
          <p:cNvSpPr>
            <a:spLocks/>
          </p:cNvSpPr>
          <p:nvPr/>
        </p:nvSpPr>
        <p:spPr bwMode="auto">
          <a:xfrm>
            <a:off x="3546479" y="2004794"/>
            <a:ext cx="0" cy="1373192"/>
          </a:xfrm>
          <a:custGeom>
            <a:avLst/>
            <a:gdLst>
              <a:gd name="T0" fmla="*/ 0 h 2655"/>
              <a:gd name="T1" fmla="*/ 0 h 2655"/>
              <a:gd name="T2" fmla="*/ 2655 h 2655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2655">
                <a:moveTo>
                  <a:pt x="0" y="0"/>
                </a:moveTo>
                <a:lnTo>
                  <a:pt x="0" y="0"/>
                </a:lnTo>
                <a:lnTo>
                  <a:pt x="0" y="2655"/>
                </a:lnTo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348"/>
          <p:cNvSpPr>
            <a:spLocks/>
          </p:cNvSpPr>
          <p:nvPr/>
        </p:nvSpPr>
        <p:spPr bwMode="auto">
          <a:xfrm>
            <a:off x="3724279" y="2004794"/>
            <a:ext cx="0" cy="1373192"/>
          </a:xfrm>
          <a:custGeom>
            <a:avLst/>
            <a:gdLst>
              <a:gd name="T0" fmla="*/ 0 h 2655"/>
              <a:gd name="T1" fmla="*/ 0 h 2655"/>
              <a:gd name="T2" fmla="*/ 2655 h 2655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2655">
                <a:moveTo>
                  <a:pt x="0" y="0"/>
                </a:moveTo>
                <a:lnTo>
                  <a:pt x="0" y="0"/>
                </a:lnTo>
                <a:lnTo>
                  <a:pt x="0" y="2655"/>
                </a:lnTo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349"/>
          <p:cNvSpPr>
            <a:spLocks/>
          </p:cNvSpPr>
          <p:nvPr/>
        </p:nvSpPr>
        <p:spPr bwMode="auto">
          <a:xfrm>
            <a:off x="3900492" y="2004794"/>
            <a:ext cx="0" cy="1373192"/>
          </a:xfrm>
          <a:custGeom>
            <a:avLst/>
            <a:gdLst>
              <a:gd name="T0" fmla="*/ 0 h 2655"/>
              <a:gd name="T1" fmla="*/ 0 h 2655"/>
              <a:gd name="T2" fmla="*/ 2655 h 2655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2655">
                <a:moveTo>
                  <a:pt x="0" y="0"/>
                </a:moveTo>
                <a:lnTo>
                  <a:pt x="0" y="0"/>
                </a:lnTo>
                <a:lnTo>
                  <a:pt x="0" y="2655"/>
                </a:lnTo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350"/>
          <p:cNvSpPr>
            <a:spLocks/>
          </p:cNvSpPr>
          <p:nvPr/>
        </p:nvSpPr>
        <p:spPr bwMode="auto">
          <a:xfrm>
            <a:off x="4076705" y="2004794"/>
            <a:ext cx="0" cy="1373192"/>
          </a:xfrm>
          <a:custGeom>
            <a:avLst/>
            <a:gdLst>
              <a:gd name="T0" fmla="*/ 0 h 2655"/>
              <a:gd name="T1" fmla="*/ 0 h 2655"/>
              <a:gd name="T2" fmla="*/ 2655 h 2655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2655">
                <a:moveTo>
                  <a:pt x="0" y="0"/>
                </a:moveTo>
                <a:lnTo>
                  <a:pt x="0" y="0"/>
                </a:lnTo>
                <a:lnTo>
                  <a:pt x="0" y="2655"/>
                </a:lnTo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351"/>
          <p:cNvSpPr>
            <a:spLocks/>
          </p:cNvSpPr>
          <p:nvPr/>
        </p:nvSpPr>
        <p:spPr bwMode="auto">
          <a:xfrm>
            <a:off x="4254505" y="2004794"/>
            <a:ext cx="0" cy="1373192"/>
          </a:xfrm>
          <a:custGeom>
            <a:avLst/>
            <a:gdLst>
              <a:gd name="T0" fmla="*/ 0 h 2655"/>
              <a:gd name="T1" fmla="*/ 0 h 2655"/>
              <a:gd name="T2" fmla="*/ 2655 h 2655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2655">
                <a:moveTo>
                  <a:pt x="0" y="0"/>
                </a:moveTo>
                <a:lnTo>
                  <a:pt x="0" y="0"/>
                </a:lnTo>
                <a:lnTo>
                  <a:pt x="0" y="2655"/>
                </a:lnTo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352"/>
          <p:cNvSpPr>
            <a:spLocks/>
          </p:cNvSpPr>
          <p:nvPr/>
        </p:nvSpPr>
        <p:spPr bwMode="auto">
          <a:xfrm>
            <a:off x="4430718" y="2004794"/>
            <a:ext cx="0" cy="1373192"/>
          </a:xfrm>
          <a:custGeom>
            <a:avLst/>
            <a:gdLst>
              <a:gd name="T0" fmla="*/ 0 h 2655"/>
              <a:gd name="T1" fmla="*/ 0 h 2655"/>
              <a:gd name="T2" fmla="*/ 2655 h 2655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2655">
                <a:moveTo>
                  <a:pt x="0" y="0"/>
                </a:moveTo>
                <a:lnTo>
                  <a:pt x="0" y="0"/>
                </a:lnTo>
                <a:lnTo>
                  <a:pt x="0" y="2655"/>
                </a:lnTo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Freeform 353"/>
          <p:cNvSpPr>
            <a:spLocks/>
          </p:cNvSpPr>
          <p:nvPr/>
        </p:nvSpPr>
        <p:spPr bwMode="auto">
          <a:xfrm>
            <a:off x="3187703" y="2181007"/>
            <a:ext cx="1425577" cy="0"/>
          </a:xfrm>
          <a:custGeom>
            <a:avLst/>
            <a:gdLst>
              <a:gd name="T0" fmla="*/ 0 w 2759"/>
              <a:gd name="T1" fmla="*/ 0 w 2759"/>
              <a:gd name="T2" fmla="*/ 2759 w 2759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2759">
                <a:moveTo>
                  <a:pt x="0" y="0"/>
                </a:moveTo>
                <a:lnTo>
                  <a:pt x="0" y="0"/>
                </a:lnTo>
                <a:lnTo>
                  <a:pt x="2759" y="0"/>
                </a:lnTo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354"/>
          <p:cNvSpPr>
            <a:spLocks/>
          </p:cNvSpPr>
          <p:nvPr/>
        </p:nvSpPr>
        <p:spPr bwMode="auto">
          <a:xfrm>
            <a:off x="3187703" y="2350870"/>
            <a:ext cx="1425577" cy="0"/>
          </a:xfrm>
          <a:custGeom>
            <a:avLst/>
            <a:gdLst>
              <a:gd name="T0" fmla="*/ 0 w 2759"/>
              <a:gd name="T1" fmla="*/ 0 w 2759"/>
              <a:gd name="T2" fmla="*/ 2759 w 2759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2759">
                <a:moveTo>
                  <a:pt x="0" y="0"/>
                </a:moveTo>
                <a:lnTo>
                  <a:pt x="0" y="0"/>
                </a:lnTo>
                <a:lnTo>
                  <a:pt x="2759" y="0"/>
                </a:lnTo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Freeform 355"/>
          <p:cNvSpPr>
            <a:spLocks/>
          </p:cNvSpPr>
          <p:nvPr/>
        </p:nvSpPr>
        <p:spPr bwMode="auto">
          <a:xfrm>
            <a:off x="3187703" y="2520733"/>
            <a:ext cx="1425577" cy="0"/>
          </a:xfrm>
          <a:custGeom>
            <a:avLst/>
            <a:gdLst>
              <a:gd name="T0" fmla="*/ 0 w 2759"/>
              <a:gd name="T1" fmla="*/ 0 w 2759"/>
              <a:gd name="T2" fmla="*/ 2759 w 2759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2759">
                <a:moveTo>
                  <a:pt x="0" y="0"/>
                </a:moveTo>
                <a:lnTo>
                  <a:pt x="0" y="0"/>
                </a:lnTo>
                <a:lnTo>
                  <a:pt x="2759" y="0"/>
                </a:lnTo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Freeform 356"/>
          <p:cNvSpPr>
            <a:spLocks/>
          </p:cNvSpPr>
          <p:nvPr/>
        </p:nvSpPr>
        <p:spPr bwMode="auto">
          <a:xfrm>
            <a:off x="3187703" y="2692184"/>
            <a:ext cx="1425577" cy="0"/>
          </a:xfrm>
          <a:custGeom>
            <a:avLst/>
            <a:gdLst>
              <a:gd name="T0" fmla="*/ 0 w 2759"/>
              <a:gd name="T1" fmla="*/ 0 w 2759"/>
              <a:gd name="T2" fmla="*/ 2759 w 2759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2759">
                <a:moveTo>
                  <a:pt x="0" y="0"/>
                </a:moveTo>
                <a:lnTo>
                  <a:pt x="0" y="0"/>
                </a:lnTo>
                <a:lnTo>
                  <a:pt x="2759" y="0"/>
                </a:lnTo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357"/>
          <p:cNvSpPr>
            <a:spLocks/>
          </p:cNvSpPr>
          <p:nvPr/>
        </p:nvSpPr>
        <p:spPr bwMode="auto">
          <a:xfrm>
            <a:off x="3187703" y="2862047"/>
            <a:ext cx="1425577" cy="0"/>
          </a:xfrm>
          <a:custGeom>
            <a:avLst/>
            <a:gdLst>
              <a:gd name="T0" fmla="*/ 0 w 2759"/>
              <a:gd name="T1" fmla="*/ 0 w 2759"/>
              <a:gd name="T2" fmla="*/ 2759 w 2759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2759">
                <a:moveTo>
                  <a:pt x="0" y="0"/>
                </a:moveTo>
                <a:lnTo>
                  <a:pt x="0" y="0"/>
                </a:lnTo>
                <a:lnTo>
                  <a:pt x="2759" y="0"/>
                </a:lnTo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358"/>
          <p:cNvSpPr>
            <a:spLocks/>
          </p:cNvSpPr>
          <p:nvPr/>
        </p:nvSpPr>
        <p:spPr bwMode="auto">
          <a:xfrm>
            <a:off x="3187703" y="3031910"/>
            <a:ext cx="1425577" cy="0"/>
          </a:xfrm>
          <a:custGeom>
            <a:avLst/>
            <a:gdLst>
              <a:gd name="T0" fmla="*/ 0 w 2759"/>
              <a:gd name="T1" fmla="*/ 0 w 2759"/>
              <a:gd name="T2" fmla="*/ 2759 w 2759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2759">
                <a:moveTo>
                  <a:pt x="0" y="0"/>
                </a:moveTo>
                <a:lnTo>
                  <a:pt x="0" y="0"/>
                </a:lnTo>
                <a:lnTo>
                  <a:pt x="2759" y="0"/>
                </a:lnTo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Freeform 359"/>
          <p:cNvSpPr>
            <a:spLocks/>
          </p:cNvSpPr>
          <p:nvPr/>
        </p:nvSpPr>
        <p:spPr bwMode="auto">
          <a:xfrm>
            <a:off x="3187703" y="3201773"/>
            <a:ext cx="1425577" cy="0"/>
          </a:xfrm>
          <a:custGeom>
            <a:avLst/>
            <a:gdLst>
              <a:gd name="T0" fmla="*/ 0 w 2759"/>
              <a:gd name="T1" fmla="*/ 0 w 2759"/>
              <a:gd name="T2" fmla="*/ 2759 w 2759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2759">
                <a:moveTo>
                  <a:pt x="0" y="0"/>
                </a:moveTo>
                <a:lnTo>
                  <a:pt x="0" y="0"/>
                </a:lnTo>
                <a:lnTo>
                  <a:pt x="2759" y="0"/>
                </a:lnTo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360"/>
          <p:cNvSpPr>
            <a:spLocks/>
          </p:cNvSpPr>
          <p:nvPr/>
        </p:nvSpPr>
        <p:spPr bwMode="auto">
          <a:xfrm>
            <a:off x="3194053" y="2004794"/>
            <a:ext cx="0" cy="1373192"/>
          </a:xfrm>
          <a:custGeom>
            <a:avLst/>
            <a:gdLst>
              <a:gd name="T0" fmla="*/ 0 h 2655"/>
              <a:gd name="T1" fmla="*/ 0 h 2655"/>
              <a:gd name="T2" fmla="*/ 2655 h 2655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2655">
                <a:moveTo>
                  <a:pt x="0" y="0"/>
                </a:moveTo>
                <a:lnTo>
                  <a:pt x="0" y="0"/>
                </a:lnTo>
                <a:lnTo>
                  <a:pt x="0" y="2655"/>
                </a:lnTo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Freeform 361"/>
          <p:cNvSpPr>
            <a:spLocks/>
          </p:cNvSpPr>
          <p:nvPr/>
        </p:nvSpPr>
        <p:spPr bwMode="auto">
          <a:xfrm>
            <a:off x="4606931" y="2004794"/>
            <a:ext cx="0" cy="1373192"/>
          </a:xfrm>
          <a:custGeom>
            <a:avLst/>
            <a:gdLst>
              <a:gd name="T0" fmla="*/ 0 h 2655"/>
              <a:gd name="T1" fmla="*/ 0 h 2655"/>
              <a:gd name="T2" fmla="*/ 2655 h 2655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2655">
                <a:moveTo>
                  <a:pt x="0" y="0"/>
                </a:moveTo>
                <a:lnTo>
                  <a:pt x="0" y="0"/>
                </a:lnTo>
                <a:lnTo>
                  <a:pt x="0" y="2655"/>
                </a:lnTo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Freeform 362"/>
          <p:cNvSpPr>
            <a:spLocks/>
          </p:cNvSpPr>
          <p:nvPr/>
        </p:nvSpPr>
        <p:spPr bwMode="auto">
          <a:xfrm>
            <a:off x="3187703" y="2011144"/>
            <a:ext cx="1425577" cy="0"/>
          </a:xfrm>
          <a:custGeom>
            <a:avLst/>
            <a:gdLst>
              <a:gd name="T0" fmla="*/ 0 w 2759"/>
              <a:gd name="T1" fmla="*/ 0 w 2759"/>
              <a:gd name="T2" fmla="*/ 2759 w 2759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2759">
                <a:moveTo>
                  <a:pt x="0" y="0"/>
                </a:moveTo>
                <a:lnTo>
                  <a:pt x="0" y="0"/>
                </a:lnTo>
                <a:lnTo>
                  <a:pt x="2759" y="0"/>
                </a:lnTo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Freeform 363"/>
          <p:cNvSpPr>
            <a:spLocks/>
          </p:cNvSpPr>
          <p:nvPr/>
        </p:nvSpPr>
        <p:spPr bwMode="auto">
          <a:xfrm>
            <a:off x="3187703" y="3373224"/>
            <a:ext cx="1425577" cy="0"/>
          </a:xfrm>
          <a:custGeom>
            <a:avLst/>
            <a:gdLst>
              <a:gd name="T0" fmla="*/ 0 w 2759"/>
              <a:gd name="T1" fmla="*/ 0 w 2759"/>
              <a:gd name="T2" fmla="*/ 2759 w 2759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2759">
                <a:moveTo>
                  <a:pt x="0" y="0"/>
                </a:moveTo>
                <a:lnTo>
                  <a:pt x="0" y="0"/>
                </a:lnTo>
                <a:lnTo>
                  <a:pt x="2759" y="0"/>
                </a:lnTo>
              </a:path>
            </a:pathLst>
          </a:cu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Rectangle 364"/>
          <p:cNvSpPr>
            <a:spLocks noChangeArrowheads="1"/>
          </p:cNvSpPr>
          <p:nvPr/>
        </p:nvSpPr>
        <p:spPr bwMode="auto">
          <a:xfrm>
            <a:off x="3516316" y="1769844"/>
            <a:ext cx="271463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8*8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4" name="Rectangle 365"/>
          <p:cNvSpPr>
            <a:spLocks noChangeArrowheads="1"/>
          </p:cNvSpPr>
          <p:nvPr/>
        </p:nvSpPr>
        <p:spPr bwMode="auto">
          <a:xfrm>
            <a:off x="3735392" y="1769844"/>
            <a:ext cx="220663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CP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5" name="Rectangle 366"/>
          <p:cNvSpPr>
            <a:spLocks noChangeArrowheads="1"/>
          </p:cNvSpPr>
          <p:nvPr/>
        </p:nvSpPr>
        <p:spPr bwMode="auto">
          <a:xfrm>
            <a:off x="3902079" y="1769844"/>
            <a:ext cx="1365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6" name="Rectangle 367"/>
          <p:cNvSpPr>
            <a:spLocks noChangeArrowheads="1"/>
          </p:cNvSpPr>
          <p:nvPr/>
        </p:nvSpPr>
        <p:spPr bwMode="auto">
          <a:xfrm>
            <a:off x="3984630" y="1769844"/>
            <a:ext cx="84138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7" name="Rectangle 368"/>
          <p:cNvSpPr>
            <a:spLocks noChangeArrowheads="1"/>
          </p:cNvSpPr>
          <p:nvPr/>
        </p:nvSpPr>
        <p:spPr bwMode="auto">
          <a:xfrm>
            <a:off x="4016380" y="1769844"/>
            <a:ext cx="2762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Mes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8" name="Rectangle 369"/>
          <p:cNvSpPr>
            <a:spLocks noChangeArrowheads="1"/>
          </p:cNvSpPr>
          <p:nvPr/>
        </p:nvSpPr>
        <p:spPr bwMode="auto">
          <a:xfrm>
            <a:off x="4240217" y="1769844"/>
            <a:ext cx="1238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 Bold" panose="02020803070505020304" pitchFamily="18" charset="0"/>
              </a:rPr>
              <a:t>h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99792" y="370778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99792" y="70862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53684" y="2941415"/>
            <a:ext cx="1379758" cy="47212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SPM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179512" y="1412776"/>
            <a:ext cx="2952328" cy="309634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82" name="内容占位符 2"/>
          <p:cNvSpPr>
            <a:spLocks noGrp="1"/>
          </p:cNvSpPr>
          <p:nvPr>
            <p:ph idx="4294967295"/>
          </p:nvPr>
        </p:nvSpPr>
        <p:spPr>
          <a:xfrm>
            <a:off x="323528" y="4581128"/>
            <a:ext cx="7128792" cy="1728192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CPEs:</a:t>
            </a:r>
            <a:r>
              <a:rPr lang="zh-CN" altLang="en-US" dirty="0"/>
              <a:t>  </a:t>
            </a:r>
            <a:r>
              <a:rPr lang="en-US" altLang="zh-CN" dirty="0"/>
              <a:t>many-core architecture</a:t>
            </a:r>
          </a:p>
        </p:txBody>
      </p:sp>
      <p:sp>
        <p:nvSpPr>
          <p:cNvPr id="379" name="标题 1"/>
          <p:cNvSpPr>
            <a:spLocks noGrp="1"/>
          </p:cNvSpPr>
          <p:nvPr>
            <p:ph type="title"/>
          </p:nvPr>
        </p:nvSpPr>
        <p:spPr>
          <a:xfrm>
            <a:off x="287524" y="344402"/>
            <a:ext cx="8568952" cy="552571"/>
          </a:xfrm>
        </p:spPr>
        <p:txBody>
          <a:bodyPr/>
          <a:lstStyle/>
          <a:p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SW26010</a:t>
            </a:r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Processor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830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38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19086" y="1195167"/>
            <a:ext cx="8496314" cy="3490923"/>
            <a:chOff x="201" y="453"/>
            <a:chExt cx="5352" cy="2199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1" y="454"/>
              <a:ext cx="5352" cy="2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" name="Group 205"/>
            <p:cNvGrpSpPr>
              <a:grpSpLocks/>
            </p:cNvGrpSpPr>
            <p:nvPr/>
          </p:nvGrpSpPr>
          <p:grpSpPr bwMode="auto">
            <a:xfrm>
              <a:off x="205" y="453"/>
              <a:ext cx="4679" cy="2189"/>
              <a:chOff x="205" y="453"/>
              <a:chExt cx="4679" cy="2189"/>
            </a:xfrm>
          </p:grpSpPr>
          <p:sp>
            <p:nvSpPr>
              <p:cNvPr id="179" name="Rectangle 5"/>
              <p:cNvSpPr>
                <a:spLocks noChangeArrowheads="1"/>
              </p:cNvSpPr>
              <p:nvPr/>
            </p:nvSpPr>
            <p:spPr bwMode="auto">
              <a:xfrm>
                <a:off x="3484" y="2278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0" name="Rectangle 6"/>
              <p:cNvSpPr>
                <a:spLocks noChangeArrowheads="1"/>
              </p:cNvSpPr>
              <p:nvPr/>
            </p:nvSpPr>
            <p:spPr bwMode="auto">
              <a:xfrm>
                <a:off x="3536" y="2278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1" name="Rectangle 7"/>
              <p:cNvSpPr>
                <a:spLocks noChangeArrowheads="1"/>
              </p:cNvSpPr>
              <p:nvPr/>
            </p:nvSpPr>
            <p:spPr bwMode="auto">
              <a:xfrm>
                <a:off x="3602" y="2278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2" name="Rectangle 8"/>
              <p:cNvSpPr>
                <a:spLocks noChangeArrowheads="1"/>
              </p:cNvSpPr>
              <p:nvPr/>
            </p:nvSpPr>
            <p:spPr bwMode="auto">
              <a:xfrm>
                <a:off x="3645" y="2278"/>
                <a:ext cx="8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3" name="Rectangle 9"/>
              <p:cNvSpPr>
                <a:spLocks noChangeArrowheads="1"/>
              </p:cNvSpPr>
              <p:nvPr/>
            </p:nvSpPr>
            <p:spPr bwMode="auto">
              <a:xfrm>
                <a:off x="3697" y="2278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" name="Rectangle 10"/>
              <p:cNvSpPr>
                <a:spLocks noChangeArrowheads="1"/>
              </p:cNvSpPr>
              <p:nvPr/>
            </p:nvSpPr>
            <p:spPr bwMode="auto">
              <a:xfrm>
                <a:off x="3727" y="2278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" name="Rectangle 11"/>
              <p:cNvSpPr>
                <a:spLocks noChangeArrowheads="1"/>
              </p:cNvSpPr>
              <p:nvPr/>
            </p:nvSpPr>
            <p:spPr bwMode="auto">
              <a:xfrm>
                <a:off x="3801" y="2278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6" name="Rectangle 12"/>
              <p:cNvSpPr>
                <a:spLocks noChangeArrowheads="1"/>
              </p:cNvSpPr>
              <p:nvPr/>
            </p:nvSpPr>
            <p:spPr bwMode="auto">
              <a:xfrm>
                <a:off x="3862" y="2278"/>
                <a:ext cx="6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7" name="Rectangle 13"/>
              <p:cNvSpPr>
                <a:spLocks noChangeArrowheads="1"/>
              </p:cNvSpPr>
              <p:nvPr/>
            </p:nvSpPr>
            <p:spPr bwMode="auto">
              <a:xfrm>
                <a:off x="1488" y="1576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8" name="Rectangle 14"/>
              <p:cNvSpPr>
                <a:spLocks noChangeArrowheads="1"/>
              </p:cNvSpPr>
              <p:nvPr/>
            </p:nvSpPr>
            <p:spPr bwMode="auto">
              <a:xfrm>
                <a:off x="1540" y="1576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at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9" name="Rectangle 15"/>
              <p:cNvSpPr>
                <a:spLocks noChangeArrowheads="1"/>
              </p:cNvSpPr>
              <p:nvPr/>
            </p:nvSpPr>
            <p:spPr bwMode="auto">
              <a:xfrm>
                <a:off x="1596" y="1576"/>
                <a:ext cx="13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 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0" name="Rectangle 16"/>
              <p:cNvSpPr>
                <a:spLocks noChangeArrowheads="1"/>
              </p:cNvSpPr>
              <p:nvPr/>
            </p:nvSpPr>
            <p:spPr bwMode="auto">
              <a:xfrm>
                <a:off x="1692" y="1576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1" name="Rectangle 17"/>
              <p:cNvSpPr>
                <a:spLocks noChangeArrowheads="1"/>
              </p:cNvSpPr>
              <p:nvPr/>
            </p:nvSpPr>
            <p:spPr bwMode="auto">
              <a:xfrm>
                <a:off x="1722" y="1576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2" name="Rectangle 18"/>
              <p:cNvSpPr>
                <a:spLocks noChangeArrowheads="1"/>
              </p:cNvSpPr>
              <p:nvPr/>
            </p:nvSpPr>
            <p:spPr bwMode="auto">
              <a:xfrm>
                <a:off x="1796" y="1576"/>
                <a:ext cx="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3" name="Rectangle 19"/>
              <p:cNvSpPr>
                <a:spLocks noChangeArrowheads="1"/>
              </p:cNvSpPr>
              <p:nvPr/>
            </p:nvSpPr>
            <p:spPr bwMode="auto">
              <a:xfrm>
                <a:off x="1822" y="1576"/>
                <a:ext cx="5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4" name="Rectangle 20"/>
              <p:cNvSpPr>
                <a:spLocks noChangeArrowheads="1"/>
              </p:cNvSpPr>
              <p:nvPr/>
            </p:nvSpPr>
            <p:spPr bwMode="auto">
              <a:xfrm>
                <a:off x="1844" y="1576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5" name="Rectangle 21"/>
              <p:cNvSpPr>
                <a:spLocks noChangeArrowheads="1"/>
              </p:cNvSpPr>
              <p:nvPr/>
            </p:nvSpPr>
            <p:spPr bwMode="auto">
              <a:xfrm>
                <a:off x="1874" y="1576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6" name="Rectangle 22"/>
              <p:cNvSpPr>
                <a:spLocks noChangeArrowheads="1"/>
              </p:cNvSpPr>
              <p:nvPr/>
            </p:nvSpPr>
            <p:spPr bwMode="auto">
              <a:xfrm>
                <a:off x="1905" y="1576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7" name="Rectangle 23"/>
              <p:cNvSpPr>
                <a:spLocks noChangeArrowheads="1"/>
              </p:cNvSpPr>
              <p:nvPr/>
            </p:nvSpPr>
            <p:spPr bwMode="auto">
              <a:xfrm>
                <a:off x="1566" y="1663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8" name="Rectangle 24"/>
              <p:cNvSpPr>
                <a:spLocks noChangeArrowheads="1"/>
              </p:cNvSpPr>
              <p:nvPr/>
            </p:nvSpPr>
            <p:spPr bwMode="auto">
              <a:xfrm>
                <a:off x="1618" y="1663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9" name="Rectangle 25"/>
              <p:cNvSpPr>
                <a:spLocks noChangeArrowheads="1"/>
              </p:cNvSpPr>
              <p:nvPr/>
            </p:nvSpPr>
            <p:spPr bwMode="auto">
              <a:xfrm>
                <a:off x="1649" y="1663"/>
                <a:ext cx="55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Rectangle 26"/>
              <p:cNvSpPr>
                <a:spLocks noChangeArrowheads="1"/>
              </p:cNvSpPr>
              <p:nvPr/>
            </p:nvSpPr>
            <p:spPr bwMode="auto">
              <a:xfrm>
                <a:off x="1670" y="1663"/>
                <a:ext cx="8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1" name="Rectangle 27"/>
              <p:cNvSpPr>
                <a:spLocks noChangeArrowheads="1"/>
              </p:cNvSpPr>
              <p:nvPr/>
            </p:nvSpPr>
            <p:spPr bwMode="auto">
              <a:xfrm>
                <a:off x="1722" y="1663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2" name="Rectangle 28"/>
              <p:cNvSpPr>
                <a:spLocks noChangeArrowheads="1"/>
              </p:cNvSpPr>
              <p:nvPr/>
            </p:nvSpPr>
            <p:spPr bwMode="auto">
              <a:xfrm>
                <a:off x="1788" y="1663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3" name="Freeform 29"/>
              <p:cNvSpPr>
                <a:spLocks/>
              </p:cNvSpPr>
              <p:nvPr/>
            </p:nvSpPr>
            <p:spPr bwMode="auto">
              <a:xfrm>
                <a:off x="3478" y="1374"/>
                <a:ext cx="0" cy="142"/>
              </a:xfrm>
              <a:custGeom>
                <a:avLst/>
                <a:gdLst>
                  <a:gd name="T0" fmla="*/ 0 h 437"/>
                  <a:gd name="T1" fmla="*/ 0 h 437"/>
                  <a:gd name="T2" fmla="*/ 437 h 43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437">
                    <a:moveTo>
                      <a:pt x="0" y="0"/>
                    </a:moveTo>
                    <a:lnTo>
                      <a:pt x="0" y="0"/>
                    </a:lnTo>
                    <a:lnTo>
                      <a:pt x="0" y="437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30"/>
              <p:cNvSpPr>
                <a:spLocks/>
              </p:cNvSpPr>
              <p:nvPr/>
            </p:nvSpPr>
            <p:spPr bwMode="auto">
              <a:xfrm>
                <a:off x="3478" y="1374"/>
                <a:ext cx="0" cy="142"/>
              </a:xfrm>
              <a:custGeom>
                <a:avLst/>
                <a:gdLst>
                  <a:gd name="T0" fmla="*/ 0 h 437"/>
                  <a:gd name="T1" fmla="*/ 0 h 437"/>
                  <a:gd name="T2" fmla="*/ 437 h 43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437">
                    <a:moveTo>
                      <a:pt x="0" y="0"/>
                    </a:moveTo>
                    <a:lnTo>
                      <a:pt x="0" y="0"/>
                    </a:lnTo>
                    <a:lnTo>
                      <a:pt x="0" y="437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31"/>
              <p:cNvSpPr>
                <a:spLocks/>
              </p:cNvSpPr>
              <p:nvPr/>
            </p:nvSpPr>
            <p:spPr bwMode="auto">
              <a:xfrm>
                <a:off x="3617" y="952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32"/>
              <p:cNvSpPr>
                <a:spLocks/>
              </p:cNvSpPr>
              <p:nvPr/>
            </p:nvSpPr>
            <p:spPr bwMode="auto">
              <a:xfrm>
                <a:off x="3617" y="952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33"/>
              <p:cNvSpPr>
                <a:spLocks/>
              </p:cNvSpPr>
              <p:nvPr/>
            </p:nvSpPr>
            <p:spPr bwMode="auto">
              <a:xfrm>
                <a:off x="3221" y="944"/>
                <a:ext cx="1" cy="116"/>
              </a:xfrm>
              <a:custGeom>
                <a:avLst/>
                <a:gdLst>
                  <a:gd name="T0" fmla="*/ 0 w 1"/>
                  <a:gd name="T1" fmla="*/ 0 h 356"/>
                  <a:gd name="T2" fmla="*/ 0 w 1"/>
                  <a:gd name="T3" fmla="*/ 0 h 356"/>
                  <a:gd name="T4" fmla="*/ 1 w 1"/>
                  <a:gd name="T5" fmla="*/ 3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56">
                    <a:moveTo>
                      <a:pt x="0" y="0"/>
                    </a:moveTo>
                    <a:lnTo>
                      <a:pt x="0" y="0"/>
                    </a:lnTo>
                    <a:lnTo>
                      <a:pt x="1" y="356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34"/>
              <p:cNvSpPr>
                <a:spLocks/>
              </p:cNvSpPr>
              <p:nvPr/>
            </p:nvSpPr>
            <p:spPr bwMode="auto">
              <a:xfrm>
                <a:off x="3221" y="944"/>
                <a:ext cx="1" cy="116"/>
              </a:xfrm>
              <a:custGeom>
                <a:avLst/>
                <a:gdLst>
                  <a:gd name="T0" fmla="*/ 0 w 1"/>
                  <a:gd name="T1" fmla="*/ 0 h 356"/>
                  <a:gd name="T2" fmla="*/ 0 w 1"/>
                  <a:gd name="T3" fmla="*/ 0 h 356"/>
                  <a:gd name="T4" fmla="*/ 1 w 1"/>
                  <a:gd name="T5" fmla="*/ 3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56">
                    <a:moveTo>
                      <a:pt x="0" y="0"/>
                    </a:moveTo>
                    <a:lnTo>
                      <a:pt x="0" y="0"/>
                    </a:lnTo>
                    <a:lnTo>
                      <a:pt x="1" y="356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35"/>
              <p:cNvSpPr>
                <a:spLocks/>
              </p:cNvSpPr>
              <p:nvPr/>
            </p:nvSpPr>
            <p:spPr bwMode="auto">
              <a:xfrm>
                <a:off x="3052" y="722"/>
                <a:ext cx="851" cy="656"/>
              </a:xfrm>
              <a:custGeom>
                <a:avLst/>
                <a:gdLst>
                  <a:gd name="T0" fmla="*/ 0 w 2614"/>
                  <a:gd name="T1" fmla="*/ 0 h 2014"/>
                  <a:gd name="T2" fmla="*/ 0 w 2614"/>
                  <a:gd name="T3" fmla="*/ 0 h 2014"/>
                  <a:gd name="T4" fmla="*/ 2614 w 2614"/>
                  <a:gd name="T5" fmla="*/ 0 h 2014"/>
                  <a:gd name="T6" fmla="*/ 2614 w 2614"/>
                  <a:gd name="T7" fmla="*/ 2014 h 2014"/>
                  <a:gd name="T8" fmla="*/ 0 w 2614"/>
                  <a:gd name="T9" fmla="*/ 2014 h 2014"/>
                  <a:gd name="T10" fmla="*/ 0 w 2614"/>
                  <a:gd name="T11" fmla="*/ 0 h 2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14" h="2014">
                    <a:moveTo>
                      <a:pt x="0" y="0"/>
                    </a:moveTo>
                    <a:lnTo>
                      <a:pt x="0" y="0"/>
                    </a:lnTo>
                    <a:lnTo>
                      <a:pt x="2614" y="0"/>
                    </a:lnTo>
                    <a:lnTo>
                      <a:pt x="2614" y="2014"/>
                    </a:lnTo>
                    <a:lnTo>
                      <a:pt x="0" y="20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36"/>
              <p:cNvSpPr>
                <a:spLocks noEditPoints="1"/>
              </p:cNvSpPr>
              <p:nvPr/>
            </p:nvSpPr>
            <p:spPr bwMode="auto">
              <a:xfrm>
                <a:off x="3052" y="722"/>
                <a:ext cx="851" cy="656"/>
              </a:xfrm>
              <a:custGeom>
                <a:avLst/>
                <a:gdLst>
                  <a:gd name="T0" fmla="*/ 0 w 2614"/>
                  <a:gd name="T1" fmla="*/ 0 h 2014"/>
                  <a:gd name="T2" fmla="*/ 294 w 2614"/>
                  <a:gd name="T3" fmla="*/ 0 h 2014"/>
                  <a:gd name="T4" fmla="*/ 507 w 2614"/>
                  <a:gd name="T5" fmla="*/ 0 h 2014"/>
                  <a:gd name="T6" fmla="*/ 587 w 2614"/>
                  <a:gd name="T7" fmla="*/ 0 h 2014"/>
                  <a:gd name="T8" fmla="*/ 880 w 2614"/>
                  <a:gd name="T9" fmla="*/ 0 h 2014"/>
                  <a:gd name="T10" fmla="*/ 1094 w 2614"/>
                  <a:gd name="T11" fmla="*/ 0 h 2014"/>
                  <a:gd name="T12" fmla="*/ 1174 w 2614"/>
                  <a:gd name="T13" fmla="*/ 0 h 2014"/>
                  <a:gd name="T14" fmla="*/ 1467 w 2614"/>
                  <a:gd name="T15" fmla="*/ 0 h 2014"/>
                  <a:gd name="T16" fmla="*/ 1680 w 2614"/>
                  <a:gd name="T17" fmla="*/ 0 h 2014"/>
                  <a:gd name="T18" fmla="*/ 1760 w 2614"/>
                  <a:gd name="T19" fmla="*/ 0 h 2014"/>
                  <a:gd name="T20" fmla="*/ 2054 w 2614"/>
                  <a:gd name="T21" fmla="*/ 0 h 2014"/>
                  <a:gd name="T22" fmla="*/ 2267 w 2614"/>
                  <a:gd name="T23" fmla="*/ 0 h 2014"/>
                  <a:gd name="T24" fmla="*/ 2347 w 2614"/>
                  <a:gd name="T25" fmla="*/ 0 h 2014"/>
                  <a:gd name="T26" fmla="*/ 2614 w 2614"/>
                  <a:gd name="T27" fmla="*/ 27 h 2014"/>
                  <a:gd name="T28" fmla="*/ 2614 w 2614"/>
                  <a:gd name="T29" fmla="*/ 240 h 2014"/>
                  <a:gd name="T30" fmla="*/ 2614 w 2614"/>
                  <a:gd name="T31" fmla="*/ 320 h 2014"/>
                  <a:gd name="T32" fmla="*/ 2614 w 2614"/>
                  <a:gd name="T33" fmla="*/ 614 h 2014"/>
                  <a:gd name="T34" fmla="*/ 2614 w 2614"/>
                  <a:gd name="T35" fmla="*/ 827 h 2014"/>
                  <a:gd name="T36" fmla="*/ 2614 w 2614"/>
                  <a:gd name="T37" fmla="*/ 907 h 2014"/>
                  <a:gd name="T38" fmla="*/ 2614 w 2614"/>
                  <a:gd name="T39" fmla="*/ 1200 h 2014"/>
                  <a:gd name="T40" fmla="*/ 2614 w 2614"/>
                  <a:gd name="T41" fmla="*/ 1414 h 2014"/>
                  <a:gd name="T42" fmla="*/ 2614 w 2614"/>
                  <a:gd name="T43" fmla="*/ 1494 h 2014"/>
                  <a:gd name="T44" fmla="*/ 2614 w 2614"/>
                  <a:gd name="T45" fmla="*/ 1787 h 2014"/>
                  <a:gd name="T46" fmla="*/ 2614 w 2614"/>
                  <a:gd name="T47" fmla="*/ 2000 h 2014"/>
                  <a:gd name="T48" fmla="*/ 2547 w 2614"/>
                  <a:gd name="T49" fmla="*/ 2014 h 2014"/>
                  <a:gd name="T50" fmla="*/ 2254 w 2614"/>
                  <a:gd name="T51" fmla="*/ 2014 h 2014"/>
                  <a:gd name="T52" fmla="*/ 2040 w 2614"/>
                  <a:gd name="T53" fmla="*/ 2014 h 2014"/>
                  <a:gd name="T54" fmla="*/ 1960 w 2614"/>
                  <a:gd name="T55" fmla="*/ 2014 h 2014"/>
                  <a:gd name="T56" fmla="*/ 1667 w 2614"/>
                  <a:gd name="T57" fmla="*/ 2014 h 2014"/>
                  <a:gd name="T58" fmla="*/ 1454 w 2614"/>
                  <a:gd name="T59" fmla="*/ 2014 h 2014"/>
                  <a:gd name="T60" fmla="*/ 1374 w 2614"/>
                  <a:gd name="T61" fmla="*/ 2014 h 2014"/>
                  <a:gd name="T62" fmla="*/ 1080 w 2614"/>
                  <a:gd name="T63" fmla="*/ 2014 h 2014"/>
                  <a:gd name="T64" fmla="*/ 867 w 2614"/>
                  <a:gd name="T65" fmla="*/ 2014 h 2014"/>
                  <a:gd name="T66" fmla="*/ 787 w 2614"/>
                  <a:gd name="T67" fmla="*/ 2014 h 2014"/>
                  <a:gd name="T68" fmla="*/ 494 w 2614"/>
                  <a:gd name="T69" fmla="*/ 2014 h 2014"/>
                  <a:gd name="T70" fmla="*/ 280 w 2614"/>
                  <a:gd name="T71" fmla="*/ 2014 h 2014"/>
                  <a:gd name="T72" fmla="*/ 200 w 2614"/>
                  <a:gd name="T73" fmla="*/ 2014 h 2014"/>
                  <a:gd name="T74" fmla="*/ 0 w 2614"/>
                  <a:gd name="T75" fmla="*/ 2000 h 2014"/>
                  <a:gd name="T76" fmla="*/ 0 w 2614"/>
                  <a:gd name="T77" fmla="*/ 1920 h 2014"/>
                  <a:gd name="T78" fmla="*/ 0 w 2614"/>
                  <a:gd name="T79" fmla="*/ 1627 h 2014"/>
                  <a:gd name="T80" fmla="*/ 0 w 2614"/>
                  <a:gd name="T81" fmla="*/ 1414 h 2014"/>
                  <a:gd name="T82" fmla="*/ 0 w 2614"/>
                  <a:gd name="T83" fmla="*/ 1334 h 2014"/>
                  <a:gd name="T84" fmla="*/ 0 w 2614"/>
                  <a:gd name="T85" fmla="*/ 1040 h 2014"/>
                  <a:gd name="T86" fmla="*/ 0 w 2614"/>
                  <a:gd name="T87" fmla="*/ 827 h 2014"/>
                  <a:gd name="T88" fmla="*/ 0 w 2614"/>
                  <a:gd name="T89" fmla="*/ 747 h 2014"/>
                  <a:gd name="T90" fmla="*/ 0 w 2614"/>
                  <a:gd name="T91" fmla="*/ 454 h 2014"/>
                  <a:gd name="T92" fmla="*/ 0 w 2614"/>
                  <a:gd name="T93" fmla="*/ 240 h 2014"/>
                  <a:gd name="T94" fmla="*/ 0 w 2614"/>
                  <a:gd name="T95" fmla="*/ 160 h 2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4" h="2014">
                    <a:moveTo>
                      <a:pt x="0" y="0"/>
                    </a:moveTo>
                    <a:lnTo>
                      <a:pt x="0" y="0"/>
                    </a:lnTo>
                    <a:lnTo>
                      <a:pt x="214" y="0"/>
                    </a:lnTo>
                    <a:moveTo>
                      <a:pt x="294" y="0"/>
                    </a:moveTo>
                    <a:lnTo>
                      <a:pt x="294" y="0"/>
                    </a:lnTo>
                    <a:lnTo>
                      <a:pt x="507" y="0"/>
                    </a:lnTo>
                    <a:moveTo>
                      <a:pt x="587" y="0"/>
                    </a:moveTo>
                    <a:lnTo>
                      <a:pt x="587" y="0"/>
                    </a:lnTo>
                    <a:lnTo>
                      <a:pt x="800" y="0"/>
                    </a:lnTo>
                    <a:moveTo>
                      <a:pt x="880" y="0"/>
                    </a:moveTo>
                    <a:lnTo>
                      <a:pt x="880" y="0"/>
                    </a:lnTo>
                    <a:lnTo>
                      <a:pt x="1094" y="0"/>
                    </a:lnTo>
                    <a:moveTo>
                      <a:pt x="1174" y="0"/>
                    </a:moveTo>
                    <a:lnTo>
                      <a:pt x="1174" y="0"/>
                    </a:lnTo>
                    <a:lnTo>
                      <a:pt x="1387" y="0"/>
                    </a:lnTo>
                    <a:moveTo>
                      <a:pt x="1467" y="0"/>
                    </a:moveTo>
                    <a:lnTo>
                      <a:pt x="1467" y="0"/>
                    </a:lnTo>
                    <a:lnTo>
                      <a:pt x="1680" y="0"/>
                    </a:lnTo>
                    <a:moveTo>
                      <a:pt x="1760" y="0"/>
                    </a:moveTo>
                    <a:lnTo>
                      <a:pt x="1760" y="0"/>
                    </a:lnTo>
                    <a:lnTo>
                      <a:pt x="1974" y="0"/>
                    </a:lnTo>
                    <a:moveTo>
                      <a:pt x="2054" y="0"/>
                    </a:moveTo>
                    <a:lnTo>
                      <a:pt x="2054" y="0"/>
                    </a:lnTo>
                    <a:lnTo>
                      <a:pt x="2267" y="0"/>
                    </a:lnTo>
                    <a:moveTo>
                      <a:pt x="2347" y="0"/>
                    </a:moveTo>
                    <a:lnTo>
                      <a:pt x="2347" y="0"/>
                    </a:lnTo>
                    <a:lnTo>
                      <a:pt x="2560" y="0"/>
                    </a:lnTo>
                    <a:moveTo>
                      <a:pt x="2614" y="27"/>
                    </a:moveTo>
                    <a:lnTo>
                      <a:pt x="2614" y="27"/>
                    </a:lnTo>
                    <a:lnTo>
                      <a:pt x="2614" y="240"/>
                    </a:lnTo>
                    <a:moveTo>
                      <a:pt x="2614" y="320"/>
                    </a:moveTo>
                    <a:lnTo>
                      <a:pt x="2614" y="320"/>
                    </a:lnTo>
                    <a:lnTo>
                      <a:pt x="2614" y="534"/>
                    </a:lnTo>
                    <a:moveTo>
                      <a:pt x="2614" y="614"/>
                    </a:moveTo>
                    <a:lnTo>
                      <a:pt x="2614" y="614"/>
                    </a:lnTo>
                    <a:lnTo>
                      <a:pt x="2614" y="827"/>
                    </a:lnTo>
                    <a:moveTo>
                      <a:pt x="2614" y="907"/>
                    </a:moveTo>
                    <a:lnTo>
                      <a:pt x="2614" y="907"/>
                    </a:lnTo>
                    <a:lnTo>
                      <a:pt x="2614" y="1120"/>
                    </a:lnTo>
                    <a:moveTo>
                      <a:pt x="2614" y="1200"/>
                    </a:moveTo>
                    <a:lnTo>
                      <a:pt x="2614" y="1200"/>
                    </a:lnTo>
                    <a:lnTo>
                      <a:pt x="2614" y="1414"/>
                    </a:lnTo>
                    <a:moveTo>
                      <a:pt x="2614" y="1494"/>
                    </a:moveTo>
                    <a:lnTo>
                      <a:pt x="2614" y="1494"/>
                    </a:lnTo>
                    <a:lnTo>
                      <a:pt x="2614" y="1707"/>
                    </a:lnTo>
                    <a:moveTo>
                      <a:pt x="2614" y="1787"/>
                    </a:moveTo>
                    <a:lnTo>
                      <a:pt x="2614" y="1787"/>
                    </a:lnTo>
                    <a:lnTo>
                      <a:pt x="2614" y="2000"/>
                    </a:lnTo>
                    <a:moveTo>
                      <a:pt x="2547" y="2014"/>
                    </a:moveTo>
                    <a:lnTo>
                      <a:pt x="2547" y="2014"/>
                    </a:lnTo>
                    <a:lnTo>
                      <a:pt x="2334" y="2014"/>
                    </a:lnTo>
                    <a:moveTo>
                      <a:pt x="2254" y="2014"/>
                    </a:moveTo>
                    <a:lnTo>
                      <a:pt x="2254" y="2014"/>
                    </a:lnTo>
                    <a:lnTo>
                      <a:pt x="2040" y="2014"/>
                    </a:lnTo>
                    <a:moveTo>
                      <a:pt x="1960" y="2014"/>
                    </a:moveTo>
                    <a:lnTo>
                      <a:pt x="1960" y="2014"/>
                    </a:lnTo>
                    <a:lnTo>
                      <a:pt x="1747" y="2014"/>
                    </a:lnTo>
                    <a:moveTo>
                      <a:pt x="1667" y="2014"/>
                    </a:moveTo>
                    <a:lnTo>
                      <a:pt x="1667" y="2014"/>
                    </a:lnTo>
                    <a:lnTo>
                      <a:pt x="1454" y="2014"/>
                    </a:lnTo>
                    <a:moveTo>
                      <a:pt x="1374" y="2014"/>
                    </a:moveTo>
                    <a:lnTo>
                      <a:pt x="1374" y="2014"/>
                    </a:lnTo>
                    <a:lnTo>
                      <a:pt x="1160" y="2014"/>
                    </a:lnTo>
                    <a:moveTo>
                      <a:pt x="1080" y="2014"/>
                    </a:moveTo>
                    <a:lnTo>
                      <a:pt x="1080" y="2014"/>
                    </a:lnTo>
                    <a:lnTo>
                      <a:pt x="867" y="2014"/>
                    </a:lnTo>
                    <a:moveTo>
                      <a:pt x="787" y="2014"/>
                    </a:moveTo>
                    <a:lnTo>
                      <a:pt x="787" y="2014"/>
                    </a:lnTo>
                    <a:lnTo>
                      <a:pt x="574" y="2014"/>
                    </a:lnTo>
                    <a:moveTo>
                      <a:pt x="494" y="2014"/>
                    </a:moveTo>
                    <a:lnTo>
                      <a:pt x="494" y="2014"/>
                    </a:lnTo>
                    <a:lnTo>
                      <a:pt x="280" y="2014"/>
                    </a:lnTo>
                    <a:moveTo>
                      <a:pt x="200" y="2014"/>
                    </a:moveTo>
                    <a:lnTo>
                      <a:pt x="200" y="2014"/>
                    </a:lnTo>
                    <a:lnTo>
                      <a:pt x="0" y="2014"/>
                    </a:lnTo>
                    <a:lnTo>
                      <a:pt x="0" y="2000"/>
                    </a:lnTo>
                    <a:moveTo>
                      <a:pt x="0" y="1920"/>
                    </a:moveTo>
                    <a:lnTo>
                      <a:pt x="0" y="1920"/>
                    </a:lnTo>
                    <a:lnTo>
                      <a:pt x="0" y="1707"/>
                    </a:lnTo>
                    <a:moveTo>
                      <a:pt x="0" y="1627"/>
                    </a:moveTo>
                    <a:lnTo>
                      <a:pt x="0" y="1627"/>
                    </a:lnTo>
                    <a:lnTo>
                      <a:pt x="0" y="1414"/>
                    </a:lnTo>
                    <a:moveTo>
                      <a:pt x="0" y="1334"/>
                    </a:moveTo>
                    <a:lnTo>
                      <a:pt x="0" y="1334"/>
                    </a:lnTo>
                    <a:lnTo>
                      <a:pt x="0" y="1120"/>
                    </a:lnTo>
                    <a:moveTo>
                      <a:pt x="0" y="1040"/>
                    </a:moveTo>
                    <a:lnTo>
                      <a:pt x="0" y="1040"/>
                    </a:lnTo>
                    <a:lnTo>
                      <a:pt x="0" y="827"/>
                    </a:lnTo>
                    <a:moveTo>
                      <a:pt x="0" y="747"/>
                    </a:moveTo>
                    <a:lnTo>
                      <a:pt x="0" y="747"/>
                    </a:lnTo>
                    <a:lnTo>
                      <a:pt x="0" y="534"/>
                    </a:lnTo>
                    <a:moveTo>
                      <a:pt x="0" y="454"/>
                    </a:moveTo>
                    <a:lnTo>
                      <a:pt x="0" y="454"/>
                    </a:lnTo>
                    <a:lnTo>
                      <a:pt x="0" y="240"/>
                    </a:lnTo>
                    <a:moveTo>
                      <a:pt x="0" y="160"/>
                    </a:moveTo>
                    <a:lnTo>
                      <a:pt x="0" y="16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37"/>
              <p:cNvSpPr>
                <a:spLocks/>
              </p:cNvSpPr>
              <p:nvPr/>
            </p:nvSpPr>
            <p:spPr bwMode="auto">
              <a:xfrm>
                <a:off x="3308" y="562"/>
                <a:ext cx="0" cy="336"/>
              </a:xfrm>
              <a:custGeom>
                <a:avLst/>
                <a:gdLst>
                  <a:gd name="T0" fmla="*/ 0 h 1032"/>
                  <a:gd name="T1" fmla="*/ 0 h 1032"/>
                  <a:gd name="T2" fmla="*/ 1032 h 10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32">
                    <a:moveTo>
                      <a:pt x="0" y="0"/>
                    </a:moveTo>
                    <a:lnTo>
                      <a:pt x="0" y="0"/>
                    </a:lnTo>
                    <a:lnTo>
                      <a:pt x="0" y="1032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38"/>
              <p:cNvSpPr>
                <a:spLocks/>
              </p:cNvSpPr>
              <p:nvPr/>
            </p:nvSpPr>
            <p:spPr bwMode="auto">
              <a:xfrm>
                <a:off x="3308" y="562"/>
                <a:ext cx="0" cy="336"/>
              </a:xfrm>
              <a:custGeom>
                <a:avLst/>
                <a:gdLst>
                  <a:gd name="T0" fmla="*/ 0 h 1032"/>
                  <a:gd name="T1" fmla="*/ 0 h 1032"/>
                  <a:gd name="T2" fmla="*/ 1032 h 10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32">
                    <a:moveTo>
                      <a:pt x="0" y="0"/>
                    </a:moveTo>
                    <a:lnTo>
                      <a:pt x="0" y="0"/>
                    </a:lnTo>
                    <a:lnTo>
                      <a:pt x="0" y="1032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39"/>
              <p:cNvSpPr>
                <a:spLocks/>
              </p:cNvSpPr>
              <p:nvPr/>
            </p:nvSpPr>
            <p:spPr bwMode="auto">
              <a:xfrm>
                <a:off x="3096" y="1039"/>
                <a:ext cx="264" cy="304"/>
              </a:xfrm>
              <a:custGeom>
                <a:avLst/>
                <a:gdLst>
                  <a:gd name="T0" fmla="*/ 0 w 813"/>
                  <a:gd name="T1" fmla="*/ 135 h 933"/>
                  <a:gd name="T2" fmla="*/ 0 w 813"/>
                  <a:gd name="T3" fmla="*/ 135 h 933"/>
                  <a:gd name="T4" fmla="*/ 135 w 813"/>
                  <a:gd name="T5" fmla="*/ 0 h 933"/>
                  <a:gd name="T6" fmla="*/ 678 w 813"/>
                  <a:gd name="T7" fmla="*/ 0 h 933"/>
                  <a:gd name="T8" fmla="*/ 813 w 813"/>
                  <a:gd name="T9" fmla="*/ 135 h 933"/>
                  <a:gd name="T10" fmla="*/ 813 w 813"/>
                  <a:gd name="T11" fmla="*/ 797 h 933"/>
                  <a:gd name="T12" fmla="*/ 678 w 813"/>
                  <a:gd name="T13" fmla="*/ 933 h 933"/>
                  <a:gd name="T14" fmla="*/ 135 w 813"/>
                  <a:gd name="T15" fmla="*/ 933 h 933"/>
                  <a:gd name="T16" fmla="*/ 0 w 813"/>
                  <a:gd name="T17" fmla="*/ 797 h 933"/>
                  <a:gd name="T18" fmla="*/ 0 w 813"/>
                  <a:gd name="T19" fmla="*/ 13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33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0"/>
                      <a:pt x="813" y="135"/>
                    </a:cubicBezTo>
                    <a:lnTo>
                      <a:pt x="813" y="797"/>
                    </a:lnTo>
                    <a:cubicBezTo>
                      <a:pt x="813" y="872"/>
                      <a:pt x="752" y="933"/>
                      <a:pt x="678" y="933"/>
                    </a:cubicBezTo>
                    <a:lnTo>
                      <a:pt x="135" y="933"/>
                    </a:lnTo>
                    <a:cubicBezTo>
                      <a:pt x="61" y="933"/>
                      <a:pt x="0" y="872"/>
                      <a:pt x="0" y="797"/>
                    </a:cubicBez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40"/>
              <p:cNvSpPr>
                <a:spLocks/>
              </p:cNvSpPr>
              <p:nvPr/>
            </p:nvSpPr>
            <p:spPr bwMode="auto">
              <a:xfrm>
                <a:off x="3096" y="1039"/>
                <a:ext cx="264" cy="304"/>
              </a:xfrm>
              <a:custGeom>
                <a:avLst/>
                <a:gdLst>
                  <a:gd name="T0" fmla="*/ 0 w 813"/>
                  <a:gd name="T1" fmla="*/ 135 h 933"/>
                  <a:gd name="T2" fmla="*/ 0 w 813"/>
                  <a:gd name="T3" fmla="*/ 135 h 933"/>
                  <a:gd name="T4" fmla="*/ 135 w 813"/>
                  <a:gd name="T5" fmla="*/ 0 h 933"/>
                  <a:gd name="T6" fmla="*/ 678 w 813"/>
                  <a:gd name="T7" fmla="*/ 0 h 933"/>
                  <a:gd name="T8" fmla="*/ 813 w 813"/>
                  <a:gd name="T9" fmla="*/ 135 h 933"/>
                  <a:gd name="T10" fmla="*/ 813 w 813"/>
                  <a:gd name="T11" fmla="*/ 797 h 933"/>
                  <a:gd name="T12" fmla="*/ 678 w 813"/>
                  <a:gd name="T13" fmla="*/ 933 h 933"/>
                  <a:gd name="T14" fmla="*/ 135 w 813"/>
                  <a:gd name="T15" fmla="*/ 933 h 933"/>
                  <a:gd name="T16" fmla="*/ 0 w 813"/>
                  <a:gd name="T17" fmla="*/ 797 h 933"/>
                  <a:gd name="T18" fmla="*/ 0 w 813"/>
                  <a:gd name="T19" fmla="*/ 13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33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0"/>
                      <a:pt x="813" y="135"/>
                    </a:cubicBezTo>
                    <a:lnTo>
                      <a:pt x="813" y="797"/>
                    </a:lnTo>
                    <a:cubicBezTo>
                      <a:pt x="813" y="872"/>
                      <a:pt x="752" y="933"/>
                      <a:pt x="678" y="933"/>
                    </a:cubicBezTo>
                    <a:lnTo>
                      <a:pt x="135" y="933"/>
                    </a:lnTo>
                    <a:cubicBezTo>
                      <a:pt x="61" y="933"/>
                      <a:pt x="0" y="872"/>
                      <a:pt x="0" y="797"/>
                    </a:cubicBezTo>
                    <a:lnTo>
                      <a:pt x="0" y="13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1"/>
              <p:cNvSpPr>
                <a:spLocks noChangeArrowheads="1"/>
              </p:cNvSpPr>
              <p:nvPr/>
            </p:nvSpPr>
            <p:spPr bwMode="auto">
              <a:xfrm>
                <a:off x="3150" y="1152"/>
                <a:ext cx="14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6" name="Rectangle 42"/>
              <p:cNvSpPr>
                <a:spLocks noChangeArrowheads="1"/>
              </p:cNvSpPr>
              <p:nvPr/>
            </p:nvSpPr>
            <p:spPr bwMode="auto">
              <a:xfrm>
                <a:off x="3259" y="1152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7" name="Freeform 43"/>
              <p:cNvSpPr>
                <a:spLocks/>
              </p:cNvSpPr>
              <p:nvPr/>
            </p:nvSpPr>
            <p:spPr bwMode="auto">
              <a:xfrm>
                <a:off x="3412" y="1039"/>
                <a:ext cx="413" cy="304"/>
              </a:xfrm>
              <a:custGeom>
                <a:avLst/>
                <a:gdLst>
                  <a:gd name="T0" fmla="*/ 0 w 1267"/>
                  <a:gd name="T1" fmla="*/ 155 h 933"/>
                  <a:gd name="T2" fmla="*/ 0 w 1267"/>
                  <a:gd name="T3" fmla="*/ 155 h 933"/>
                  <a:gd name="T4" fmla="*/ 156 w 1267"/>
                  <a:gd name="T5" fmla="*/ 0 h 933"/>
                  <a:gd name="T6" fmla="*/ 1111 w 1267"/>
                  <a:gd name="T7" fmla="*/ 0 h 933"/>
                  <a:gd name="T8" fmla="*/ 1267 w 1267"/>
                  <a:gd name="T9" fmla="*/ 155 h 933"/>
                  <a:gd name="T10" fmla="*/ 1267 w 1267"/>
                  <a:gd name="T11" fmla="*/ 777 h 933"/>
                  <a:gd name="T12" fmla="*/ 1111 w 1267"/>
                  <a:gd name="T13" fmla="*/ 933 h 933"/>
                  <a:gd name="T14" fmla="*/ 156 w 1267"/>
                  <a:gd name="T15" fmla="*/ 933 h 933"/>
                  <a:gd name="T16" fmla="*/ 0 w 1267"/>
                  <a:gd name="T17" fmla="*/ 777 h 933"/>
                  <a:gd name="T18" fmla="*/ 0 w 1267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7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70" y="0"/>
                      <a:pt x="156" y="0"/>
                    </a:cubicBezTo>
                    <a:lnTo>
                      <a:pt x="1111" y="0"/>
                    </a:lnTo>
                    <a:cubicBezTo>
                      <a:pt x="1197" y="0"/>
                      <a:pt x="1267" y="69"/>
                      <a:pt x="1267" y="155"/>
                    </a:cubicBezTo>
                    <a:lnTo>
                      <a:pt x="1267" y="777"/>
                    </a:lnTo>
                    <a:cubicBezTo>
                      <a:pt x="1267" y="863"/>
                      <a:pt x="1197" y="933"/>
                      <a:pt x="1111" y="933"/>
                    </a:cubicBezTo>
                    <a:lnTo>
                      <a:pt x="156" y="933"/>
                    </a:lnTo>
                    <a:cubicBezTo>
                      <a:pt x="70" y="933"/>
                      <a:pt x="0" y="863"/>
                      <a:pt x="0" y="777"/>
                    </a:cubicBez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44"/>
              <p:cNvSpPr>
                <a:spLocks/>
              </p:cNvSpPr>
              <p:nvPr/>
            </p:nvSpPr>
            <p:spPr bwMode="auto">
              <a:xfrm>
                <a:off x="3412" y="1039"/>
                <a:ext cx="413" cy="304"/>
              </a:xfrm>
              <a:custGeom>
                <a:avLst/>
                <a:gdLst>
                  <a:gd name="T0" fmla="*/ 0 w 1267"/>
                  <a:gd name="T1" fmla="*/ 155 h 933"/>
                  <a:gd name="T2" fmla="*/ 0 w 1267"/>
                  <a:gd name="T3" fmla="*/ 155 h 933"/>
                  <a:gd name="T4" fmla="*/ 156 w 1267"/>
                  <a:gd name="T5" fmla="*/ 0 h 933"/>
                  <a:gd name="T6" fmla="*/ 1111 w 1267"/>
                  <a:gd name="T7" fmla="*/ 0 h 933"/>
                  <a:gd name="T8" fmla="*/ 1267 w 1267"/>
                  <a:gd name="T9" fmla="*/ 155 h 933"/>
                  <a:gd name="T10" fmla="*/ 1267 w 1267"/>
                  <a:gd name="T11" fmla="*/ 777 h 933"/>
                  <a:gd name="T12" fmla="*/ 1111 w 1267"/>
                  <a:gd name="T13" fmla="*/ 933 h 933"/>
                  <a:gd name="T14" fmla="*/ 156 w 1267"/>
                  <a:gd name="T15" fmla="*/ 933 h 933"/>
                  <a:gd name="T16" fmla="*/ 0 w 1267"/>
                  <a:gd name="T17" fmla="*/ 777 h 933"/>
                  <a:gd name="T18" fmla="*/ 0 w 1267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7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70" y="0"/>
                      <a:pt x="156" y="0"/>
                    </a:cubicBezTo>
                    <a:lnTo>
                      <a:pt x="1111" y="0"/>
                    </a:lnTo>
                    <a:cubicBezTo>
                      <a:pt x="1197" y="0"/>
                      <a:pt x="1267" y="69"/>
                      <a:pt x="1267" y="155"/>
                    </a:cubicBezTo>
                    <a:lnTo>
                      <a:pt x="1267" y="777"/>
                    </a:lnTo>
                    <a:cubicBezTo>
                      <a:pt x="1267" y="863"/>
                      <a:pt x="1197" y="933"/>
                      <a:pt x="1111" y="933"/>
                    </a:cubicBezTo>
                    <a:lnTo>
                      <a:pt x="156" y="933"/>
                    </a:lnTo>
                    <a:cubicBezTo>
                      <a:pt x="70" y="933"/>
                      <a:pt x="0" y="863"/>
                      <a:pt x="0" y="777"/>
                    </a:cubicBezTo>
                    <a:lnTo>
                      <a:pt x="0" y="15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5"/>
              <p:cNvSpPr>
                <a:spLocks noChangeArrowheads="1"/>
              </p:cNvSpPr>
              <p:nvPr/>
            </p:nvSpPr>
            <p:spPr bwMode="auto">
              <a:xfrm>
                <a:off x="3488" y="1110"/>
                <a:ext cx="15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8*8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" name="Rectangle 46"/>
              <p:cNvSpPr>
                <a:spLocks noChangeArrowheads="1"/>
              </p:cNvSpPr>
              <p:nvPr/>
            </p:nvSpPr>
            <p:spPr bwMode="auto">
              <a:xfrm>
                <a:off x="3609" y="1110"/>
                <a:ext cx="12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1" name="Rectangle 47"/>
              <p:cNvSpPr>
                <a:spLocks noChangeArrowheads="1"/>
              </p:cNvSpPr>
              <p:nvPr/>
            </p:nvSpPr>
            <p:spPr bwMode="auto">
              <a:xfrm>
                <a:off x="3704" y="1110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2" name="Rectangle 48"/>
              <p:cNvSpPr>
                <a:spLocks noChangeArrowheads="1"/>
              </p:cNvSpPr>
              <p:nvPr/>
            </p:nvSpPr>
            <p:spPr bwMode="auto">
              <a:xfrm>
                <a:off x="3752" y="1110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3" name="Rectangle 49"/>
              <p:cNvSpPr>
                <a:spLocks noChangeArrowheads="1"/>
              </p:cNvSpPr>
              <p:nvPr/>
            </p:nvSpPr>
            <p:spPr bwMode="auto">
              <a:xfrm>
                <a:off x="3540" y="1197"/>
                <a:ext cx="1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Mes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4" name="Rectangle 50"/>
              <p:cNvSpPr>
                <a:spLocks noChangeArrowheads="1"/>
              </p:cNvSpPr>
              <p:nvPr/>
            </p:nvSpPr>
            <p:spPr bwMode="auto">
              <a:xfrm>
                <a:off x="3661" y="1197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5" name="Freeform 51"/>
              <p:cNvSpPr>
                <a:spLocks/>
              </p:cNvSpPr>
              <p:nvPr/>
            </p:nvSpPr>
            <p:spPr bwMode="auto">
              <a:xfrm>
                <a:off x="3143" y="883"/>
                <a:ext cx="534" cy="104"/>
              </a:xfrm>
              <a:custGeom>
                <a:avLst/>
                <a:gdLst>
                  <a:gd name="T0" fmla="*/ 0 w 1640"/>
                  <a:gd name="T1" fmla="*/ 53 h 320"/>
                  <a:gd name="T2" fmla="*/ 0 w 1640"/>
                  <a:gd name="T3" fmla="*/ 53 h 320"/>
                  <a:gd name="T4" fmla="*/ 54 w 1640"/>
                  <a:gd name="T5" fmla="*/ 0 h 320"/>
                  <a:gd name="T6" fmla="*/ 1587 w 1640"/>
                  <a:gd name="T7" fmla="*/ 0 h 320"/>
                  <a:gd name="T8" fmla="*/ 1640 w 1640"/>
                  <a:gd name="T9" fmla="*/ 53 h 320"/>
                  <a:gd name="T10" fmla="*/ 1640 w 1640"/>
                  <a:gd name="T11" fmla="*/ 266 h 320"/>
                  <a:gd name="T12" fmla="*/ 1587 w 1640"/>
                  <a:gd name="T13" fmla="*/ 320 h 320"/>
                  <a:gd name="T14" fmla="*/ 54 w 1640"/>
                  <a:gd name="T15" fmla="*/ 320 h 320"/>
                  <a:gd name="T16" fmla="*/ 0 w 1640"/>
                  <a:gd name="T17" fmla="*/ 266 h 320"/>
                  <a:gd name="T18" fmla="*/ 0 w 1640"/>
                  <a:gd name="T19" fmla="*/ 5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0" h="320">
                    <a:moveTo>
                      <a:pt x="0" y="53"/>
                    </a:moveTo>
                    <a:lnTo>
                      <a:pt x="0" y="53"/>
                    </a:lnTo>
                    <a:cubicBezTo>
                      <a:pt x="0" y="23"/>
                      <a:pt x="24" y="0"/>
                      <a:pt x="54" y="0"/>
                    </a:cubicBezTo>
                    <a:lnTo>
                      <a:pt x="1587" y="0"/>
                    </a:lnTo>
                    <a:cubicBezTo>
                      <a:pt x="1617" y="0"/>
                      <a:pt x="1640" y="23"/>
                      <a:pt x="1640" y="53"/>
                    </a:cubicBezTo>
                    <a:lnTo>
                      <a:pt x="1640" y="266"/>
                    </a:lnTo>
                    <a:cubicBezTo>
                      <a:pt x="1640" y="296"/>
                      <a:pt x="1617" y="320"/>
                      <a:pt x="1587" y="320"/>
                    </a:cubicBezTo>
                    <a:lnTo>
                      <a:pt x="54" y="320"/>
                    </a:lnTo>
                    <a:cubicBezTo>
                      <a:pt x="24" y="320"/>
                      <a:pt x="0" y="296"/>
                      <a:pt x="0" y="266"/>
                    </a:cubicBez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Rectangle 52"/>
              <p:cNvSpPr>
                <a:spLocks noChangeArrowheads="1"/>
              </p:cNvSpPr>
              <p:nvPr/>
            </p:nvSpPr>
            <p:spPr bwMode="auto">
              <a:xfrm>
                <a:off x="3339" y="895"/>
                <a:ext cx="16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PPU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7" name="Freeform 53"/>
              <p:cNvSpPr>
                <a:spLocks/>
              </p:cNvSpPr>
              <p:nvPr/>
            </p:nvSpPr>
            <p:spPr bwMode="auto">
              <a:xfrm>
                <a:off x="3204" y="740"/>
                <a:ext cx="226" cy="99"/>
              </a:xfrm>
              <a:custGeom>
                <a:avLst/>
                <a:gdLst>
                  <a:gd name="T0" fmla="*/ 0 w 693"/>
                  <a:gd name="T1" fmla="*/ 51 h 306"/>
                  <a:gd name="T2" fmla="*/ 0 w 693"/>
                  <a:gd name="T3" fmla="*/ 51 h 306"/>
                  <a:gd name="T4" fmla="*/ 51 w 693"/>
                  <a:gd name="T5" fmla="*/ 0 h 306"/>
                  <a:gd name="T6" fmla="*/ 642 w 693"/>
                  <a:gd name="T7" fmla="*/ 0 h 306"/>
                  <a:gd name="T8" fmla="*/ 693 w 693"/>
                  <a:gd name="T9" fmla="*/ 51 h 306"/>
                  <a:gd name="T10" fmla="*/ 693 w 693"/>
                  <a:gd name="T11" fmla="*/ 255 h 306"/>
                  <a:gd name="T12" fmla="*/ 642 w 693"/>
                  <a:gd name="T13" fmla="*/ 306 h 306"/>
                  <a:gd name="T14" fmla="*/ 51 w 693"/>
                  <a:gd name="T15" fmla="*/ 306 h 306"/>
                  <a:gd name="T16" fmla="*/ 0 w 693"/>
                  <a:gd name="T17" fmla="*/ 255 h 306"/>
                  <a:gd name="T18" fmla="*/ 0 w 693"/>
                  <a:gd name="T19" fmla="*/ 5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3" h="306">
                    <a:moveTo>
                      <a:pt x="0" y="51"/>
                    </a:moveTo>
                    <a:lnTo>
                      <a:pt x="0" y="51"/>
                    </a:lnTo>
                    <a:cubicBezTo>
                      <a:pt x="0" y="22"/>
                      <a:pt x="23" y="0"/>
                      <a:pt x="51" y="0"/>
                    </a:cubicBezTo>
                    <a:lnTo>
                      <a:pt x="642" y="0"/>
                    </a:lnTo>
                    <a:cubicBezTo>
                      <a:pt x="671" y="0"/>
                      <a:pt x="693" y="22"/>
                      <a:pt x="693" y="51"/>
                    </a:cubicBezTo>
                    <a:lnTo>
                      <a:pt x="693" y="255"/>
                    </a:lnTo>
                    <a:cubicBezTo>
                      <a:pt x="693" y="283"/>
                      <a:pt x="671" y="306"/>
                      <a:pt x="642" y="306"/>
                    </a:cubicBezTo>
                    <a:lnTo>
                      <a:pt x="51" y="306"/>
                    </a:lnTo>
                    <a:cubicBezTo>
                      <a:pt x="23" y="306"/>
                      <a:pt x="0" y="283"/>
                      <a:pt x="0" y="255"/>
                    </a:cubicBez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Rectangle 54"/>
              <p:cNvSpPr>
                <a:spLocks noChangeArrowheads="1"/>
              </p:cNvSpPr>
              <p:nvPr/>
            </p:nvSpPr>
            <p:spPr bwMode="auto">
              <a:xfrm>
                <a:off x="3248" y="750"/>
                <a:ext cx="11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iM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9" name="Rectangle 55"/>
              <p:cNvSpPr>
                <a:spLocks noChangeArrowheads="1"/>
              </p:cNvSpPr>
              <p:nvPr/>
            </p:nvSpPr>
            <p:spPr bwMode="auto">
              <a:xfrm>
                <a:off x="3330" y="750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0" name="Freeform 56"/>
              <p:cNvSpPr>
                <a:spLocks/>
              </p:cNvSpPr>
              <p:nvPr/>
            </p:nvSpPr>
            <p:spPr bwMode="auto">
              <a:xfrm>
                <a:off x="3000" y="453"/>
                <a:ext cx="903" cy="135"/>
              </a:xfrm>
              <a:custGeom>
                <a:avLst/>
                <a:gdLst>
                  <a:gd name="T0" fmla="*/ 0 w 2774"/>
                  <a:gd name="T1" fmla="*/ 67 h 412"/>
                  <a:gd name="T2" fmla="*/ 0 w 2774"/>
                  <a:gd name="T3" fmla="*/ 67 h 412"/>
                  <a:gd name="T4" fmla="*/ 69 w 2774"/>
                  <a:gd name="T5" fmla="*/ 0 h 412"/>
                  <a:gd name="T6" fmla="*/ 2705 w 2774"/>
                  <a:gd name="T7" fmla="*/ 0 h 412"/>
                  <a:gd name="T8" fmla="*/ 2774 w 2774"/>
                  <a:gd name="T9" fmla="*/ 67 h 412"/>
                  <a:gd name="T10" fmla="*/ 2774 w 2774"/>
                  <a:gd name="T11" fmla="*/ 343 h 412"/>
                  <a:gd name="T12" fmla="*/ 2705 w 2774"/>
                  <a:gd name="T13" fmla="*/ 412 h 412"/>
                  <a:gd name="T14" fmla="*/ 69 w 2774"/>
                  <a:gd name="T15" fmla="*/ 412 h 412"/>
                  <a:gd name="T16" fmla="*/ 0 w 2774"/>
                  <a:gd name="T17" fmla="*/ 343 h 412"/>
                  <a:gd name="T18" fmla="*/ 0 w 2774"/>
                  <a:gd name="T19" fmla="*/ 67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74" h="412">
                    <a:moveTo>
                      <a:pt x="0" y="67"/>
                    </a:moveTo>
                    <a:lnTo>
                      <a:pt x="0" y="67"/>
                    </a:lnTo>
                    <a:cubicBezTo>
                      <a:pt x="0" y="29"/>
                      <a:pt x="31" y="0"/>
                      <a:pt x="69" y="0"/>
                    </a:cubicBezTo>
                    <a:lnTo>
                      <a:pt x="2705" y="0"/>
                    </a:lnTo>
                    <a:cubicBezTo>
                      <a:pt x="2743" y="0"/>
                      <a:pt x="2774" y="29"/>
                      <a:pt x="2774" y="67"/>
                    </a:cubicBezTo>
                    <a:lnTo>
                      <a:pt x="2774" y="343"/>
                    </a:lnTo>
                    <a:cubicBezTo>
                      <a:pt x="2774" y="381"/>
                      <a:pt x="2743" y="412"/>
                      <a:pt x="2705" y="412"/>
                    </a:cubicBezTo>
                    <a:lnTo>
                      <a:pt x="69" y="412"/>
                    </a:lnTo>
                    <a:cubicBezTo>
                      <a:pt x="31" y="412"/>
                      <a:pt x="0" y="381"/>
                      <a:pt x="0" y="343"/>
                    </a:cubicBez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Rectangle 57"/>
              <p:cNvSpPr>
                <a:spLocks noChangeArrowheads="1"/>
              </p:cNvSpPr>
              <p:nvPr/>
            </p:nvSpPr>
            <p:spPr bwMode="auto">
              <a:xfrm>
                <a:off x="3327" y="481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Rectangle 58"/>
              <p:cNvSpPr>
                <a:spLocks noChangeArrowheads="1"/>
              </p:cNvSpPr>
              <p:nvPr/>
            </p:nvSpPr>
            <p:spPr bwMode="auto">
              <a:xfrm>
                <a:off x="3392" y="481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3" name="Rectangle 59"/>
              <p:cNvSpPr>
                <a:spLocks noChangeArrowheads="1"/>
              </p:cNvSpPr>
              <p:nvPr/>
            </p:nvSpPr>
            <p:spPr bwMode="auto">
              <a:xfrm>
                <a:off x="3422" y="481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Rectangle 60"/>
              <p:cNvSpPr>
                <a:spLocks noChangeArrowheads="1"/>
              </p:cNvSpPr>
              <p:nvPr/>
            </p:nvSpPr>
            <p:spPr bwMode="auto">
              <a:xfrm>
                <a:off x="3479" y="481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5" name="Rectangle 61"/>
              <p:cNvSpPr>
                <a:spLocks noChangeArrowheads="1"/>
              </p:cNvSpPr>
              <p:nvPr/>
            </p:nvSpPr>
            <p:spPr bwMode="auto">
              <a:xfrm>
                <a:off x="3544" y="481"/>
                <a:ext cx="6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Rectangle 62"/>
              <p:cNvSpPr>
                <a:spLocks noChangeArrowheads="1"/>
              </p:cNvSpPr>
              <p:nvPr/>
            </p:nvSpPr>
            <p:spPr bwMode="auto">
              <a:xfrm>
                <a:off x="3475" y="758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7" name="Rectangle 63"/>
              <p:cNvSpPr>
                <a:spLocks noChangeArrowheads="1"/>
              </p:cNvSpPr>
              <p:nvPr/>
            </p:nvSpPr>
            <p:spPr bwMode="auto">
              <a:xfrm>
                <a:off x="3527" y="758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Rectangle 64"/>
              <p:cNvSpPr>
                <a:spLocks noChangeArrowheads="1"/>
              </p:cNvSpPr>
              <p:nvPr/>
            </p:nvSpPr>
            <p:spPr bwMode="auto">
              <a:xfrm>
                <a:off x="3592" y="758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9" name="Rectangle 65"/>
              <p:cNvSpPr>
                <a:spLocks noChangeArrowheads="1"/>
              </p:cNvSpPr>
              <p:nvPr/>
            </p:nvSpPr>
            <p:spPr bwMode="auto">
              <a:xfrm>
                <a:off x="3636" y="758"/>
                <a:ext cx="8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0" name="Rectangle 66"/>
              <p:cNvSpPr>
                <a:spLocks noChangeArrowheads="1"/>
              </p:cNvSpPr>
              <p:nvPr/>
            </p:nvSpPr>
            <p:spPr bwMode="auto">
              <a:xfrm>
                <a:off x="3688" y="758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1" name="Rectangle 67"/>
              <p:cNvSpPr>
                <a:spLocks noChangeArrowheads="1"/>
              </p:cNvSpPr>
              <p:nvPr/>
            </p:nvSpPr>
            <p:spPr bwMode="auto">
              <a:xfrm>
                <a:off x="3718" y="758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2" name="Rectangle 68"/>
              <p:cNvSpPr>
                <a:spLocks noChangeArrowheads="1"/>
              </p:cNvSpPr>
              <p:nvPr/>
            </p:nvSpPr>
            <p:spPr bwMode="auto">
              <a:xfrm>
                <a:off x="3792" y="758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3" name="Rectangle 69"/>
              <p:cNvSpPr>
                <a:spLocks noChangeArrowheads="1"/>
              </p:cNvSpPr>
              <p:nvPr/>
            </p:nvSpPr>
            <p:spPr bwMode="auto">
              <a:xfrm>
                <a:off x="3853" y="758"/>
                <a:ext cx="6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4" name="Freeform 70"/>
              <p:cNvSpPr>
                <a:spLocks/>
              </p:cNvSpPr>
              <p:nvPr/>
            </p:nvSpPr>
            <p:spPr bwMode="auto">
              <a:xfrm>
                <a:off x="4675" y="952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71"/>
              <p:cNvSpPr>
                <a:spLocks/>
              </p:cNvSpPr>
              <p:nvPr/>
            </p:nvSpPr>
            <p:spPr bwMode="auto">
              <a:xfrm>
                <a:off x="4675" y="952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72"/>
              <p:cNvSpPr>
                <a:spLocks/>
              </p:cNvSpPr>
              <p:nvPr/>
            </p:nvSpPr>
            <p:spPr bwMode="auto">
              <a:xfrm>
                <a:off x="4281" y="944"/>
                <a:ext cx="0" cy="116"/>
              </a:xfrm>
              <a:custGeom>
                <a:avLst/>
                <a:gdLst>
                  <a:gd name="T0" fmla="*/ 0 h 356"/>
                  <a:gd name="T1" fmla="*/ 0 h 356"/>
                  <a:gd name="T2" fmla="*/ 356 h 35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6">
                    <a:moveTo>
                      <a:pt x="0" y="0"/>
                    </a:moveTo>
                    <a:lnTo>
                      <a:pt x="0" y="0"/>
                    </a:lnTo>
                    <a:lnTo>
                      <a:pt x="0" y="356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73"/>
              <p:cNvSpPr>
                <a:spLocks/>
              </p:cNvSpPr>
              <p:nvPr/>
            </p:nvSpPr>
            <p:spPr bwMode="auto">
              <a:xfrm>
                <a:off x="4281" y="944"/>
                <a:ext cx="0" cy="116"/>
              </a:xfrm>
              <a:custGeom>
                <a:avLst/>
                <a:gdLst>
                  <a:gd name="T0" fmla="*/ 0 h 356"/>
                  <a:gd name="T1" fmla="*/ 0 h 356"/>
                  <a:gd name="T2" fmla="*/ 356 h 35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6">
                    <a:moveTo>
                      <a:pt x="0" y="0"/>
                    </a:moveTo>
                    <a:lnTo>
                      <a:pt x="0" y="0"/>
                    </a:lnTo>
                    <a:lnTo>
                      <a:pt x="0" y="356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74"/>
              <p:cNvSpPr>
                <a:spLocks/>
              </p:cNvSpPr>
              <p:nvPr/>
            </p:nvSpPr>
            <p:spPr bwMode="auto">
              <a:xfrm>
                <a:off x="3994" y="722"/>
                <a:ext cx="855" cy="656"/>
              </a:xfrm>
              <a:custGeom>
                <a:avLst/>
                <a:gdLst>
                  <a:gd name="T0" fmla="*/ 0 w 2626"/>
                  <a:gd name="T1" fmla="*/ 0 h 2014"/>
                  <a:gd name="T2" fmla="*/ 0 w 2626"/>
                  <a:gd name="T3" fmla="*/ 0 h 2014"/>
                  <a:gd name="T4" fmla="*/ 2626 w 2626"/>
                  <a:gd name="T5" fmla="*/ 0 h 2014"/>
                  <a:gd name="T6" fmla="*/ 2626 w 2626"/>
                  <a:gd name="T7" fmla="*/ 2014 h 2014"/>
                  <a:gd name="T8" fmla="*/ 0 w 2626"/>
                  <a:gd name="T9" fmla="*/ 2014 h 2014"/>
                  <a:gd name="T10" fmla="*/ 0 w 2626"/>
                  <a:gd name="T11" fmla="*/ 0 h 2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26" h="2014">
                    <a:moveTo>
                      <a:pt x="0" y="0"/>
                    </a:moveTo>
                    <a:lnTo>
                      <a:pt x="0" y="0"/>
                    </a:lnTo>
                    <a:lnTo>
                      <a:pt x="2626" y="0"/>
                    </a:lnTo>
                    <a:lnTo>
                      <a:pt x="2626" y="2014"/>
                    </a:lnTo>
                    <a:lnTo>
                      <a:pt x="0" y="20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75"/>
              <p:cNvSpPr>
                <a:spLocks noEditPoints="1"/>
              </p:cNvSpPr>
              <p:nvPr/>
            </p:nvSpPr>
            <p:spPr bwMode="auto">
              <a:xfrm>
                <a:off x="3994" y="722"/>
                <a:ext cx="855" cy="656"/>
              </a:xfrm>
              <a:custGeom>
                <a:avLst/>
                <a:gdLst>
                  <a:gd name="T0" fmla="*/ 0 w 2626"/>
                  <a:gd name="T1" fmla="*/ 0 h 2014"/>
                  <a:gd name="T2" fmla="*/ 293 w 2626"/>
                  <a:gd name="T3" fmla="*/ 0 h 2014"/>
                  <a:gd name="T4" fmla="*/ 506 w 2626"/>
                  <a:gd name="T5" fmla="*/ 0 h 2014"/>
                  <a:gd name="T6" fmla="*/ 586 w 2626"/>
                  <a:gd name="T7" fmla="*/ 0 h 2014"/>
                  <a:gd name="T8" fmla="*/ 880 w 2626"/>
                  <a:gd name="T9" fmla="*/ 0 h 2014"/>
                  <a:gd name="T10" fmla="*/ 1093 w 2626"/>
                  <a:gd name="T11" fmla="*/ 0 h 2014"/>
                  <a:gd name="T12" fmla="*/ 1173 w 2626"/>
                  <a:gd name="T13" fmla="*/ 0 h 2014"/>
                  <a:gd name="T14" fmla="*/ 1466 w 2626"/>
                  <a:gd name="T15" fmla="*/ 0 h 2014"/>
                  <a:gd name="T16" fmla="*/ 1680 w 2626"/>
                  <a:gd name="T17" fmla="*/ 0 h 2014"/>
                  <a:gd name="T18" fmla="*/ 1760 w 2626"/>
                  <a:gd name="T19" fmla="*/ 0 h 2014"/>
                  <a:gd name="T20" fmla="*/ 2053 w 2626"/>
                  <a:gd name="T21" fmla="*/ 0 h 2014"/>
                  <a:gd name="T22" fmla="*/ 2266 w 2626"/>
                  <a:gd name="T23" fmla="*/ 0 h 2014"/>
                  <a:gd name="T24" fmla="*/ 2346 w 2626"/>
                  <a:gd name="T25" fmla="*/ 0 h 2014"/>
                  <a:gd name="T26" fmla="*/ 2626 w 2626"/>
                  <a:gd name="T27" fmla="*/ 14 h 2014"/>
                  <a:gd name="T28" fmla="*/ 2626 w 2626"/>
                  <a:gd name="T29" fmla="*/ 227 h 2014"/>
                  <a:gd name="T30" fmla="*/ 2626 w 2626"/>
                  <a:gd name="T31" fmla="*/ 307 h 2014"/>
                  <a:gd name="T32" fmla="*/ 2626 w 2626"/>
                  <a:gd name="T33" fmla="*/ 600 h 2014"/>
                  <a:gd name="T34" fmla="*/ 2626 w 2626"/>
                  <a:gd name="T35" fmla="*/ 814 h 2014"/>
                  <a:gd name="T36" fmla="*/ 2626 w 2626"/>
                  <a:gd name="T37" fmla="*/ 894 h 2014"/>
                  <a:gd name="T38" fmla="*/ 2626 w 2626"/>
                  <a:gd name="T39" fmla="*/ 1187 h 2014"/>
                  <a:gd name="T40" fmla="*/ 2626 w 2626"/>
                  <a:gd name="T41" fmla="*/ 1400 h 2014"/>
                  <a:gd name="T42" fmla="*/ 2626 w 2626"/>
                  <a:gd name="T43" fmla="*/ 1480 h 2014"/>
                  <a:gd name="T44" fmla="*/ 2626 w 2626"/>
                  <a:gd name="T45" fmla="*/ 1774 h 2014"/>
                  <a:gd name="T46" fmla="*/ 2626 w 2626"/>
                  <a:gd name="T47" fmla="*/ 1987 h 2014"/>
                  <a:gd name="T48" fmla="*/ 2573 w 2626"/>
                  <a:gd name="T49" fmla="*/ 2014 h 2014"/>
                  <a:gd name="T50" fmla="*/ 2280 w 2626"/>
                  <a:gd name="T51" fmla="*/ 2014 h 2014"/>
                  <a:gd name="T52" fmla="*/ 2066 w 2626"/>
                  <a:gd name="T53" fmla="*/ 2014 h 2014"/>
                  <a:gd name="T54" fmla="*/ 1986 w 2626"/>
                  <a:gd name="T55" fmla="*/ 2014 h 2014"/>
                  <a:gd name="T56" fmla="*/ 1693 w 2626"/>
                  <a:gd name="T57" fmla="*/ 2014 h 2014"/>
                  <a:gd name="T58" fmla="*/ 1480 w 2626"/>
                  <a:gd name="T59" fmla="*/ 2014 h 2014"/>
                  <a:gd name="T60" fmla="*/ 1400 w 2626"/>
                  <a:gd name="T61" fmla="*/ 2014 h 2014"/>
                  <a:gd name="T62" fmla="*/ 1106 w 2626"/>
                  <a:gd name="T63" fmla="*/ 2014 h 2014"/>
                  <a:gd name="T64" fmla="*/ 893 w 2626"/>
                  <a:gd name="T65" fmla="*/ 2014 h 2014"/>
                  <a:gd name="T66" fmla="*/ 813 w 2626"/>
                  <a:gd name="T67" fmla="*/ 2014 h 2014"/>
                  <a:gd name="T68" fmla="*/ 520 w 2626"/>
                  <a:gd name="T69" fmla="*/ 2014 h 2014"/>
                  <a:gd name="T70" fmla="*/ 306 w 2626"/>
                  <a:gd name="T71" fmla="*/ 2014 h 2014"/>
                  <a:gd name="T72" fmla="*/ 226 w 2626"/>
                  <a:gd name="T73" fmla="*/ 2014 h 2014"/>
                  <a:gd name="T74" fmla="*/ 0 w 2626"/>
                  <a:gd name="T75" fmla="*/ 1947 h 2014"/>
                  <a:gd name="T76" fmla="*/ 0 w 2626"/>
                  <a:gd name="T77" fmla="*/ 1734 h 2014"/>
                  <a:gd name="T78" fmla="*/ 0 w 2626"/>
                  <a:gd name="T79" fmla="*/ 1654 h 2014"/>
                  <a:gd name="T80" fmla="*/ 0 w 2626"/>
                  <a:gd name="T81" fmla="*/ 1360 h 2014"/>
                  <a:gd name="T82" fmla="*/ 0 w 2626"/>
                  <a:gd name="T83" fmla="*/ 1147 h 2014"/>
                  <a:gd name="T84" fmla="*/ 0 w 2626"/>
                  <a:gd name="T85" fmla="*/ 1067 h 2014"/>
                  <a:gd name="T86" fmla="*/ 0 w 2626"/>
                  <a:gd name="T87" fmla="*/ 774 h 2014"/>
                  <a:gd name="T88" fmla="*/ 0 w 2626"/>
                  <a:gd name="T89" fmla="*/ 560 h 2014"/>
                  <a:gd name="T90" fmla="*/ 0 w 2626"/>
                  <a:gd name="T91" fmla="*/ 480 h 2014"/>
                  <a:gd name="T92" fmla="*/ 0 w 2626"/>
                  <a:gd name="T93" fmla="*/ 187 h 2014"/>
                  <a:gd name="T94" fmla="*/ 0 w 2626"/>
                  <a:gd name="T95" fmla="*/ 0 h 2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26" h="2014">
                    <a:moveTo>
                      <a:pt x="0" y="0"/>
                    </a:moveTo>
                    <a:lnTo>
                      <a:pt x="0" y="0"/>
                    </a:lnTo>
                    <a:lnTo>
                      <a:pt x="213" y="0"/>
                    </a:lnTo>
                    <a:moveTo>
                      <a:pt x="293" y="0"/>
                    </a:moveTo>
                    <a:lnTo>
                      <a:pt x="293" y="0"/>
                    </a:lnTo>
                    <a:lnTo>
                      <a:pt x="506" y="0"/>
                    </a:lnTo>
                    <a:moveTo>
                      <a:pt x="586" y="0"/>
                    </a:moveTo>
                    <a:lnTo>
                      <a:pt x="586" y="0"/>
                    </a:lnTo>
                    <a:lnTo>
                      <a:pt x="800" y="0"/>
                    </a:lnTo>
                    <a:moveTo>
                      <a:pt x="880" y="0"/>
                    </a:moveTo>
                    <a:lnTo>
                      <a:pt x="880" y="0"/>
                    </a:lnTo>
                    <a:lnTo>
                      <a:pt x="1093" y="0"/>
                    </a:lnTo>
                    <a:moveTo>
                      <a:pt x="1173" y="0"/>
                    </a:moveTo>
                    <a:lnTo>
                      <a:pt x="1173" y="0"/>
                    </a:lnTo>
                    <a:lnTo>
                      <a:pt x="1386" y="0"/>
                    </a:lnTo>
                    <a:moveTo>
                      <a:pt x="1466" y="0"/>
                    </a:moveTo>
                    <a:lnTo>
                      <a:pt x="1466" y="0"/>
                    </a:lnTo>
                    <a:lnTo>
                      <a:pt x="1680" y="0"/>
                    </a:lnTo>
                    <a:moveTo>
                      <a:pt x="1760" y="0"/>
                    </a:moveTo>
                    <a:lnTo>
                      <a:pt x="1760" y="0"/>
                    </a:lnTo>
                    <a:lnTo>
                      <a:pt x="1973" y="0"/>
                    </a:lnTo>
                    <a:moveTo>
                      <a:pt x="2053" y="0"/>
                    </a:moveTo>
                    <a:lnTo>
                      <a:pt x="2053" y="0"/>
                    </a:lnTo>
                    <a:lnTo>
                      <a:pt x="2266" y="0"/>
                    </a:lnTo>
                    <a:moveTo>
                      <a:pt x="2346" y="0"/>
                    </a:moveTo>
                    <a:lnTo>
                      <a:pt x="2346" y="0"/>
                    </a:lnTo>
                    <a:lnTo>
                      <a:pt x="2560" y="0"/>
                    </a:lnTo>
                    <a:moveTo>
                      <a:pt x="2626" y="14"/>
                    </a:moveTo>
                    <a:lnTo>
                      <a:pt x="2626" y="14"/>
                    </a:lnTo>
                    <a:lnTo>
                      <a:pt x="2626" y="227"/>
                    </a:lnTo>
                    <a:moveTo>
                      <a:pt x="2626" y="307"/>
                    </a:moveTo>
                    <a:lnTo>
                      <a:pt x="2626" y="307"/>
                    </a:lnTo>
                    <a:lnTo>
                      <a:pt x="2626" y="520"/>
                    </a:lnTo>
                    <a:moveTo>
                      <a:pt x="2626" y="600"/>
                    </a:moveTo>
                    <a:lnTo>
                      <a:pt x="2626" y="600"/>
                    </a:lnTo>
                    <a:lnTo>
                      <a:pt x="2626" y="814"/>
                    </a:lnTo>
                    <a:moveTo>
                      <a:pt x="2626" y="894"/>
                    </a:moveTo>
                    <a:lnTo>
                      <a:pt x="2626" y="894"/>
                    </a:lnTo>
                    <a:lnTo>
                      <a:pt x="2626" y="1107"/>
                    </a:lnTo>
                    <a:moveTo>
                      <a:pt x="2626" y="1187"/>
                    </a:moveTo>
                    <a:lnTo>
                      <a:pt x="2626" y="1187"/>
                    </a:lnTo>
                    <a:lnTo>
                      <a:pt x="2626" y="1400"/>
                    </a:lnTo>
                    <a:moveTo>
                      <a:pt x="2626" y="1480"/>
                    </a:moveTo>
                    <a:lnTo>
                      <a:pt x="2626" y="1480"/>
                    </a:lnTo>
                    <a:lnTo>
                      <a:pt x="2626" y="1694"/>
                    </a:lnTo>
                    <a:moveTo>
                      <a:pt x="2626" y="1774"/>
                    </a:moveTo>
                    <a:lnTo>
                      <a:pt x="2626" y="1774"/>
                    </a:lnTo>
                    <a:lnTo>
                      <a:pt x="2626" y="1987"/>
                    </a:lnTo>
                    <a:moveTo>
                      <a:pt x="2573" y="2014"/>
                    </a:moveTo>
                    <a:lnTo>
                      <a:pt x="2573" y="2014"/>
                    </a:lnTo>
                    <a:lnTo>
                      <a:pt x="2360" y="2014"/>
                    </a:lnTo>
                    <a:moveTo>
                      <a:pt x="2280" y="2014"/>
                    </a:moveTo>
                    <a:lnTo>
                      <a:pt x="2280" y="2014"/>
                    </a:lnTo>
                    <a:lnTo>
                      <a:pt x="2066" y="2014"/>
                    </a:lnTo>
                    <a:moveTo>
                      <a:pt x="1986" y="2014"/>
                    </a:moveTo>
                    <a:lnTo>
                      <a:pt x="1986" y="2014"/>
                    </a:lnTo>
                    <a:lnTo>
                      <a:pt x="1773" y="2014"/>
                    </a:lnTo>
                    <a:moveTo>
                      <a:pt x="1693" y="2014"/>
                    </a:moveTo>
                    <a:lnTo>
                      <a:pt x="1693" y="2014"/>
                    </a:lnTo>
                    <a:lnTo>
                      <a:pt x="1480" y="2014"/>
                    </a:lnTo>
                    <a:moveTo>
                      <a:pt x="1400" y="2014"/>
                    </a:moveTo>
                    <a:lnTo>
                      <a:pt x="1400" y="2014"/>
                    </a:lnTo>
                    <a:lnTo>
                      <a:pt x="1186" y="2014"/>
                    </a:lnTo>
                    <a:moveTo>
                      <a:pt x="1106" y="2014"/>
                    </a:moveTo>
                    <a:lnTo>
                      <a:pt x="1106" y="2014"/>
                    </a:lnTo>
                    <a:lnTo>
                      <a:pt x="893" y="2014"/>
                    </a:lnTo>
                    <a:moveTo>
                      <a:pt x="813" y="2014"/>
                    </a:moveTo>
                    <a:lnTo>
                      <a:pt x="813" y="2014"/>
                    </a:lnTo>
                    <a:lnTo>
                      <a:pt x="600" y="2014"/>
                    </a:lnTo>
                    <a:moveTo>
                      <a:pt x="520" y="2014"/>
                    </a:moveTo>
                    <a:lnTo>
                      <a:pt x="520" y="2014"/>
                    </a:lnTo>
                    <a:lnTo>
                      <a:pt x="306" y="2014"/>
                    </a:lnTo>
                    <a:moveTo>
                      <a:pt x="226" y="2014"/>
                    </a:moveTo>
                    <a:lnTo>
                      <a:pt x="226" y="2014"/>
                    </a:lnTo>
                    <a:lnTo>
                      <a:pt x="13" y="2014"/>
                    </a:lnTo>
                    <a:moveTo>
                      <a:pt x="0" y="1947"/>
                    </a:moveTo>
                    <a:lnTo>
                      <a:pt x="0" y="1947"/>
                    </a:lnTo>
                    <a:lnTo>
                      <a:pt x="0" y="1734"/>
                    </a:lnTo>
                    <a:moveTo>
                      <a:pt x="0" y="1654"/>
                    </a:moveTo>
                    <a:lnTo>
                      <a:pt x="0" y="1654"/>
                    </a:lnTo>
                    <a:lnTo>
                      <a:pt x="0" y="1440"/>
                    </a:lnTo>
                    <a:moveTo>
                      <a:pt x="0" y="1360"/>
                    </a:moveTo>
                    <a:lnTo>
                      <a:pt x="0" y="1360"/>
                    </a:lnTo>
                    <a:lnTo>
                      <a:pt x="0" y="1147"/>
                    </a:lnTo>
                    <a:moveTo>
                      <a:pt x="0" y="1067"/>
                    </a:moveTo>
                    <a:lnTo>
                      <a:pt x="0" y="1067"/>
                    </a:lnTo>
                    <a:lnTo>
                      <a:pt x="0" y="854"/>
                    </a:lnTo>
                    <a:moveTo>
                      <a:pt x="0" y="774"/>
                    </a:moveTo>
                    <a:lnTo>
                      <a:pt x="0" y="774"/>
                    </a:lnTo>
                    <a:lnTo>
                      <a:pt x="0" y="560"/>
                    </a:lnTo>
                    <a:moveTo>
                      <a:pt x="0" y="480"/>
                    </a:moveTo>
                    <a:lnTo>
                      <a:pt x="0" y="480"/>
                    </a:lnTo>
                    <a:lnTo>
                      <a:pt x="0" y="267"/>
                    </a:lnTo>
                    <a:moveTo>
                      <a:pt x="0" y="187"/>
                    </a:moveTo>
                    <a:lnTo>
                      <a:pt x="0" y="18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76"/>
              <p:cNvSpPr>
                <a:spLocks/>
              </p:cNvSpPr>
              <p:nvPr/>
            </p:nvSpPr>
            <p:spPr bwMode="auto">
              <a:xfrm>
                <a:off x="4610" y="566"/>
                <a:ext cx="0" cy="336"/>
              </a:xfrm>
              <a:custGeom>
                <a:avLst/>
                <a:gdLst>
                  <a:gd name="T0" fmla="*/ 0 h 1032"/>
                  <a:gd name="T1" fmla="*/ 0 h 1032"/>
                  <a:gd name="T2" fmla="*/ 1032 h 10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32">
                    <a:moveTo>
                      <a:pt x="0" y="0"/>
                    </a:moveTo>
                    <a:lnTo>
                      <a:pt x="0" y="0"/>
                    </a:lnTo>
                    <a:lnTo>
                      <a:pt x="0" y="1032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77"/>
              <p:cNvSpPr>
                <a:spLocks/>
              </p:cNvSpPr>
              <p:nvPr/>
            </p:nvSpPr>
            <p:spPr bwMode="auto">
              <a:xfrm>
                <a:off x="4610" y="566"/>
                <a:ext cx="0" cy="336"/>
              </a:xfrm>
              <a:custGeom>
                <a:avLst/>
                <a:gdLst>
                  <a:gd name="T0" fmla="*/ 0 h 1032"/>
                  <a:gd name="T1" fmla="*/ 0 h 1032"/>
                  <a:gd name="T2" fmla="*/ 1032 h 10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32">
                    <a:moveTo>
                      <a:pt x="0" y="0"/>
                    </a:moveTo>
                    <a:lnTo>
                      <a:pt x="0" y="0"/>
                    </a:lnTo>
                    <a:lnTo>
                      <a:pt x="0" y="1032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78"/>
              <p:cNvSpPr>
                <a:spLocks/>
              </p:cNvSpPr>
              <p:nvPr/>
            </p:nvSpPr>
            <p:spPr bwMode="auto">
              <a:xfrm>
                <a:off x="4541" y="1039"/>
                <a:ext cx="265" cy="304"/>
              </a:xfrm>
              <a:custGeom>
                <a:avLst/>
                <a:gdLst>
                  <a:gd name="T0" fmla="*/ 0 w 813"/>
                  <a:gd name="T1" fmla="*/ 135 h 933"/>
                  <a:gd name="T2" fmla="*/ 0 w 813"/>
                  <a:gd name="T3" fmla="*/ 135 h 933"/>
                  <a:gd name="T4" fmla="*/ 135 w 813"/>
                  <a:gd name="T5" fmla="*/ 0 h 933"/>
                  <a:gd name="T6" fmla="*/ 678 w 813"/>
                  <a:gd name="T7" fmla="*/ 0 h 933"/>
                  <a:gd name="T8" fmla="*/ 813 w 813"/>
                  <a:gd name="T9" fmla="*/ 135 h 933"/>
                  <a:gd name="T10" fmla="*/ 813 w 813"/>
                  <a:gd name="T11" fmla="*/ 797 h 933"/>
                  <a:gd name="T12" fmla="*/ 678 w 813"/>
                  <a:gd name="T13" fmla="*/ 933 h 933"/>
                  <a:gd name="T14" fmla="*/ 135 w 813"/>
                  <a:gd name="T15" fmla="*/ 933 h 933"/>
                  <a:gd name="T16" fmla="*/ 0 w 813"/>
                  <a:gd name="T17" fmla="*/ 797 h 933"/>
                  <a:gd name="T18" fmla="*/ 0 w 813"/>
                  <a:gd name="T19" fmla="*/ 13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33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0"/>
                      <a:pt x="813" y="135"/>
                    </a:cubicBezTo>
                    <a:lnTo>
                      <a:pt x="813" y="797"/>
                    </a:lnTo>
                    <a:cubicBezTo>
                      <a:pt x="813" y="872"/>
                      <a:pt x="752" y="933"/>
                      <a:pt x="678" y="933"/>
                    </a:cubicBezTo>
                    <a:lnTo>
                      <a:pt x="135" y="933"/>
                    </a:lnTo>
                    <a:cubicBezTo>
                      <a:pt x="61" y="933"/>
                      <a:pt x="0" y="872"/>
                      <a:pt x="0" y="797"/>
                    </a:cubicBez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79"/>
              <p:cNvSpPr>
                <a:spLocks/>
              </p:cNvSpPr>
              <p:nvPr/>
            </p:nvSpPr>
            <p:spPr bwMode="auto">
              <a:xfrm>
                <a:off x="4541" y="1039"/>
                <a:ext cx="265" cy="304"/>
              </a:xfrm>
              <a:custGeom>
                <a:avLst/>
                <a:gdLst>
                  <a:gd name="T0" fmla="*/ 0 w 813"/>
                  <a:gd name="T1" fmla="*/ 135 h 933"/>
                  <a:gd name="T2" fmla="*/ 0 w 813"/>
                  <a:gd name="T3" fmla="*/ 135 h 933"/>
                  <a:gd name="T4" fmla="*/ 135 w 813"/>
                  <a:gd name="T5" fmla="*/ 0 h 933"/>
                  <a:gd name="T6" fmla="*/ 678 w 813"/>
                  <a:gd name="T7" fmla="*/ 0 h 933"/>
                  <a:gd name="T8" fmla="*/ 813 w 813"/>
                  <a:gd name="T9" fmla="*/ 135 h 933"/>
                  <a:gd name="T10" fmla="*/ 813 w 813"/>
                  <a:gd name="T11" fmla="*/ 797 h 933"/>
                  <a:gd name="T12" fmla="*/ 678 w 813"/>
                  <a:gd name="T13" fmla="*/ 933 h 933"/>
                  <a:gd name="T14" fmla="*/ 135 w 813"/>
                  <a:gd name="T15" fmla="*/ 933 h 933"/>
                  <a:gd name="T16" fmla="*/ 0 w 813"/>
                  <a:gd name="T17" fmla="*/ 797 h 933"/>
                  <a:gd name="T18" fmla="*/ 0 w 813"/>
                  <a:gd name="T19" fmla="*/ 13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33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0"/>
                      <a:pt x="813" y="135"/>
                    </a:cubicBezTo>
                    <a:lnTo>
                      <a:pt x="813" y="797"/>
                    </a:lnTo>
                    <a:cubicBezTo>
                      <a:pt x="813" y="872"/>
                      <a:pt x="752" y="933"/>
                      <a:pt x="678" y="933"/>
                    </a:cubicBezTo>
                    <a:lnTo>
                      <a:pt x="135" y="933"/>
                    </a:lnTo>
                    <a:cubicBezTo>
                      <a:pt x="61" y="933"/>
                      <a:pt x="0" y="872"/>
                      <a:pt x="0" y="797"/>
                    </a:cubicBezTo>
                    <a:lnTo>
                      <a:pt x="0" y="13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Rectangle 80"/>
              <p:cNvSpPr>
                <a:spLocks noChangeArrowheads="1"/>
              </p:cNvSpPr>
              <p:nvPr/>
            </p:nvSpPr>
            <p:spPr bwMode="auto">
              <a:xfrm>
                <a:off x="4595" y="1152"/>
                <a:ext cx="14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5" name="Rectangle 81"/>
              <p:cNvSpPr>
                <a:spLocks noChangeArrowheads="1"/>
              </p:cNvSpPr>
              <p:nvPr/>
            </p:nvSpPr>
            <p:spPr bwMode="auto">
              <a:xfrm>
                <a:off x="4704" y="1152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6" name="Freeform 82"/>
              <p:cNvSpPr>
                <a:spLocks/>
              </p:cNvSpPr>
              <p:nvPr/>
            </p:nvSpPr>
            <p:spPr bwMode="auto">
              <a:xfrm>
                <a:off x="4077" y="1044"/>
                <a:ext cx="412" cy="299"/>
              </a:xfrm>
              <a:custGeom>
                <a:avLst/>
                <a:gdLst>
                  <a:gd name="T0" fmla="*/ 0 w 1267"/>
                  <a:gd name="T1" fmla="*/ 153 h 920"/>
                  <a:gd name="T2" fmla="*/ 0 w 1267"/>
                  <a:gd name="T3" fmla="*/ 153 h 920"/>
                  <a:gd name="T4" fmla="*/ 154 w 1267"/>
                  <a:gd name="T5" fmla="*/ 0 h 920"/>
                  <a:gd name="T6" fmla="*/ 1113 w 1267"/>
                  <a:gd name="T7" fmla="*/ 0 h 920"/>
                  <a:gd name="T8" fmla="*/ 1267 w 1267"/>
                  <a:gd name="T9" fmla="*/ 153 h 920"/>
                  <a:gd name="T10" fmla="*/ 1267 w 1267"/>
                  <a:gd name="T11" fmla="*/ 766 h 920"/>
                  <a:gd name="T12" fmla="*/ 1113 w 1267"/>
                  <a:gd name="T13" fmla="*/ 920 h 920"/>
                  <a:gd name="T14" fmla="*/ 154 w 1267"/>
                  <a:gd name="T15" fmla="*/ 920 h 920"/>
                  <a:gd name="T16" fmla="*/ 0 w 1267"/>
                  <a:gd name="T17" fmla="*/ 766 h 920"/>
                  <a:gd name="T18" fmla="*/ 0 w 1267"/>
                  <a:gd name="T19" fmla="*/ 153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7" h="920">
                    <a:moveTo>
                      <a:pt x="0" y="153"/>
                    </a:moveTo>
                    <a:lnTo>
                      <a:pt x="0" y="153"/>
                    </a:lnTo>
                    <a:cubicBezTo>
                      <a:pt x="0" y="68"/>
                      <a:pt x="69" y="0"/>
                      <a:pt x="154" y="0"/>
                    </a:cubicBezTo>
                    <a:lnTo>
                      <a:pt x="1113" y="0"/>
                    </a:lnTo>
                    <a:cubicBezTo>
                      <a:pt x="1198" y="0"/>
                      <a:pt x="1267" y="68"/>
                      <a:pt x="1267" y="153"/>
                    </a:cubicBezTo>
                    <a:lnTo>
                      <a:pt x="1267" y="766"/>
                    </a:lnTo>
                    <a:cubicBezTo>
                      <a:pt x="1267" y="851"/>
                      <a:pt x="1198" y="920"/>
                      <a:pt x="1113" y="920"/>
                    </a:cubicBezTo>
                    <a:lnTo>
                      <a:pt x="154" y="920"/>
                    </a:lnTo>
                    <a:cubicBezTo>
                      <a:pt x="69" y="920"/>
                      <a:pt x="0" y="851"/>
                      <a:pt x="0" y="766"/>
                    </a:cubicBezTo>
                    <a:lnTo>
                      <a:pt x="0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83"/>
              <p:cNvSpPr>
                <a:spLocks/>
              </p:cNvSpPr>
              <p:nvPr/>
            </p:nvSpPr>
            <p:spPr bwMode="auto">
              <a:xfrm>
                <a:off x="4077" y="1044"/>
                <a:ext cx="412" cy="299"/>
              </a:xfrm>
              <a:custGeom>
                <a:avLst/>
                <a:gdLst>
                  <a:gd name="T0" fmla="*/ 0 w 1267"/>
                  <a:gd name="T1" fmla="*/ 153 h 920"/>
                  <a:gd name="T2" fmla="*/ 0 w 1267"/>
                  <a:gd name="T3" fmla="*/ 153 h 920"/>
                  <a:gd name="T4" fmla="*/ 154 w 1267"/>
                  <a:gd name="T5" fmla="*/ 0 h 920"/>
                  <a:gd name="T6" fmla="*/ 1113 w 1267"/>
                  <a:gd name="T7" fmla="*/ 0 h 920"/>
                  <a:gd name="T8" fmla="*/ 1267 w 1267"/>
                  <a:gd name="T9" fmla="*/ 153 h 920"/>
                  <a:gd name="T10" fmla="*/ 1267 w 1267"/>
                  <a:gd name="T11" fmla="*/ 766 h 920"/>
                  <a:gd name="T12" fmla="*/ 1113 w 1267"/>
                  <a:gd name="T13" fmla="*/ 920 h 920"/>
                  <a:gd name="T14" fmla="*/ 154 w 1267"/>
                  <a:gd name="T15" fmla="*/ 920 h 920"/>
                  <a:gd name="T16" fmla="*/ 0 w 1267"/>
                  <a:gd name="T17" fmla="*/ 766 h 920"/>
                  <a:gd name="T18" fmla="*/ 0 w 1267"/>
                  <a:gd name="T19" fmla="*/ 153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7" h="920">
                    <a:moveTo>
                      <a:pt x="0" y="153"/>
                    </a:moveTo>
                    <a:lnTo>
                      <a:pt x="0" y="153"/>
                    </a:lnTo>
                    <a:cubicBezTo>
                      <a:pt x="0" y="68"/>
                      <a:pt x="69" y="0"/>
                      <a:pt x="154" y="0"/>
                    </a:cubicBezTo>
                    <a:lnTo>
                      <a:pt x="1113" y="0"/>
                    </a:lnTo>
                    <a:cubicBezTo>
                      <a:pt x="1198" y="0"/>
                      <a:pt x="1267" y="68"/>
                      <a:pt x="1267" y="153"/>
                    </a:cubicBezTo>
                    <a:lnTo>
                      <a:pt x="1267" y="766"/>
                    </a:lnTo>
                    <a:cubicBezTo>
                      <a:pt x="1267" y="851"/>
                      <a:pt x="1198" y="920"/>
                      <a:pt x="1113" y="920"/>
                    </a:cubicBezTo>
                    <a:lnTo>
                      <a:pt x="154" y="920"/>
                    </a:lnTo>
                    <a:cubicBezTo>
                      <a:pt x="69" y="920"/>
                      <a:pt x="0" y="851"/>
                      <a:pt x="0" y="766"/>
                    </a:cubicBezTo>
                    <a:lnTo>
                      <a:pt x="0" y="153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Rectangle 84"/>
              <p:cNvSpPr>
                <a:spLocks noChangeArrowheads="1"/>
              </p:cNvSpPr>
              <p:nvPr/>
            </p:nvSpPr>
            <p:spPr bwMode="auto">
              <a:xfrm>
                <a:off x="4151" y="1114"/>
                <a:ext cx="15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8*8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9" name="Rectangle 85"/>
              <p:cNvSpPr>
                <a:spLocks noChangeArrowheads="1"/>
              </p:cNvSpPr>
              <p:nvPr/>
            </p:nvSpPr>
            <p:spPr bwMode="auto">
              <a:xfrm>
                <a:off x="4272" y="1114"/>
                <a:ext cx="12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0" name="Rectangle 86"/>
              <p:cNvSpPr>
                <a:spLocks noChangeArrowheads="1"/>
              </p:cNvSpPr>
              <p:nvPr/>
            </p:nvSpPr>
            <p:spPr bwMode="auto">
              <a:xfrm>
                <a:off x="4368" y="1114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1" name="Rectangle 87"/>
              <p:cNvSpPr>
                <a:spLocks noChangeArrowheads="1"/>
              </p:cNvSpPr>
              <p:nvPr/>
            </p:nvSpPr>
            <p:spPr bwMode="auto">
              <a:xfrm>
                <a:off x="4416" y="1114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2" name="Rectangle 88"/>
              <p:cNvSpPr>
                <a:spLocks noChangeArrowheads="1"/>
              </p:cNvSpPr>
              <p:nvPr/>
            </p:nvSpPr>
            <p:spPr bwMode="auto">
              <a:xfrm>
                <a:off x="4203" y="1201"/>
                <a:ext cx="1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Mes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3" name="Rectangle 89"/>
              <p:cNvSpPr>
                <a:spLocks noChangeArrowheads="1"/>
              </p:cNvSpPr>
              <p:nvPr/>
            </p:nvSpPr>
            <p:spPr bwMode="auto">
              <a:xfrm>
                <a:off x="4325" y="1201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4" name="Freeform 90"/>
              <p:cNvSpPr>
                <a:spLocks/>
              </p:cNvSpPr>
              <p:nvPr/>
            </p:nvSpPr>
            <p:spPr bwMode="auto">
              <a:xfrm>
                <a:off x="4502" y="740"/>
                <a:ext cx="226" cy="99"/>
              </a:xfrm>
              <a:custGeom>
                <a:avLst/>
                <a:gdLst>
                  <a:gd name="T0" fmla="*/ 0 w 693"/>
                  <a:gd name="T1" fmla="*/ 51 h 306"/>
                  <a:gd name="T2" fmla="*/ 0 w 693"/>
                  <a:gd name="T3" fmla="*/ 51 h 306"/>
                  <a:gd name="T4" fmla="*/ 51 w 693"/>
                  <a:gd name="T5" fmla="*/ 0 h 306"/>
                  <a:gd name="T6" fmla="*/ 642 w 693"/>
                  <a:gd name="T7" fmla="*/ 0 h 306"/>
                  <a:gd name="T8" fmla="*/ 693 w 693"/>
                  <a:gd name="T9" fmla="*/ 51 h 306"/>
                  <a:gd name="T10" fmla="*/ 693 w 693"/>
                  <a:gd name="T11" fmla="*/ 255 h 306"/>
                  <a:gd name="T12" fmla="*/ 642 w 693"/>
                  <a:gd name="T13" fmla="*/ 306 h 306"/>
                  <a:gd name="T14" fmla="*/ 51 w 693"/>
                  <a:gd name="T15" fmla="*/ 306 h 306"/>
                  <a:gd name="T16" fmla="*/ 0 w 693"/>
                  <a:gd name="T17" fmla="*/ 255 h 306"/>
                  <a:gd name="T18" fmla="*/ 0 w 693"/>
                  <a:gd name="T19" fmla="*/ 5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3" h="306">
                    <a:moveTo>
                      <a:pt x="0" y="51"/>
                    </a:moveTo>
                    <a:lnTo>
                      <a:pt x="0" y="51"/>
                    </a:lnTo>
                    <a:cubicBezTo>
                      <a:pt x="0" y="22"/>
                      <a:pt x="23" y="0"/>
                      <a:pt x="51" y="0"/>
                    </a:cubicBezTo>
                    <a:lnTo>
                      <a:pt x="642" y="0"/>
                    </a:lnTo>
                    <a:cubicBezTo>
                      <a:pt x="670" y="0"/>
                      <a:pt x="693" y="22"/>
                      <a:pt x="693" y="51"/>
                    </a:cubicBezTo>
                    <a:lnTo>
                      <a:pt x="693" y="255"/>
                    </a:lnTo>
                    <a:cubicBezTo>
                      <a:pt x="693" y="283"/>
                      <a:pt x="670" y="306"/>
                      <a:pt x="642" y="306"/>
                    </a:cubicBezTo>
                    <a:lnTo>
                      <a:pt x="51" y="306"/>
                    </a:lnTo>
                    <a:cubicBezTo>
                      <a:pt x="23" y="306"/>
                      <a:pt x="0" y="283"/>
                      <a:pt x="0" y="255"/>
                    </a:cubicBez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91"/>
              <p:cNvSpPr>
                <a:spLocks noChangeArrowheads="1"/>
              </p:cNvSpPr>
              <p:nvPr/>
            </p:nvSpPr>
            <p:spPr bwMode="auto">
              <a:xfrm>
                <a:off x="4547" y="750"/>
                <a:ext cx="11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iM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6" name="Rectangle 92"/>
              <p:cNvSpPr>
                <a:spLocks noChangeArrowheads="1"/>
              </p:cNvSpPr>
              <p:nvPr/>
            </p:nvSpPr>
            <p:spPr bwMode="auto">
              <a:xfrm>
                <a:off x="4629" y="750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7" name="Freeform 93"/>
              <p:cNvSpPr>
                <a:spLocks/>
              </p:cNvSpPr>
              <p:nvPr/>
            </p:nvSpPr>
            <p:spPr bwMode="auto">
              <a:xfrm>
                <a:off x="4224" y="883"/>
                <a:ext cx="534" cy="104"/>
              </a:xfrm>
              <a:custGeom>
                <a:avLst/>
                <a:gdLst>
                  <a:gd name="T0" fmla="*/ 0 w 1640"/>
                  <a:gd name="T1" fmla="*/ 53 h 320"/>
                  <a:gd name="T2" fmla="*/ 0 w 1640"/>
                  <a:gd name="T3" fmla="*/ 53 h 320"/>
                  <a:gd name="T4" fmla="*/ 54 w 1640"/>
                  <a:gd name="T5" fmla="*/ 0 h 320"/>
                  <a:gd name="T6" fmla="*/ 1587 w 1640"/>
                  <a:gd name="T7" fmla="*/ 0 h 320"/>
                  <a:gd name="T8" fmla="*/ 1640 w 1640"/>
                  <a:gd name="T9" fmla="*/ 53 h 320"/>
                  <a:gd name="T10" fmla="*/ 1640 w 1640"/>
                  <a:gd name="T11" fmla="*/ 266 h 320"/>
                  <a:gd name="T12" fmla="*/ 1587 w 1640"/>
                  <a:gd name="T13" fmla="*/ 320 h 320"/>
                  <a:gd name="T14" fmla="*/ 54 w 1640"/>
                  <a:gd name="T15" fmla="*/ 320 h 320"/>
                  <a:gd name="T16" fmla="*/ 0 w 1640"/>
                  <a:gd name="T17" fmla="*/ 266 h 320"/>
                  <a:gd name="T18" fmla="*/ 0 w 1640"/>
                  <a:gd name="T19" fmla="*/ 5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0" h="320">
                    <a:moveTo>
                      <a:pt x="0" y="53"/>
                    </a:moveTo>
                    <a:lnTo>
                      <a:pt x="0" y="53"/>
                    </a:lnTo>
                    <a:cubicBezTo>
                      <a:pt x="0" y="23"/>
                      <a:pt x="24" y="0"/>
                      <a:pt x="54" y="0"/>
                    </a:cubicBezTo>
                    <a:lnTo>
                      <a:pt x="1587" y="0"/>
                    </a:lnTo>
                    <a:cubicBezTo>
                      <a:pt x="1617" y="0"/>
                      <a:pt x="1640" y="23"/>
                      <a:pt x="1640" y="53"/>
                    </a:cubicBezTo>
                    <a:lnTo>
                      <a:pt x="1640" y="266"/>
                    </a:lnTo>
                    <a:cubicBezTo>
                      <a:pt x="1640" y="296"/>
                      <a:pt x="1617" y="320"/>
                      <a:pt x="1587" y="320"/>
                    </a:cubicBezTo>
                    <a:lnTo>
                      <a:pt x="54" y="320"/>
                    </a:lnTo>
                    <a:cubicBezTo>
                      <a:pt x="24" y="320"/>
                      <a:pt x="0" y="296"/>
                      <a:pt x="0" y="266"/>
                    </a:cubicBez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94"/>
              <p:cNvSpPr>
                <a:spLocks noChangeArrowheads="1"/>
              </p:cNvSpPr>
              <p:nvPr/>
            </p:nvSpPr>
            <p:spPr bwMode="auto">
              <a:xfrm>
                <a:off x="4420" y="895"/>
                <a:ext cx="16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PPU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9" name="Freeform 95"/>
              <p:cNvSpPr>
                <a:spLocks/>
              </p:cNvSpPr>
              <p:nvPr/>
            </p:nvSpPr>
            <p:spPr bwMode="auto">
              <a:xfrm>
                <a:off x="3942" y="453"/>
                <a:ext cx="942" cy="135"/>
              </a:xfrm>
              <a:custGeom>
                <a:avLst/>
                <a:gdLst>
                  <a:gd name="T0" fmla="*/ 0 w 2893"/>
                  <a:gd name="T1" fmla="*/ 67 h 412"/>
                  <a:gd name="T2" fmla="*/ 0 w 2893"/>
                  <a:gd name="T3" fmla="*/ 67 h 412"/>
                  <a:gd name="T4" fmla="*/ 69 w 2893"/>
                  <a:gd name="T5" fmla="*/ 0 h 412"/>
                  <a:gd name="T6" fmla="*/ 2824 w 2893"/>
                  <a:gd name="T7" fmla="*/ 0 h 412"/>
                  <a:gd name="T8" fmla="*/ 2893 w 2893"/>
                  <a:gd name="T9" fmla="*/ 67 h 412"/>
                  <a:gd name="T10" fmla="*/ 2893 w 2893"/>
                  <a:gd name="T11" fmla="*/ 343 h 412"/>
                  <a:gd name="T12" fmla="*/ 2824 w 2893"/>
                  <a:gd name="T13" fmla="*/ 412 h 412"/>
                  <a:gd name="T14" fmla="*/ 69 w 2893"/>
                  <a:gd name="T15" fmla="*/ 412 h 412"/>
                  <a:gd name="T16" fmla="*/ 0 w 2893"/>
                  <a:gd name="T17" fmla="*/ 343 h 412"/>
                  <a:gd name="T18" fmla="*/ 0 w 2893"/>
                  <a:gd name="T19" fmla="*/ 67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93" h="412">
                    <a:moveTo>
                      <a:pt x="0" y="67"/>
                    </a:moveTo>
                    <a:lnTo>
                      <a:pt x="0" y="67"/>
                    </a:lnTo>
                    <a:cubicBezTo>
                      <a:pt x="0" y="29"/>
                      <a:pt x="31" y="0"/>
                      <a:pt x="69" y="0"/>
                    </a:cubicBezTo>
                    <a:lnTo>
                      <a:pt x="2824" y="0"/>
                    </a:lnTo>
                    <a:cubicBezTo>
                      <a:pt x="2862" y="0"/>
                      <a:pt x="2893" y="29"/>
                      <a:pt x="2893" y="67"/>
                    </a:cubicBezTo>
                    <a:lnTo>
                      <a:pt x="2893" y="343"/>
                    </a:lnTo>
                    <a:cubicBezTo>
                      <a:pt x="2893" y="381"/>
                      <a:pt x="2862" y="412"/>
                      <a:pt x="2824" y="412"/>
                    </a:cubicBezTo>
                    <a:lnTo>
                      <a:pt x="69" y="412"/>
                    </a:lnTo>
                    <a:cubicBezTo>
                      <a:pt x="31" y="412"/>
                      <a:pt x="0" y="381"/>
                      <a:pt x="0" y="343"/>
                    </a:cubicBez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96"/>
              <p:cNvSpPr>
                <a:spLocks noChangeArrowheads="1"/>
              </p:cNvSpPr>
              <p:nvPr/>
            </p:nvSpPr>
            <p:spPr bwMode="auto">
              <a:xfrm>
                <a:off x="4286" y="481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1" name="Rectangle 97"/>
              <p:cNvSpPr>
                <a:spLocks noChangeArrowheads="1"/>
              </p:cNvSpPr>
              <p:nvPr/>
            </p:nvSpPr>
            <p:spPr bwMode="auto">
              <a:xfrm>
                <a:off x="4351" y="481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2" name="Rectangle 98"/>
              <p:cNvSpPr>
                <a:spLocks noChangeArrowheads="1"/>
              </p:cNvSpPr>
              <p:nvPr/>
            </p:nvSpPr>
            <p:spPr bwMode="auto">
              <a:xfrm>
                <a:off x="4381" y="481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3" name="Rectangle 99"/>
              <p:cNvSpPr>
                <a:spLocks noChangeArrowheads="1"/>
              </p:cNvSpPr>
              <p:nvPr/>
            </p:nvSpPr>
            <p:spPr bwMode="auto">
              <a:xfrm>
                <a:off x="4437" y="481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4" name="Rectangle 100"/>
              <p:cNvSpPr>
                <a:spLocks noChangeArrowheads="1"/>
              </p:cNvSpPr>
              <p:nvPr/>
            </p:nvSpPr>
            <p:spPr bwMode="auto">
              <a:xfrm>
                <a:off x="4503" y="481"/>
                <a:ext cx="6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5" name="Rectangle 101"/>
              <p:cNvSpPr>
                <a:spLocks noChangeArrowheads="1"/>
              </p:cNvSpPr>
              <p:nvPr/>
            </p:nvSpPr>
            <p:spPr bwMode="auto">
              <a:xfrm>
                <a:off x="4042" y="760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6" name="Rectangle 102"/>
              <p:cNvSpPr>
                <a:spLocks noChangeArrowheads="1"/>
              </p:cNvSpPr>
              <p:nvPr/>
            </p:nvSpPr>
            <p:spPr bwMode="auto">
              <a:xfrm>
                <a:off x="4094" y="760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7" name="Rectangle 103"/>
              <p:cNvSpPr>
                <a:spLocks noChangeArrowheads="1"/>
              </p:cNvSpPr>
              <p:nvPr/>
            </p:nvSpPr>
            <p:spPr bwMode="auto">
              <a:xfrm>
                <a:off x="4159" y="760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8" name="Rectangle 104"/>
              <p:cNvSpPr>
                <a:spLocks noChangeArrowheads="1"/>
              </p:cNvSpPr>
              <p:nvPr/>
            </p:nvSpPr>
            <p:spPr bwMode="auto">
              <a:xfrm>
                <a:off x="4202" y="760"/>
                <a:ext cx="8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" name="Rectangle 105"/>
              <p:cNvSpPr>
                <a:spLocks noChangeArrowheads="1"/>
              </p:cNvSpPr>
              <p:nvPr/>
            </p:nvSpPr>
            <p:spPr bwMode="auto">
              <a:xfrm>
                <a:off x="4255" y="760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" name="Rectangle 106"/>
              <p:cNvSpPr>
                <a:spLocks noChangeArrowheads="1"/>
              </p:cNvSpPr>
              <p:nvPr/>
            </p:nvSpPr>
            <p:spPr bwMode="auto">
              <a:xfrm>
                <a:off x="4285" y="760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1" name="Rectangle 107"/>
              <p:cNvSpPr>
                <a:spLocks noChangeArrowheads="1"/>
              </p:cNvSpPr>
              <p:nvPr/>
            </p:nvSpPr>
            <p:spPr bwMode="auto">
              <a:xfrm>
                <a:off x="4359" y="760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2" name="Rectangle 108"/>
              <p:cNvSpPr>
                <a:spLocks noChangeArrowheads="1"/>
              </p:cNvSpPr>
              <p:nvPr/>
            </p:nvSpPr>
            <p:spPr bwMode="auto">
              <a:xfrm>
                <a:off x="4420" y="760"/>
                <a:ext cx="6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3" name="Freeform 109"/>
              <p:cNvSpPr>
                <a:spLocks/>
              </p:cNvSpPr>
              <p:nvPr/>
            </p:nvSpPr>
            <p:spPr bwMode="auto">
              <a:xfrm>
                <a:off x="4667" y="2008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10"/>
              <p:cNvSpPr>
                <a:spLocks/>
              </p:cNvSpPr>
              <p:nvPr/>
            </p:nvSpPr>
            <p:spPr bwMode="auto">
              <a:xfrm>
                <a:off x="4667" y="2008"/>
                <a:ext cx="0" cy="116"/>
              </a:xfrm>
              <a:custGeom>
                <a:avLst/>
                <a:gdLst>
                  <a:gd name="T0" fmla="*/ 0 w 1"/>
                  <a:gd name="T1" fmla="*/ 0 h 355"/>
                  <a:gd name="T2" fmla="*/ 0 w 1"/>
                  <a:gd name="T3" fmla="*/ 0 h 355"/>
                  <a:gd name="T4" fmla="*/ 1 w 1"/>
                  <a:gd name="T5" fmla="*/ 355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55">
                    <a:moveTo>
                      <a:pt x="0" y="0"/>
                    </a:moveTo>
                    <a:lnTo>
                      <a:pt x="0" y="0"/>
                    </a:lnTo>
                    <a:lnTo>
                      <a:pt x="1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111"/>
              <p:cNvSpPr>
                <a:spLocks/>
              </p:cNvSpPr>
              <p:nvPr/>
            </p:nvSpPr>
            <p:spPr bwMode="auto">
              <a:xfrm>
                <a:off x="4272" y="2008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112"/>
              <p:cNvSpPr>
                <a:spLocks/>
              </p:cNvSpPr>
              <p:nvPr/>
            </p:nvSpPr>
            <p:spPr bwMode="auto">
              <a:xfrm>
                <a:off x="4272" y="2008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113"/>
              <p:cNvSpPr>
                <a:spLocks/>
              </p:cNvSpPr>
              <p:nvPr/>
            </p:nvSpPr>
            <p:spPr bwMode="auto">
              <a:xfrm>
                <a:off x="3994" y="1717"/>
                <a:ext cx="855" cy="660"/>
              </a:xfrm>
              <a:custGeom>
                <a:avLst/>
                <a:gdLst>
                  <a:gd name="T0" fmla="*/ 0 w 2626"/>
                  <a:gd name="T1" fmla="*/ 0 h 2026"/>
                  <a:gd name="T2" fmla="*/ 0 w 2626"/>
                  <a:gd name="T3" fmla="*/ 0 h 2026"/>
                  <a:gd name="T4" fmla="*/ 2626 w 2626"/>
                  <a:gd name="T5" fmla="*/ 0 h 2026"/>
                  <a:gd name="T6" fmla="*/ 2626 w 2626"/>
                  <a:gd name="T7" fmla="*/ 2026 h 2026"/>
                  <a:gd name="T8" fmla="*/ 0 w 2626"/>
                  <a:gd name="T9" fmla="*/ 2026 h 2026"/>
                  <a:gd name="T10" fmla="*/ 0 w 2626"/>
                  <a:gd name="T11" fmla="*/ 0 h 2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26" h="2026">
                    <a:moveTo>
                      <a:pt x="0" y="0"/>
                    </a:moveTo>
                    <a:lnTo>
                      <a:pt x="0" y="0"/>
                    </a:lnTo>
                    <a:lnTo>
                      <a:pt x="2626" y="0"/>
                    </a:lnTo>
                    <a:lnTo>
                      <a:pt x="2626" y="2026"/>
                    </a:lnTo>
                    <a:lnTo>
                      <a:pt x="0" y="20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114"/>
              <p:cNvSpPr>
                <a:spLocks noEditPoints="1"/>
              </p:cNvSpPr>
              <p:nvPr/>
            </p:nvSpPr>
            <p:spPr bwMode="auto">
              <a:xfrm>
                <a:off x="3994" y="1717"/>
                <a:ext cx="855" cy="660"/>
              </a:xfrm>
              <a:custGeom>
                <a:avLst/>
                <a:gdLst>
                  <a:gd name="T0" fmla="*/ 0 w 2626"/>
                  <a:gd name="T1" fmla="*/ 0 h 2026"/>
                  <a:gd name="T2" fmla="*/ 293 w 2626"/>
                  <a:gd name="T3" fmla="*/ 0 h 2026"/>
                  <a:gd name="T4" fmla="*/ 506 w 2626"/>
                  <a:gd name="T5" fmla="*/ 0 h 2026"/>
                  <a:gd name="T6" fmla="*/ 586 w 2626"/>
                  <a:gd name="T7" fmla="*/ 0 h 2026"/>
                  <a:gd name="T8" fmla="*/ 880 w 2626"/>
                  <a:gd name="T9" fmla="*/ 0 h 2026"/>
                  <a:gd name="T10" fmla="*/ 1093 w 2626"/>
                  <a:gd name="T11" fmla="*/ 0 h 2026"/>
                  <a:gd name="T12" fmla="*/ 1173 w 2626"/>
                  <a:gd name="T13" fmla="*/ 0 h 2026"/>
                  <a:gd name="T14" fmla="*/ 1466 w 2626"/>
                  <a:gd name="T15" fmla="*/ 0 h 2026"/>
                  <a:gd name="T16" fmla="*/ 1680 w 2626"/>
                  <a:gd name="T17" fmla="*/ 0 h 2026"/>
                  <a:gd name="T18" fmla="*/ 1760 w 2626"/>
                  <a:gd name="T19" fmla="*/ 0 h 2026"/>
                  <a:gd name="T20" fmla="*/ 2053 w 2626"/>
                  <a:gd name="T21" fmla="*/ 0 h 2026"/>
                  <a:gd name="T22" fmla="*/ 2266 w 2626"/>
                  <a:gd name="T23" fmla="*/ 0 h 2026"/>
                  <a:gd name="T24" fmla="*/ 2346 w 2626"/>
                  <a:gd name="T25" fmla="*/ 0 h 2026"/>
                  <a:gd name="T26" fmla="*/ 2626 w 2626"/>
                  <a:gd name="T27" fmla="*/ 13 h 2026"/>
                  <a:gd name="T28" fmla="*/ 2626 w 2626"/>
                  <a:gd name="T29" fmla="*/ 226 h 2026"/>
                  <a:gd name="T30" fmla="*/ 2626 w 2626"/>
                  <a:gd name="T31" fmla="*/ 306 h 2026"/>
                  <a:gd name="T32" fmla="*/ 2626 w 2626"/>
                  <a:gd name="T33" fmla="*/ 600 h 2026"/>
                  <a:gd name="T34" fmla="*/ 2626 w 2626"/>
                  <a:gd name="T35" fmla="*/ 813 h 2026"/>
                  <a:gd name="T36" fmla="*/ 2626 w 2626"/>
                  <a:gd name="T37" fmla="*/ 893 h 2026"/>
                  <a:gd name="T38" fmla="*/ 2626 w 2626"/>
                  <a:gd name="T39" fmla="*/ 1186 h 2026"/>
                  <a:gd name="T40" fmla="*/ 2626 w 2626"/>
                  <a:gd name="T41" fmla="*/ 1400 h 2026"/>
                  <a:gd name="T42" fmla="*/ 2626 w 2626"/>
                  <a:gd name="T43" fmla="*/ 1480 h 2026"/>
                  <a:gd name="T44" fmla="*/ 2626 w 2626"/>
                  <a:gd name="T45" fmla="*/ 1773 h 2026"/>
                  <a:gd name="T46" fmla="*/ 2626 w 2626"/>
                  <a:gd name="T47" fmla="*/ 1986 h 2026"/>
                  <a:gd name="T48" fmla="*/ 2586 w 2626"/>
                  <a:gd name="T49" fmla="*/ 2026 h 2026"/>
                  <a:gd name="T50" fmla="*/ 2293 w 2626"/>
                  <a:gd name="T51" fmla="*/ 2026 h 2026"/>
                  <a:gd name="T52" fmla="*/ 2080 w 2626"/>
                  <a:gd name="T53" fmla="*/ 2026 h 2026"/>
                  <a:gd name="T54" fmla="*/ 2000 w 2626"/>
                  <a:gd name="T55" fmla="*/ 2026 h 2026"/>
                  <a:gd name="T56" fmla="*/ 1706 w 2626"/>
                  <a:gd name="T57" fmla="*/ 2026 h 2026"/>
                  <a:gd name="T58" fmla="*/ 1493 w 2626"/>
                  <a:gd name="T59" fmla="*/ 2026 h 2026"/>
                  <a:gd name="T60" fmla="*/ 1413 w 2626"/>
                  <a:gd name="T61" fmla="*/ 2026 h 2026"/>
                  <a:gd name="T62" fmla="*/ 1120 w 2626"/>
                  <a:gd name="T63" fmla="*/ 2026 h 2026"/>
                  <a:gd name="T64" fmla="*/ 906 w 2626"/>
                  <a:gd name="T65" fmla="*/ 2026 h 2026"/>
                  <a:gd name="T66" fmla="*/ 826 w 2626"/>
                  <a:gd name="T67" fmla="*/ 2026 h 2026"/>
                  <a:gd name="T68" fmla="*/ 533 w 2626"/>
                  <a:gd name="T69" fmla="*/ 2026 h 2026"/>
                  <a:gd name="T70" fmla="*/ 320 w 2626"/>
                  <a:gd name="T71" fmla="*/ 2026 h 2026"/>
                  <a:gd name="T72" fmla="*/ 240 w 2626"/>
                  <a:gd name="T73" fmla="*/ 2026 h 2026"/>
                  <a:gd name="T74" fmla="*/ 0 w 2626"/>
                  <a:gd name="T75" fmla="*/ 1973 h 2026"/>
                  <a:gd name="T76" fmla="*/ 0 w 2626"/>
                  <a:gd name="T77" fmla="*/ 1760 h 2026"/>
                  <a:gd name="T78" fmla="*/ 0 w 2626"/>
                  <a:gd name="T79" fmla="*/ 1680 h 2026"/>
                  <a:gd name="T80" fmla="*/ 0 w 2626"/>
                  <a:gd name="T81" fmla="*/ 1386 h 2026"/>
                  <a:gd name="T82" fmla="*/ 0 w 2626"/>
                  <a:gd name="T83" fmla="*/ 1173 h 2026"/>
                  <a:gd name="T84" fmla="*/ 0 w 2626"/>
                  <a:gd name="T85" fmla="*/ 1093 h 2026"/>
                  <a:gd name="T86" fmla="*/ 0 w 2626"/>
                  <a:gd name="T87" fmla="*/ 800 h 2026"/>
                  <a:gd name="T88" fmla="*/ 0 w 2626"/>
                  <a:gd name="T89" fmla="*/ 586 h 2026"/>
                  <a:gd name="T90" fmla="*/ 0 w 2626"/>
                  <a:gd name="T91" fmla="*/ 506 h 2026"/>
                  <a:gd name="T92" fmla="*/ 0 w 2626"/>
                  <a:gd name="T93" fmla="*/ 213 h 2026"/>
                  <a:gd name="T94" fmla="*/ 0 w 2626"/>
                  <a:gd name="T95" fmla="*/ 0 h 2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26" h="2026">
                    <a:moveTo>
                      <a:pt x="0" y="0"/>
                    </a:moveTo>
                    <a:lnTo>
                      <a:pt x="0" y="0"/>
                    </a:lnTo>
                    <a:lnTo>
                      <a:pt x="213" y="0"/>
                    </a:lnTo>
                    <a:moveTo>
                      <a:pt x="293" y="0"/>
                    </a:moveTo>
                    <a:lnTo>
                      <a:pt x="293" y="0"/>
                    </a:lnTo>
                    <a:lnTo>
                      <a:pt x="506" y="0"/>
                    </a:lnTo>
                    <a:moveTo>
                      <a:pt x="586" y="0"/>
                    </a:moveTo>
                    <a:lnTo>
                      <a:pt x="586" y="0"/>
                    </a:lnTo>
                    <a:lnTo>
                      <a:pt x="800" y="0"/>
                    </a:lnTo>
                    <a:moveTo>
                      <a:pt x="880" y="0"/>
                    </a:moveTo>
                    <a:lnTo>
                      <a:pt x="880" y="0"/>
                    </a:lnTo>
                    <a:lnTo>
                      <a:pt x="1093" y="0"/>
                    </a:lnTo>
                    <a:moveTo>
                      <a:pt x="1173" y="0"/>
                    </a:moveTo>
                    <a:lnTo>
                      <a:pt x="1173" y="0"/>
                    </a:lnTo>
                    <a:lnTo>
                      <a:pt x="1386" y="0"/>
                    </a:lnTo>
                    <a:moveTo>
                      <a:pt x="1466" y="0"/>
                    </a:moveTo>
                    <a:lnTo>
                      <a:pt x="1466" y="0"/>
                    </a:lnTo>
                    <a:lnTo>
                      <a:pt x="1680" y="0"/>
                    </a:lnTo>
                    <a:moveTo>
                      <a:pt x="1760" y="0"/>
                    </a:moveTo>
                    <a:lnTo>
                      <a:pt x="1760" y="0"/>
                    </a:lnTo>
                    <a:lnTo>
                      <a:pt x="1973" y="0"/>
                    </a:lnTo>
                    <a:moveTo>
                      <a:pt x="2053" y="0"/>
                    </a:moveTo>
                    <a:lnTo>
                      <a:pt x="2053" y="0"/>
                    </a:lnTo>
                    <a:lnTo>
                      <a:pt x="2266" y="0"/>
                    </a:lnTo>
                    <a:moveTo>
                      <a:pt x="2346" y="0"/>
                    </a:moveTo>
                    <a:lnTo>
                      <a:pt x="2346" y="0"/>
                    </a:lnTo>
                    <a:lnTo>
                      <a:pt x="2560" y="0"/>
                    </a:lnTo>
                    <a:moveTo>
                      <a:pt x="2626" y="13"/>
                    </a:moveTo>
                    <a:lnTo>
                      <a:pt x="2626" y="13"/>
                    </a:lnTo>
                    <a:lnTo>
                      <a:pt x="2626" y="226"/>
                    </a:lnTo>
                    <a:moveTo>
                      <a:pt x="2626" y="306"/>
                    </a:moveTo>
                    <a:lnTo>
                      <a:pt x="2626" y="306"/>
                    </a:lnTo>
                    <a:lnTo>
                      <a:pt x="2626" y="520"/>
                    </a:lnTo>
                    <a:moveTo>
                      <a:pt x="2626" y="600"/>
                    </a:moveTo>
                    <a:lnTo>
                      <a:pt x="2626" y="600"/>
                    </a:lnTo>
                    <a:lnTo>
                      <a:pt x="2626" y="813"/>
                    </a:lnTo>
                    <a:moveTo>
                      <a:pt x="2626" y="893"/>
                    </a:moveTo>
                    <a:lnTo>
                      <a:pt x="2626" y="893"/>
                    </a:lnTo>
                    <a:lnTo>
                      <a:pt x="2626" y="1106"/>
                    </a:lnTo>
                    <a:moveTo>
                      <a:pt x="2626" y="1186"/>
                    </a:moveTo>
                    <a:lnTo>
                      <a:pt x="2626" y="1186"/>
                    </a:lnTo>
                    <a:lnTo>
                      <a:pt x="2626" y="1400"/>
                    </a:lnTo>
                    <a:moveTo>
                      <a:pt x="2626" y="1480"/>
                    </a:moveTo>
                    <a:lnTo>
                      <a:pt x="2626" y="1480"/>
                    </a:lnTo>
                    <a:lnTo>
                      <a:pt x="2626" y="1693"/>
                    </a:lnTo>
                    <a:moveTo>
                      <a:pt x="2626" y="1773"/>
                    </a:moveTo>
                    <a:lnTo>
                      <a:pt x="2626" y="1773"/>
                    </a:lnTo>
                    <a:lnTo>
                      <a:pt x="2626" y="1986"/>
                    </a:lnTo>
                    <a:moveTo>
                      <a:pt x="2586" y="2026"/>
                    </a:moveTo>
                    <a:lnTo>
                      <a:pt x="2586" y="2026"/>
                    </a:lnTo>
                    <a:lnTo>
                      <a:pt x="2373" y="2026"/>
                    </a:lnTo>
                    <a:moveTo>
                      <a:pt x="2293" y="2026"/>
                    </a:moveTo>
                    <a:lnTo>
                      <a:pt x="2293" y="2026"/>
                    </a:lnTo>
                    <a:lnTo>
                      <a:pt x="2080" y="2026"/>
                    </a:lnTo>
                    <a:moveTo>
                      <a:pt x="2000" y="2026"/>
                    </a:moveTo>
                    <a:lnTo>
                      <a:pt x="2000" y="2026"/>
                    </a:lnTo>
                    <a:lnTo>
                      <a:pt x="1786" y="2026"/>
                    </a:lnTo>
                    <a:moveTo>
                      <a:pt x="1706" y="2026"/>
                    </a:moveTo>
                    <a:lnTo>
                      <a:pt x="1706" y="2026"/>
                    </a:lnTo>
                    <a:lnTo>
                      <a:pt x="1493" y="2026"/>
                    </a:lnTo>
                    <a:moveTo>
                      <a:pt x="1413" y="2026"/>
                    </a:moveTo>
                    <a:lnTo>
                      <a:pt x="1413" y="2026"/>
                    </a:lnTo>
                    <a:lnTo>
                      <a:pt x="1200" y="2026"/>
                    </a:lnTo>
                    <a:moveTo>
                      <a:pt x="1120" y="2026"/>
                    </a:moveTo>
                    <a:lnTo>
                      <a:pt x="1120" y="2026"/>
                    </a:lnTo>
                    <a:lnTo>
                      <a:pt x="906" y="2026"/>
                    </a:lnTo>
                    <a:moveTo>
                      <a:pt x="826" y="2026"/>
                    </a:moveTo>
                    <a:lnTo>
                      <a:pt x="826" y="2026"/>
                    </a:lnTo>
                    <a:lnTo>
                      <a:pt x="613" y="2026"/>
                    </a:lnTo>
                    <a:moveTo>
                      <a:pt x="533" y="2026"/>
                    </a:moveTo>
                    <a:lnTo>
                      <a:pt x="533" y="2026"/>
                    </a:lnTo>
                    <a:lnTo>
                      <a:pt x="320" y="2026"/>
                    </a:lnTo>
                    <a:moveTo>
                      <a:pt x="240" y="2026"/>
                    </a:moveTo>
                    <a:lnTo>
                      <a:pt x="240" y="2026"/>
                    </a:lnTo>
                    <a:lnTo>
                      <a:pt x="26" y="2026"/>
                    </a:lnTo>
                    <a:moveTo>
                      <a:pt x="0" y="1973"/>
                    </a:moveTo>
                    <a:lnTo>
                      <a:pt x="0" y="1973"/>
                    </a:lnTo>
                    <a:lnTo>
                      <a:pt x="0" y="1760"/>
                    </a:lnTo>
                    <a:moveTo>
                      <a:pt x="0" y="1680"/>
                    </a:moveTo>
                    <a:lnTo>
                      <a:pt x="0" y="1680"/>
                    </a:lnTo>
                    <a:lnTo>
                      <a:pt x="0" y="1466"/>
                    </a:lnTo>
                    <a:moveTo>
                      <a:pt x="0" y="1386"/>
                    </a:moveTo>
                    <a:lnTo>
                      <a:pt x="0" y="1386"/>
                    </a:lnTo>
                    <a:lnTo>
                      <a:pt x="0" y="1173"/>
                    </a:lnTo>
                    <a:moveTo>
                      <a:pt x="0" y="1093"/>
                    </a:moveTo>
                    <a:lnTo>
                      <a:pt x="0" y="1093"/>
                    </a:lnTo>
                    <a:lnTo>
                      <a:pt x="0" y="880"/>
                    </a:lnTo>
                    <a:moveTo>
                      <a:pt x="0" y="800"/>
                    </a:moveTo>
                    <a:lnTo>
                      <a:pt x="0" y="800"/>
                    </a:lnTo>
                    <a:lnTo>
                      <a:pt x="0" y="586"/>
                    </a:lnTo>
                    <a:moveTo>
                      <a:pt x="0" y="506"/>
                    </a:moveTo>
                    <a:lnTo>
                      <a:pt x="0" y="506"/>
                    </a:lnTo>
                    <a:lnTo>
                      <a:pt x="0" y="293"/>
                    </a:lnTo>
                    <a:moveTo>
                      <a:pt x="0" y="213"/>
                    </a:moveTo>
                    <a:lnTo>
                      <a:pt x="0" y="213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115"/>
              <p:cNvSpPr>
                <a:spLocks/>
              </p:cNvSpPr>
              <p:nvPr/>
            </p:nvSpPr>
            <p:spPr bwMode="auto">
              <a:xfrm>
                <a:off x="4597" y="2208"/>
                <a:ext cx="0" cy="299"/>
              </a:xfrm>
              <a:custGeom>
                <a:avLst/>
                <a:gdLst>
                  <a:gd name="T0" fmla="*/ 0 h 919"/>
                  <a:gd name="T1" fmla="*/ 0 h 919"/>
                  <a:gd name="T2" fmla="*/ 919 h 9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19">
                    <a:moveTo>
                      <a:pt x="0" y="0"/>
                    </a:moveTo>
                    <a:lnTo>
                      <a:pt x="0" y="0"/>
                    </a:lnTo>
                    <a:lnTo>
                      <a:pt x="0" y="919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116"/>
              <p:cNvSpPr>
                <a:spLocks/>
              </p:cNvSpPr>
              <p:nvPr/>
            </p:nvSpPr>
            <p:spPr bwMode="auto">
              <a:xfrm>
                <a:off x="4597" y="2208"/>
                <a:ext cx="0" cy="299"/>
              </a:xfrm>
              <a:custGeom>
                <a:avLst/>
                <a:gdLst>
                  <a:gd name="T0" fmla="*/ 0 h 919"/>
                  <a:gd name="T1" fmla="*/ 0 h 919"/>
                  <a:gd name="T2" fmla="*/ 919 h 9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19">
                    <a:moveTo>
                      <a:pt x="0" y="0"/>
                    </a:moveTo>
                    <a:lnTo>
                      <a:pt x="0" y="0"/>
                    </a:lnTo>
                    <a:lnTo>
                      <a:pt x="0" y="919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117"/>
              <p:cNvSpPr>
                <a:spLocks/>
              </p:cNvSpPr>
              <p:nvPr/>
            </p:nvSpPr>
            <p:spPr bwMode="auto">
              <a:xfrm>
                <a:off x="4545" y="1756"/>
                <a:ext cx="265" cy="300"/>
              </a:xfrm>
              <a:custGeom>
                <a:avLst/>
                <a:gdLst>
                  <a:gd name="T0" fmla="*/ 0 w 813"/>
                  <a:gd name="T1" fmla="*/ 135 h 920"/>
                  <a:gd name="T2" fmla="*/ 0 w 813"/>
                  <a:gd name="T3" fmla="*/ 135 h 920"/>
                  <a:gd name="T4" fmla="*/ 136 w 813"/>
                  <a:gd name="T5" fmla="*/ 0 h 920"/>
                  <a:gd name="T6" fmla="*/ 678 w 813"/>
                  <a:gd name="T7" fmla="*/ 0 h 920"/>
                  <a:gd name="T8" fmla="*/ 813 w 813"/>
                  <a:gd name="T9" fmla="*/ 135 h 920"/>
                  <a:gd name="T10" fmla="*/ 813 w 813"/>
                  <a:gd name="T11" fmla="*/ 784 h 920"/>
                  <a:gd name="T12" fmla="*/ 678 w 813"/>
                  <a:gd name="T13" fmla="*/ 920 h 920"/>
                  <a:gd name="T14" fmla="*/ 136 w 813"/>
                  <a:gd name="T15" fmla="*/ 920 h 920"/>
                  <a:gd name="T16" fmla="*/ 0 w 813"/>
                  <a:gd name="T17" fmla="*/ 784 h 920"/>
                  <a:gd name="T18" fmla="*/ 0 w 813"/>
                  <a:gd name="T19" fmla="*/ 135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20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6" y="0"/>
                    </a:cubicBezTo>
                    <a:lnTo>
                      <a:pt x="678" y="0"/>
                    </a:lnTo>
                    <a:cubicBezTo>
                      <a:pt x="753" y="0"/>
                      <a:pt x="813" y="60"/>
                      <a:pt x="813" y="135"/>
                    </a:cubicBezTo>
                    <a:lnTo>
                      <a:pt x="813" y="784"/>
                    </a:lnTo>
                    <a:cubicBezTo>
                      <a:pt x="813" y="859"/>
                      <a:pt x="753" y="920"/>
                      <a:pt x="678" y="920"/>
                    </a:cubicBezTo>
                    <a:lnTo>
                      <a:pt x="136" y="920"/>
                    </a:lnTo>
                    <a:cubicBezTo>
                      <a:pt x="61" y="920"/>
                      <a:pt x="0" y="859"/>
                      <a:pt x="0" y="784"/>
                    </a:cubicBez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118"/>
              <p:cNvSpPr>
                <a:spLocks/>
              </p:cNvSpPr>
              <p:nvPr/>
            </p:nvSpPr>
            <p:spPr bwMode="auto">
              <a:xfrm>
                <a:off x="4545" y="1756"/>
                <a:ext cx="265" cy="300"/>
              </a:xfrm>
              <a:custGeom>
                <a:avLst/>
                <a:gdLst>
                  <a:gd name="T0" fmla="*/ 0 w 813"/>
                  <a:gd name="T1" fmla="*/ 135 h 920"/>
                  <a:gd name="T2" fmla="*/ 0 w 813"/>
                  <a:gd name="T3" fmla="*/ 135 h 920"/>
                  <a:gd name="T4" fmla="*/ 136 w 813"/>
                  <a:gd name="T5" fmla="*/ 0 h 920"/>
                  <a:gd name="T6" fmla="*/ 678 w 813"/>
                  <a:gd name="T7" fmla="*/ 0 h 920"/>
                  <a:gd name="T8" fmla="*/ 813 w 813"/>
                  <a:gd name="T9" fmla="*/ 135 h 920"/>
                  <a:gd name="T10" fmla="*/ 813 w 813"/>
                  <a:gd name="T11" fmla="*/ 784 h 920"/>
                  <a:gd name="T12" fmla="*/ 678 w 813"/>
                  <a:gd name="T13" fmla="*/ 920 h 920"/>
                  <a:gd name="T14" fmla="*/ 136 w 813"/>
                  <a:gd name="T15" fmla="*/ 920 h 920"/>
                  <a:gd name="T16" fmla="*/ 0 w 813"/>
                  <a:gd name="T17" fmla="*/ 784 h 920"/>
                  <a:gd name="T18" fmla="*/ 0 w 813"/>
                  <a:gd name="T19" fmla="*/ 135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20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6" y="0"/>
                    </a:cubicBezTo>
                    <a:lnTo>
                      <a:pt x="678" y="0"/>
                    </a:lnTo>
                    <a:cubicBezTo>
                      <a:pt x="753" y="0"/>
                      <a:pt x="813" y="60"/>
                      <a:pt x="813" y="135"/>
                    </a:cubicBezTo>
                    <a:lnTo>
                      <a:pt x="813" y="784"/>
                    </a:lnTo>
                    <a:cubicBezTo>
                      <a:pt x="813" y="859"/>
                      <a:pt x="753" y="920"/>
                      <a:pt x="678" y="920"/>
                    </a:cubicBezTo>
                    <a:lnTo>
                      <a:pt x="136" y="920"/>
                    </a:lnTo>
                    <a:cubicBezTo>
                      <a:pt x="61" y="920"/>
                      <a:pt x="0" y="859"/>
                      <a:pt x="0" y="784"/>
                    </a:cubicBezTo>
                    <a:lnTo>
                      <a:pt x="0" y="13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119"/>
              <p:cNvSpPr>
                <a:spLocks noChangeArrowheads="1"/>
              </p:cNvSpPr>
              <p:nvPr/>
            </p:nvSpPr>
            <p:spPr bwMode="auto">
              <a:xfrm>
                <a:off x="4598" y="1867"/>
                <a:ext cx="14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4" name="Rectangle 120"/>
              <p:cNvSpPr>
                <a:spLocks noChangeArrowheads="1"/>
              </p:cNvSpPr>
              <p:nvPr/>
            </p:nvSpPr>
            <p:spPr bwMode="auto">
              <a:xfrm>
                <a:off x="4707" y="1867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5" name="Freeform 121"/>
              <p:cNvSpPr>
                <a:spLocks/>
              </p:cNvSpPr>
              <p:nvPr/>
            </p:nvSpPr>
            <p:spPr bwMode="auto">
              <a:xfrm>
                <a:off x="4072" y="1760"/>
                <a:ext cx="417" cy="304"/>
              </a:xfrm>
              <a:custGeom>
                <a:avLst/>
                <a:gdLst>
                  <a:gd name="T0" fmla="*/ 0 w 1280"/>
                  <a:gd name="T1" fmla="*/ 155 h 933"/>
                  <a:gd name="T2" fmla="*/ 0 w 1280"/>
                  <a:gd name="T3" fmla="*/ 155 h 933"/>
                  <a:gd name="T4" fmla="*/ 155 w 1280"/>
                  <a:gd name="T5" fmla="*/ 0 h 933"/>
                  <a:gd name="T6" fmla="*/ 1124 w 1280"/>
                  <a:gd name="T7" fmla="*/ 0 h 933"/>
                  <a:gd name="T8" fmla="*/ 1280 w 1280"/>
                  <a:gd name="T9" fmla="*/ 155 h 933"/>
                  <a:gd name="T10" fmla="*/ 1280 w 1280"/>
                  <a:gd name="T11" fmla="*/ 778 h 933"/>
                  <a:gd name="T12" fmla="*/ 1124 w 1280"/>
                  <a:gd name="T13" fmla="*/ 933 h 933"/>
                  <a:gd name="T14" fmla="*/ 155 w 1280"/>
                  <a:gd name="T15" fmla="*/ 933 h 933"/>
                  <a:gd name="T16" fmla="*/ 0 w 1280"/>
                  <a:gd name="T17" fmla="*/ 778 h 933"/>
                  <a:gd name="T18" fmla="*/ 0 w 1280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0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69" y="0"/>
                      <a:pt x="155" y="0"/>
                    </a:cubicBezTo>
                    <a:lnTo>
                      <a:pt x="1124" y="0"/>
                    </a:lnTo>
                    <a:cubicBezTo>
                      <a:pt x="1210" y="0"/>
                      <a:pt x="1280" y="69"/>
                      <a:pt x="1280" y="155"/>
                    </a:cubicBezTo>
                    <a:lnTo>
                      <a:pt x="1280" y="778"/>
                    </a:lnTo>
                    <a:cubicBezTo>
                      <a:pt x="1280" y="864"/>
                      <a:pt x="1210" y="933"/>
                      <a:pt x="1124" y="933"/>
                    </a:cubicBezTo>
                    <a:lnTo>
                      <a:pt x="155" y="933"/>
                    </a:lnTo>
                    <a:cubicBezTo>
                      <a:pt x="69" y="933"/>
                      <a:pt x="0" y="864"/>
                      <a:pt x="0" y="778"/>
                    </a:cubicBez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122"/>
              <p:cNvSpPr>
                <a:spLocks/>
              </p:cNvSpPr>
              <p:nvPr/>
            </p:nvSpPr>
            <p:spPr bwMode="auto">
              <a:xfrm>
                <a:off x="4072" y="1760"/>
                <a:ext cx="417" cy="304"/>
              </a:xfrm>
              <a:custGeom>
                <a:avLst/>
                <a:gdLst>
                  <a:gd name="T0" fmla="*/ 0 w 1280"/>
                  <a:gd name="T1" fmla="*/ 155 h 933"/>
                  <a:gd name="T2" fmla="*/ 0 w 1280"/>
                  <a:gd name="T3" fmla="*/ 155 h 933"/>
                  <a:gd name="T4" fmla="*/ 155 w 1280"/>
                  <a:gd name="T5" fmla="*/ 0 h 933"/>
                  <a:gd name="T6" fmla="*/ 1124 w 1280"/>
                  <a:gd name="T7" fmla="*/ 0 h 933"/>
                  <a:gd name="T8" fmla="*/ 1280 w 1280"/>
                  <a:gd name="T9" fmla="*/ 155 h 933"/>
                  <a:gd name="T10" fmla="*/ 1280 w 1280"/>
                  <a:gd name="T11" fmla="*/ 778 h 933"/>
                  <a:gd name="T12" fmla="*/ 1124 w 1280"/>
                  <a:gd name="T13" fmla="*/ 933 h 933"/>
                  <a:gd name="T14" fmla="*/ 155 w 1280"/>
                  <a:gd name="T15" fmla="*/ 933 h 933"/>
                  <a:gd name="T16" fmla="*/ 0 w 1280"/>
                  <a:gd name="T17" fmla="*/ 778 h 933"/>
                  <a:gd name="T18" fmla="*/ 0 w 1280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0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69" y="0"/>
                      <a:pt x="155" y="0"/>
                    </a:cubicBezTo>
                    <a:lnTo>
                      <a:pt x="1124" y="0"/>
                    </a:lnTo>
                    <a:cubicBezTo>
                      <a:pt x="1210" y="0"/>
                      <a:pt x="1280" y="69"/>
                      <a:pt x="1280" y="155"/>
                    </a:cubicBezTo>
                    <a:lnTo>
                      <a:pt x="1280" y="778"/>
                    </a:lnTo>
                    <a:cubicBezTo>
                      <a:pt x="1280" y="864"/>
                      <a:pt x="1210" y="933"/>
                      <a:pt x="1124" y="933"/>
                    </a:cubicBezTo>
                    <a:lnTo>
                      <a:pt x="155" y="933"/>
                    </a:lnTo>
                    <a:cubicBezTo>
                      <a:pt x="69" y="933"/>
                      <a:pt x="0" y="864"/>
                      <a:pt x="0" y="778"/>
                    </a:cubicBezTo>
                    <a:lnTo>
                      <a:pt x="0" y="15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123"/>
              <p:cNvSpPr>
                <a:spLocks noChangeArrowheads="1"/>
              </p:cNvSpPr>
              <p:nvPr/>
            </p:nvSpPr>
            <p:spPr bwMode="auto">
              <a:xfrm>
                <a:off x="4148" y="1831"/>
                <a:ext cx="15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8*8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8" name="Rectangle 124"/>
              <p:cNvSpPr>
                <a:spLocks noChangeArrowheads="1"/>
              </p:cNvSpPr>
              <p:nvPr/>
            </p:nvSpPr>
            <p:spPr bwMode="auto">
              <a:xfrm>
                <a:off x="4270" y="1831"/>
                <a:ext cx="12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9" name="Rectangle 125"/>
              <p:cNvSpPr>
                <a:spLocks noChangeArrowheads="1"/>
              </p:cNvSpPr>
              <p:nvPr/>
            </p:nvSpPr>
            <p:spPr bwMode="auto">
              <a:xfrm>
                <a:off x="4365" y="1831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0" name="Rectangle 126"/>
              <p:cNvSpPr>
                <a:spLocks noChangeArrowheads="1"/>
              </p:cNvSpPr>
              <p:nvPr/>
            </p:nvSpPr>
            <p:spPr bwMode="auto">
              <a:xfrm>
                <a:off x="4413" y="1831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1" name="Rectangle 127"/>
              <p:cNvSpPr>
                <a:spLocks noChangeArrowheads="1"/>
              </p:cNvSpPr>
              <p:nvPr/>
            </p:nvSpPr>
            <p:spPr bwMode="auto">
              <a:xfrm>
                <a:off x="4200" y="1918"/>
                <a:ext cx="1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Mes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2" name="Rectangle 128"/>
              <p:cNvSpPr>
                <a:spLocks noChangeArrowheads="1"/>
              </p:cNvSpPr>
              <p:nvPr/>
            </p:nvSpPr>
            <p:spPr bwMode="auto">
              <a:xfrm>
                <a:off x="4322" y="1918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3" name="Freeform 129"/>
              <p:cNvSpPr>
                <a:spLocks/>
              </p:cNvSpPr>
              <p:nvPr/>
            </p:nvSpPr>
            <p:spPr bwMode="auto">
              <a:xfrm>
                <a:off x="4211" y="2116"/>
                <a:ext cx="534" cy="105"/>
              </a:xfrm>
              <a:custGeom>
                <a:avLst/>
                <a:gdLst>
                  <a:gd name="T0" fmla="*/ 0 w 1640"/>
                  <a:gd name="T1" fmla="*/ 54 h 320"/>
                  <a:gd name="T2" fmla="*/ 0 w 1640"/>
                  <a:gd name="T3" fmla="*/ 54 h 320"/>
                  <a:gd name="T4" fmla="*/ 54 w 1640"/>
                  <a:gd name="T5" fmla="*/ 0 h 320"/>
                  <a:gd name="T6" fmla="*/ 1587 w 1640"/>
                  <a:gd name="T7" fmla="*/ 0 h 320"/>
                  <a:gd name="T8" fmla="*/ 1640 w 1640"/>
                  <a:gd name="T9" fmla="*/ 54 h 320"/>
                  <a:gd name="T10" fmla="*/ 1640 w 1640"/>
                  <a:gd name="T11" fmla="*/ 267 h 320"/>
                  <a:gd name="T12" fmla="*/ 1587 w 1640"/>
                  <a:gd name="T13" fmla="*/ 320 h 320"/>
                  <a:gd name="T14" fmla="*/ 54 w 1640"/>
                  <a:gd name="T15" fmla="*/ 320 h 320"/>
                  <a:gd name="T16" fmla="*/ 0 w 1640"/>
                  <a:gd name="T17" fmla="*/ 267 h 320"/>
                  <a:gd name="T18" fmla="*/ 0 w 1640"/>
                  <a:gd name="T19" fmla="*/ 54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0" h="320">
                    <a:moveTo>
                      <a:pt x="0" y="54"/>
                    </a:moveTo>
                    <a:lnTo>
                      <a:pt x="0" y="54"/>
                    </a:lnTo>
                    <a:cubicBezTo>
                      <a:pt x="0" y="24"/>
                      <a:pt x="24" y="0"/>
                      <a:pt x="54" y="0"/>
                    </a:cubicBezTo>
                    <a:lnTo>
                      <a:pt x="1587" y="0"/>
                    </a:lnTo>
                    <a:cubicBezTo>
                      <a:pt x="1617" y="0"/>
                      <a:pt x="1640" y="24"/>
                      <a:pt x="1640" y="54"/>
                    </a:cubicBezTo>
                    <a:lnTo>
                      <a:pt x="1640" y="267"/>
                    </a:lnTo>
                    <a:cubicBezTo>
                      <a:pt x="1640" y="296"/>
                      <a:pt x="1617" y="320"/>
                      <a:pt x="1587" y="320"/>
                    </a:cubicBezTo>
                    <a:lnTo>
                      <a:pt x="54" y="320"/>
                    </a:lnTo>
                    <a:cubicBezTo>
                      <a:pt x="24" y="320"/>
                      <a:pt x="0" y="296"/>
                      <a:pt x="0" y="267"/>
                    </a:cubicBez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130"/>
              <p:cNvSpPr>
                <a:spLocks noChangeArrowheads="1"/>
              </p:cNvSpPr>
              <p:nvPr/>
            </p:nvSpPr>
            <p:spPr bwMode="auto">
              <a:xfrm>
                <a:off x="4409" y="2128"/>
                <a:ext cx="16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PPU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5" name="Rectangle 131"/>
              <p:cNvSpPr>
                <a:spLocks noChangeArrowheads="1"/>
              </p:cNvSpPr>
              <p:nvPr/>
            </p:nvSpPr>
            <p:spPr bwMode="auto">
              <a:xfrm>
                <a:off x="4044" y="2274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6" name="Rectangle 132"/>
              <p:cNvSpPr>
                <a:spLocks noChangeArrowheads="1"/>
              </p:cNvSpPr>
              <p:nvPr/>
            </p:nvSpPr>
            <p:spPr bwMode="auto">
              <a:xfrm>
                <a:off x="4096" y="2274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" name="Rectangle 133"/>
              <p:cNvSpPr>
                <a:spLocks noChangeArrowheads="1"/>
              </p:cNvSpPr>
              <p:nvPr/>
            </p:nvSpPr>
            <p:spPr bwMode="auto">
              <a:xfrm>
                <a:off x="4161" y="2274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" name="Rectangle 134"/>
              <p:cNvSpPr>
                <a:spLocks noChangeArrowheads="1"/>
              </p:cNvSpPr>
              <p:nvPr/>
            </p:nvSpPr>
            <p:spPr bwMode="auto">
              <a:xfrm>
                <a:off x="4204" y="2274"/>
                <a:ext cx="8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9" name="Rectangle 135"/>
              <p:cNvSpPr>
                <a:spLocks noChangeArrowheads="1"/>
              </p:cNvSpPr>
              <p:nvPr/>
            </p:nvSpPr>
            <p:spPr bwMode="auto">
              <a:xfrm>
                <a:off x="4257" y="2274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0" name="Rectangle 136"/>
              <p:cNvSpPr>
                <a:spLocks noChangeArrowheads="1"/>
              </p:cNvSpPr>
              <p:nvPr/>
            </p:nvSpPr>
            <p:spPr bwMode="auto">
              <a:xfrm>
                <a:off x="4287" y="2274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1" name="Rectangle 137"/>
              <p:cNvSpPr>
                <a:spLocks noChangeArrowheads="1"/>
              </p:cNvSpPr>
              <p:nvPr/>
            </p:nvSpPr>
            <p:spPr bwMode="auto">
              <a:xfrm>
                <a:off x="4361" y="2274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2" name="Rectangle 138"/>
              <p:cNvSpPr>
                <a:spLocks noChangeArrowheads="1"/>
              </p:cNvSpPr>
              <p:nvPr/>
            </p:nvSpPr>
            <p:spPr bwMode="auto">
              <a:xfrm>
                <a:off x="4421" y="2274"/>
                <a:ext cx="6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3" name="Freeform 139"/>
              <p:cNvSpPr>
                <a:spLocks/>
              </p:cNvSpPr>
              <p:nvPr/>
            </p:nvSpPr>
            <p:spPr bwMode="auto">
              <a:xfrm>
                <a:off x="4484" y="2260"/>
                <a:ext cx="230" cy="96"/>
              </a:xfrm>
              <a:custGeom>
                <a:avLst/>
                <a:gdLst>
                  <a:gd name="T0" fmla="*/ 0 w 707"/>
                  <a:gd name="T1" fmla="*/ 49 h 294"/>
                  <a:gd name="T2" fmla="*/ 0 w 707"/>
                  <a:gd name="T3" fmla="*/ 49 h 294"/>
                  <a:gd name="T4" fmla="*/ 49 w 707"/>
                  <a:gd name="T5" fmla="*/ 0 h 294"/>
                  <a:gd name="T6" fmla="*/ 658 w 707"/>
                  <a:gd name="T7" fmla="*/ 0 h 294"/>
                  <a:gd name="T8" fmla="*/ 707 w 707"/>
                  <a:gd name="T9" fmla="*/ 49 h 294"/>
                  <a:gd name="T10" fmla="*/ 707 w 707"/>
                  <a:gd name="T11" fmla="*/ 245 h 294"/>
                  <a:gd name="T12" fmla="*/ 658 w 707"/>
                  <a:gd name="T13" fmla="*/ 294 h 294"/>
                  <a:gd name="T14" fmla="*/ 49 w 707"/>
                  <a:gd name="T15" fmla="*/ 294 h 294"/>
                  <a:gd name="T16" fmla="*/ 0 w 707"/>
                  <a:gd name="T17" fmla="*/ 245 h 294"/>
                  <a:gd name="T18" fmla="*/ 0 w 707"/>
                  <a:gd name="T19" fmla="*/ 4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7" h="294">
                    <a:moveTo>
                      <a:pt x="0" y="49"/>
                    </a:moveTo>
                    <a:lnTo>
                      <a:pt x="0" y="49"/>
                    </a:lnTo>
                    <a:cubicBezTo>
                      <a:pt x="0" y="22"/>
                      <a:pt x="22" y="0"/>
                      <a:pt x="49" y="0"/>
                    </a:cubicBezTo>
                    <a:lnTo>
                      <a:pt x="658" y="0"/>
                    </a:lnTo>
                    <a:cubicBezTo>
                      <a:pt x="685" y="0"/>
                      <a:pt x="707" y="22"/>
                      <a:pt x="707" y="49"/>
                    </a:cubicBezTo>
                    <a:lnTo>
                      <a:pt x="707" y="245"/>
                    </a:lnTo>
                    <a:cubicBezTo>
                      <a:pt x="707" y="272"/>
                      <a:pt x="685" y="294"/>
                      <a:pt x="658" y="294"/>
                    </a:cubicBezTo>
                    <a:lnTo>
                      <a:pt x="49" y="294"/>
                    </a:lnTo>
                    <a:cubicBezTo>
                      <a:pt x="22" y="294"/>
                      <a:pt x="0" y="272"/>
                      <a:pt x="0" y="24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140"/>
              <p:cNvSpPr>
                <a:spLocks noChangeArrowheads="1"/>
              </p:cNvSpPr>
              <p:nvPr/>
            </p:nvSpPr>
            <p:spPr bwMode="auto">
              <a:xfrm>
                <a:off x="4532" y="2268"/>
                <a:ext cx="11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iM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" name="Rectangle 141"/>
              <p:cNvSpPr>
                <a:spLocks noChangeArrowheads="1"/>
              </p:cNvSpPr>
              <p:nvPr/>
            </p:nvSpPr>
            <p:spPr bwMode="auto">
              <a:xfrm>
                <a:off x="4614" y="2268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6" name="Freeform 142"/>
              <p:cNvSpPr>
                <a:spLocks/>
              </p:cNvSpPr>
              <p:nvPr/>
            </p:nvSpPr>
            <p:spPr bwMode="auto">
              <a:xfrm>
                <a:off x="3994" y="2507"/>
                <a:ext cx="890" cy="135"/>
              </a:xfrm>
              <a:custGeom>
                <a:avLst/>
                <a:gdLst>
                  <a:gd name="T0" fmla="*/ 0 w 2733"/>
                  <a:gd name="T1" fmla="*/ 69 h 414"/>
                  <a:gd name="T2" fmla="*/ 0 w 2733"/>
                  <a:gd name="T3" fmla="*/ 69 h 414"/>
                  <a:gd name="T4" fmla="*/ 69 w 2733"/>
                  <a:gd name="T5" fmla="*/ 0 h 414"/>
                  <a:gd name="T6" fmla="*/ 2664 w 2733"/>
                  <a:gd name="T7" fmla="*/ 0 h 414"/>
                  <a:gd name="T8" fmla="*/ 2733 w 2733"/>
                  <a:gd name="T9" fmla="*/ 69 h 414"/>
                  <a:gd name="T10" fmla="*/ 2733 w 2733"/>
                  <a:gd name="T11" fmla="*/ 345 h 414"/>
                  <a:gd name="T12" fmla="*/ 2664 w 2733"/>
                  <a:gd name="T13" fmla="*/ 414 h 414"/>
                  <a:gd name="T14" fmla="*/ 69 w 2733"/>
                  <a:gd name="T15" fmla="*/ 414 h 414"/>
                  <a:gd name="T16" fmla="*/ 0 w 2733"/>
                  <a:gd name="T17" fmla="*/ 345 h 414"/>
                  <a:gd name="T18" fmla="*/ 0 w 2733"/>
                  <a:gd name="T19" fmla="*/ 69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3" h="414">
                    <a:moveTo>
                      <a:pt x="0" y="69"/>
                    </a:moveTo>
                    <a:lnTo>
                      <a:pt x="0" y="69"/>
                    </a:lnTo>
                    <a:cubicBezTo>
                      <a:pt x="0" y="31"/>
                      <a:pt x="31" y="0"/>
                      <a:pt x="69" y="0"/>
                    </a:cubicBezTo>
                    <a:lnTo>
                      <a:pt x="2664" y="0"/>
                    </a:lnTo>
                    <a:cubicBezTo>
                      <a:pt x="2702" y="0"/>
                      <a:pt x="2733" y="31"/>
                      <a:pt x="2733" y="69"/>
                    </a:cubicBezTo>
                    <a:lnTo>
                      <a:pt x="2733" y="345"/>
                    </a:lnTo>
                    <a:cubicBezTo>
                      <a:pt x="2733" y="383"/>
                      <a:pt x="2702" y="414"/>
                      <a:pt x="2664" y="414"/>
                    </a:cubicBezTo>
                    <a:lnTo>
                      <a:pt x="69" y="414"/>
                    </a:lnTo>
                    <a:cubicBezTo>
                      <a:pt x="31" y="414"/>
                      <a:pt x="0" y="383"/>
                      <a:pt x="0" y="345"/>
                    </a:cubicBez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43"/>
              <p:cNvSpPr>
                <a:spLocks noChangeArrowheads="1"/>
              </p:cNvSpPr>
              <p:nvPr/>
            </p:nvSpPr>
            <p:spPr bwMode="auto">
              <a:xfrm>
                <a:off x="4312" y="2537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8" name="Rectangle 144"/>
              <p:cNvSpPr>
                <a:spLocks noChangeArrowheads="1"/>
              </p:cNvSpPr>
              <p:nvPr/>
            </p:nvSpPr>
            <p:spPr bwMode="auto">
              <a:xfrm>
                <a:off x="4377" y="2537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9" name="Rectangle 145"/>
              <p:cNvSpPr>
                <a:spLocks noChangeArrowheads="1"/>
              </p:cNvSpPr>
              <p:nvPr/>
            </p:nvSpPr>
            <p:spPr bwMode="auto">
              <a:xfrm>
                <a:off x="4407" y="2537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0" name="Rectangle 146"/>
              <p:cNvSpPr>
                <a:spLocks noChangeArrowheads="1"/>
              </p:cNvSpPr>
              <p:nvPr/>
            </p:nvSpPr>
            <p:spPr bwMode="auto">
              <a:xfrm>
                <a:off x="4464" y="2537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1" name="Rectangle 147"/>
              <p:cNvSpPr>
                <a:spLocks noChangeArrowheads="1"/>
              </p:cNvSpPr>
              <p:nvPr/>
            </p:nvSpPr>
            <p:spPr bwMode="auto">
              <a:xfrm>
                <a:off x="4529" y="2537"/>
                <a:ext cx="6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2" name="Freeform 148"/>
              <p:cNvSpPr>
                <a:spLocks/>
              </p:cNvSpPr>
              <p:nvPr/>
            </p:nvSpPr>
            <p:spPr bwMode="auto">
              <a:xfrm>
                <a:off x="3612" y="2008"/>
                <a:ext cx="0" cy="116"/>
              </a:xfrm>
              <a:custGeom>
                <a:avLst/>
                <a:gdLst>
                  <a:gd name="T0" fmla="*/ 0 w 1"/>
                  <a:gd name="T1" fmla="*/ 0 h 355"/>
                  <a:gd name="T2" fmla="*/ 0 w 1"/>
                  <a:gd name="T3" fmla="*/ 0 h 355"/>
                  <a:gd name="T4" fmla="*/ 1 w 1"/>
                  <a:gd name="T5" fmla="*/ 355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55">
                    <a:moveTo>
                      <a:pt x="0" y="0"/>
                    </a:moveTo>
                    <a:lnTo>
                      <a:pt x="0" y="0"/>
                    </a:lnTo>
                    <a:lnTo>
                      <a:pt x="1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49"/>
              <p:cNvSpPr>
                <a:spLocks/>
              </p:cNvSpPr>
              <p:nvPr/>
            </p:nvSpPr>
            <p:spPr bwMode="auto">
              <a:xfrm>
                <a:off x="3612" y="2008"/>
                <a:ext cx="0" cy="116"/>
              </a:xfrm>
              <a:custGeom>
                <a:avLst/>
                <a:gdLst>
                  <a:gd name="T0" fmla="*/ 0 w 1"/>
                  <a:gd name="T1" fmla="*/ 0 h 355"/>
                  <a:gd name="T2" fmla="*/ 0 w 1"/>
                  <a:gd name="T3" fmla="*/ 0 h 355"/>
                  <a:gd name="T4" fmla="*/ 1 w 1"/>
                  <a:gd name="T5" fmla="*/ 355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55">
                    <a:moveTo>
                      <a:pt x="0" y="0"/>
                    </a:moveTo>
                    <a:lnTo>
                      <a:pt x="0" y="0"/>
                    </a:lnTo>
                    <a:lnTo>
                      <a:pt x="1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50"/>
              <p:cNvSpPr>
                <a:spLocks/>
              </p:cNvSpPr>
              <p:nvPr/>
            </p:nvSpPr>
            <p:spPr bwMode="auto">
              <a:xfrm>
                <a:off x="3217" y="2008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51"/>
              <p:cNvSpPr>
                <a:spLocks/>
              </p:cNvSpPr>
              <p:nvPr/>
            </p:nvSpPr>
            <p:spPr bwMode="auto">
              <a:xfrm>
                <a:off x="3217" y="2008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52"/>
              <p:cNvSpPr>
                <a:spLocks/>
              </p:cNvSpPr>
              <p:nvPr/>
            </p:nvSpPr>
            <p:spPr bwMode="auto">
              <a:xfrm>
                <a:off x="3321" y="2208"/>
                <a:ext cx="0" cy="299"/>
              </a:xfrm>
              <a:custGeom>
                <a:avLst/>
                <a:gdLst>
                  <a:gd name="T0" fmla="*/ 0 h 919"/>
                  <a:gd name="T1" fmla="*/ 0 h 919"/>
                  <a:gd name="T2" fmla="*/ 919 h 9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19">
                    <a:moveTo>
                      <a:pt x="0" y="0"/>
                    </a:moveTo>
                    <a:lnTo>
                      <a:pt x="0" y="0"/>
                    </a:lnTo>
                    <a:lnTo>
                      <a:pt x="0" y="919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53"/>
              <p:cNvSpPr>
                <a:spLocks/>
              </p:cNvSpPr>
              <p:nvPr/>
            </p:nvSpPr>
            <p:spPr bwMode="auto">
              <a:xfrm>
                <a:off x="3321" y="2208"/>
                <a:ext cx="0" cy="299"/>
              </a:xfrm>
              <a:custGeom>
                <a:avLst/>
                <a:gdLst>
                  <a:gd name="T0" fmla="*/ 0 h 919"/>
                  <a:gd name="T1" fmla="*/ 0 h 919"/>
                  <a:gd name="T2" fmla="*/ 919 h 9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19">
                    <a:moveTo>
                      <a:pt x="0" y="0"/>
                    </a:moveTo>
                    <a:lnTo>
                      <a:pt x="0" y="0"/>
                    </a:lnTo>
                    <a:lnTo>
                      <a:pt x="0" y="919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54"/>
              <p:cNvSpPr>
                <a:spLocks noEditPoints="1"/>
              </p:cNvSpPr>
              <p:nvPr/>
            </p:nvSpPr>
            <p:spPr bwMode="auto">
              <a:xfrm>
                <a:off x="3052" y="1717"/>
                <a:ext cx="851" cy="660"/>
              </a:xfrm>
              <a:custGeom>
                <a:avLst/>
                <a:gdLst>
                  <a:gd name="T0" fmla="*/ 0 w 2614"/>
                  <a:gd name="T1" fmla="*/ 0 h 2026"/>
                  <a:gd name="T2" fmla="*/ 294 w 2614"/>
                  <a:gd name="T3" fmla="*/ 0 h 2026"/>
                  <a:gd name="T4" fmla="*/ 507 w 2614"/>
                  <a:gd name="T5" fmla="*/ 0 h 2026"/>
                  <a:gd name="T6" fmla="*/ 587 w 2614"/>
                  <a:gd name="T7" fmla="*/ 0 h 2026"/>
                  <a:gd name="T8" fmla="*/ 880 w 2614"/>
                  <a:gd name="T9" fmla="*/ 0 h 2026"/>
                  <a:gd name="T10" fmla="*/ 1094 w 2614"/>
                  <a:gd name="T11" fmla="*/ 0 h 2026"/>
                  <a:gd name="T12" fmla="*/ 1174 w 2614"/>
                  <a:gd name="T13" fmla="*/ 0 h 2026"/>
                  <a:gd name="T14" fmla="*/ 1467 w 2614"/>
                  <a:gd name="T15" fmla="*/ 0 h 2026"/>
                  <a:gd name="T16" fmla="*/ 1680 w 2614"/>
                  <a:gd name="T17" fmla="*/ 0 h 2026"/>
                  <a:gd name="T18" fmla="*/ 1760 w 2614"/>
                  <a:gd name="T19" fmla="*/ 0 h 2026"/>
                  <a:gd name="T20" fmla="*/ 2054 w 2614"/>
                  <a:gd name="T21" fmla="*/ 0 h 2026"/>
                  <a:gd name="T22" fmla="*/ 2267 w 2614"/>
                  <a:gd name="T23" fmla="*/ 0 h 2026"/>
                  <a:gd name="T24" fmla="*/ 2347 w 2614"/>
                  <a:gd name="T25" fmla="*/ 0 h 2026"/>
                  <a:gd name="T26" fmla="*/ 2614 w 2614"/>
                  <a:gd name="T27" fmla="*/ 26 h 2026"/>
                  <a:gd name="T28" fmla="*/ 2614 w 2614"/>
                  <a:gd name="T29" fmla="*/ 240 h 2026"/>
                  <a:gd name="T30" fmla="*/ 2614 w 2614"/>
                  <a:gd name="T31" fmla="*/ 320 h 2026"/>
                  <a:gd name="T32" fmla="*/ 2614 w 2614"/>
                  <a:gd name="T33" fmla="*/ 613 h 2026"/>
                  <a:gd name="T34" fmla="*/ 2614 w 2614"/>
                  <a:gd name="T35" fmla="*/ 826 h 2026"/>
                  <a:gd name="T36" fmla="*/ 2614 w 2614"/>
                  <a:gd name="T37" fmla="*/ 906 h 2026"/>
                  <a:gd name="T38" fmla="*/ 2614 w 2614"/>
                  <a:gd name="T39" fmla="*/ 1200 h 2026"/>
                  <a:gd name="T40" fmla="*/ 2614 w 2614"/>
                  <a:gd name="T41" fmla="*/ 1413 h 2026"/>
                  <a:gd name="T42" fmla="*/ 2614 w 2614"/>
                  <a:gd name="T43" fmla="*/ 1493 h 2026"/>
                  <a:gd name="T44" fmla="*/ 2614 w 2614"/>
                  <a:gd name="T45" fmla="*/ 1786 h 2026"/>
                  <a:gd name="T46" fmla="*/ 2614 w 2614"/>
                  <a:gd name="T47" fmla="*/ 2000 h 2026"/>
                  <a:gd name="T48" fmla="*/ 2560 w 2614"/>
                  <a:gd name="T49" fmla="*/ 2026 h 2026"/>
                  <a:gd name="T50" fmla="*/ 2267 w 2614"/>
                  <a:gd name="T51" fmla="*/ 2026 h 2026"/>
                  <a:gd name="T52" fmla="*/ 2054 w 2614"/>
                  <a:gd name="T53" fmla="*/ 2026 h 2026"/>
                  <a:gd name="T54" fmla="*/ 1974 w 2614"/>
                  <a:gd name="T55" fmla="*/ 2026 h 2026"/>
                  <a:gd name="T56" fmla="*/ 1680 w 2614"/>
                  <a:gd name="T57" fmla="*/ 2026 h 2026"/>
                  <a:gd name="T58" fmla="*/ 1467 w 2614"/>
                  <a:gd name="T59" fmla="*/ 2026 h 2026"/>
                  <a:gd name="T60" fmla="*/ 1387 w 2614"/>
                  <a:gd name="T61" fmla="*/ 2026 h 2026"/>
                  <a:gd name="T62" fmla="*/ 1094 w 2614"/>
                  <a:gd name="T63" fmla="*/ 2026 h 2026"/>
                  <a:gd name="T64" fmla="*/ 880 w 2614"/>
                  <a:gd name="T65" fmla="*/ 2026 h 2026"/>
                  <a:gd name="T66" fmla="*/ 800 w 2614"/>
                  <a:gd name="T67" fmla="*/ 2026 h 2026"/>
                  <a:gd name="T68" fmla="*/ 507 w 2614"/>
                  <a:gd name="T69" fmla="*/ 2026 h 2026"/>
                  <a:gd name="T70" fmla="*/ 294 w 2614"/>
                  <a:gd name="T71" fmla="*/ 2026 h 2026"/>
                  <a:gd name="T72" fmla="*/ 214 w 2614"/>
                  <a:gd name="T73" fmla="*/ 2026 h 2026"/>
                  <a:gd name="T74" fmla="*/ 0 w 2614"/>
                  <a:gd name="T75" fmla="*/ 1946 h 2026"/>
                  <a:gd name="T76" fmla="*/ 0 w 2614"/>
                  <a:gd name="T77" fmla="*/ 1733 h 2026"/>
                  <a:gd name="T78" fmla="*/ 0 w 2614"/>
                  <a:gd name="T79" fmla="*/ 1653 h 2026"/>
                  <a:gd name="T80" fmla="*/ 0 w 2614"/>
                  <a:gd name="T81" fmla="*/ 1360 h 2026"/>
                  <a:gd name="T82" fmla="*/ 0 w 2614"/>
                  <a:gd name="T83" fmla="*/ 1146 h 2026"/>
                  <a:gd name="T84" fmla="*/ 0 w 2614"/>
                  <a:gd name="T85" fmla="*/ 1066 h 2026"/>
                  <a:gd name="T86" fmla="*/ 0 w 2614"/>
                  <a:gd name="T87" fmla="*/ 773 h 2026"/>
                  <a:gd name="T88" fmla="*/ 0 w 2614"/>
                  <a:gd name="T89" fmla="*/ 560 h 2026"/>
                  <a:gd name="T90" fmla="*/ 0 w 2614"/>
                  <a:gd name="T91" fmla="*/ 480 h 2026"/>
                  <a:gd name="T92" fmla="*/ 0 w 2614"/>
                  <a:gd name="T93" fmla="*/ 186 h 2026"/>
                  <a:gd name="T94" fmla="*/ 0 w 2614"/>
                  <a:gd name="T95" fmla="*/ 0 h 2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4" h="2026">
                    <a:moveTo>
                      <a:pt x="0" y="0"/>
                    </a:moveTo>
                    <a:lnTo>
                      <a:pt x="0" y="0"/>
                    </a:lnTo>
                    <a:lnTo>
                      <a:pt x="214" y="0"/>
                    </a:lnTo>
                    <a:moveTo>
                      <a:pt x="294" y="0"/>
                    </a:moveTo>
                    <a:lnTo>
                      <a:pt x="294" y="0"/>
                    </a:lnTo>
                    <a:lnTo>
                      <a:pt x="507" y="0"/>
                    </a:lnTo>
                    <a:moveTo>
                      <a:pt x="587" y="0"/>
                    </a:moveTo>
                    <a:lnTo>
                      <a:pt x="587" y="0"/>
                    </a:lnTo>
                    <a:lnTo>
                      <a:pt x="800" y="0"/>
                    </a:lnTo>
                    <a:moveTo>
                      <a:pt x="880" y="0"/>
                    </a:moveTo>
                    <a:lnTo>
                      <a:pt x="880" y="0"/>
                    </a:lnTo>
                    <a:lnTo>
                      <a:pt x="1094" y="0"/>
                    </a:lnTo>
                    <a:moveTo>
                      <a:pt x="1174" y="0"/>
                    </a:moveTo>
                    <a:lnTo>
                      <a:pt x="1174" y="0"/>
                    </a:lnTo>
                    <a:lnTo>
                      <a:pt x="1387" y="0"/>
                    </a:lnTo>
                    <a:moveTo>
                      <a:pt x="1467" y="0"/>
                    </a:moveTo>
                    <a:lnTo>
                      <a:pt x="1467" y="0"/>
                    </a:lnTo>
                    <a:lnTo>
                      <a:pt x="1680" y="0"/>
                    </a:lnTo>
                    <a:moveTo>
                      <a:pt x="1760" y="0"/>
                    </a:moveTo>
                    <a:lnTo>
                      <a:pt x="1760" y="0"/>
                    </a:lnTo>
                    <a:lnTo>
                      <a:pt x="1974" y="0"/>
                    </a:lnTo>
                    <a:moveTo>
                      <a:pt x="2054" y="0"/>
                    </a:moveTo>
                    <a:lnTo>
                      <a:pt x="2054" y="0"/>
                    </a:lnTo>
                    <a:lnTo>
                      <a:pt x="2267" y="0"/>
                    </a:lnTo>
                    <a:moveTo>
                      <a:pt x="2347" y="0"/>
                    </a:moveTo>
                    <a:lnTo>
                      <a:pt x="2347" y="0"/>
                    </a:lnTo>
                    <a:lnTo>
                      <a:pt x="2560" y="0"/>
                    </a:lnTo>
                    <a:moveTo>
                      <a:pt x="2614" y="26"/>
                    </a:moveTo>
                    <a:lnTo>
                      <a:pt x="2614" y="26"/>
                    </a:lnTo>
                    <a:lnTo>
                      <a:pt x="2614" y="240"/>
                    </a:lnTo>
                    <a:moveTo>
                      <a:pt x="2614" y="320"/>
                    </a:moveTo>
                    <a:lnTo>
                      <a:pt x="2614" y="320"/>
                    </a:lnTo>
                    <a:lnTo>
                      <a:pt x="2614" y="533"/>
                    </a:lnTo>
                    <a:moveTo>
                      <a:pt x="2614" y="613"/>
                    </a:moveTo>
                    <a:lnTo>
                      <a:pt x="2614" y="613"/>
                    </a:lnTo>
                    <a:lnTo>
                      <a:pt x="2614" y="826"/>
                    </a:lnTo>
                    <a:moveTo>
                      <a:pt x="2614" y="906"/>
                    </a:moveTo>
                    <a:lnTo>
                      <a:pt x="2614" y="906"/>
                    </a:lnTo>
                    <a:lnTo>
                      <a:pt x="2614" y="1120"/>
                    </a:lnTo>
                    <a:moveTo>
                      <a:pt x="2614" y="1200"/>
                    </a:moveTo>
                    <a:lnTo>
                      <a:pt x="2614" y="1200"/>
                    </a:lnTo>
                    <a:lnTo>
                      <a:pt x="2614" y="1413"/>
                    </a:lnTo>
                    <a:moveTo>
                      <a:pt x="2614" y="1493"/>
                    </a:moveTo>
                    <a:lnTo>
                      <a:pt x="2614" y="1493"/>
                    </a:lnTo>
                    <a:lnTo>
                      <a:pt x="2614" y="1706"/>
                    </a:lnTo>
                    <a:moveTo>
                      <a:pt x="2614" y="1786"/>
                    </a:moveTo>
                    <a:lnTo>
                      <a:pt x="2614" y="1786"/>
                    </a:lnTo>
                    <a:lnTo>
                      <a:pt x="2614" y="2000"/>
                    </a:lnTo>
                    <a:moveTo>
                      <a:pt x="2560" y="2026"/>
                    </a:moveTo>
                    <a:lnTo>
                      <a:pt x="2560" y="2026"/>
                    </a:lnTo>
                    <a:lnTo>
                      <a:pt x="2347" y="2026"/>
                    </a:lnTo>
                    <a:moveTo>
                      <a:pt x="2267" y="2026"/>
                    </a:moveTo>
                    <a:lnTo>
                      <a:pt x="2267" y="2026"/>
                    </a:lnTo>
                    <a:lnTo>
                      <a:pt x="2054" y="2026"/>
                    </a:lnTo>
                    <a:moveTo>
                      <a:pt x="1974" y="2026"/>
                    </a:moveTo>
                    <a:lnTo>
                      <a:pt x="1974" y="2026"/>
                    </a:lnTo>
                    <a:lnTo>
                      <a:pt x="1760" y="2026"/>
                    </a:lnTo>
                    <a:moveTo>
                      <a:pt x="1680" y="2026"/>
                    </a:moveTo>
                    <a:lnTo>
                      <a:pt x="1680" y="2026"/>
                    </a:lnTo>
                    <a:lnTo>
                      <a:pt x="1467" y="2026"/>
                    </a:lnTo>
                    <a:moveTo>
                      <a:pt x="1387" y="2026"/>
                    </a:moveTo>
                    <a:lnTo>
                      <a:pt x="1387" y="2026"/>
                    </a:lnTo>
                    <a:lnTo>
                      <a:pt x="1174" y="2026"/>
                    </a:lnTo>
                    <a:moveTo>
                      <a:pt x="1094" y="2026"/>
                    </a:moveTo>
                    <a:lnTo>
                      <a:pt x="1094" y="2026"/>
                    </a:lnTo>
                    <a:lnTo>
                      <a:pt x="880" y="2026"/>
                    </a:lnTo>
                    <a:moveTo>
                      <a:pt x="800" y="2026"/>
                    </a:moveTo>
                    <a:lnTo>
                      <a:pt x="800" y="2026"/>
                    </a:lnTo>
                    <a:lnTo>
                      <a:pt x="587" y="2026"/>
                    </a:lnTo>
                    <a:moveTo>
                      <a:pt x="507" y="2026"/>
                    </a:moveTo>
                    <a:lnTo>
                      <a:pt x="507" y="2026"/>
                    </a:lnTo>
                    <a:lnTo>
                      <a:pt x="294" y="2026"/>
                    </a:lnTo>
                    <a:moveTo>
                      <a:pt x="214" y="2026"/>
                    </a:moveTo>
                    <a:lnTo>
                      <a:pt x="214" y="2026"/>
                    </a:lnTo>
                    <a:lnTo>
                      <a:pt x="0" y="2026"/>
                    </a:lnTo>
                    <a:moveTo>
                      <a:pt x="0" y="1946"/>
                    </a:moveTo>
                    <a:lnTo>
                      <a:pt x="0" y="1946"/>
                    </a:lnTo>
                    <a:lnTo>
                      <a:pt x="0" y="1733"/>
                    </a:lnTo>
                    <a:moveTo>
                      <a:pt x="0" y="1653"/>
                    </a:moveTo>
                    <a:lnTo>
                      <a:pt x="0" y="1653"/>
                    </a:lnTo>
                    <a:lnTo>
                      <a:pt x="0" y="1440"/>
                    </a:lnTo>
                    <a:moveTo>
                      <a:pt x="0" y="1360"/>
                    </a:moveTo>
                    <a:lnTo>
                      <a:pt x="0" y="1360"/>
                    </a:lnTo>
                    <a:lnTo>
                      <a:pt x="0" y="1146"/>
                    </a:lnTo>
                    <a:moveTo>
                      <a:pt x="0" y="1066"/>
                    </a:moveTo>
                    <a:lnTo>
                      <a:pt x="0" y="1066"/>
                    </a:lnTo>
                    <a:lnTo>
                      <a:pt x="0" y="853"/>
                    </a:lnTo>
                    <a:moveTo>
                      <a:pt x="0" y="773"/>
                    </a:moveTo>
                    <a:lnTo>
                      <a:pt x="0" y="773"/>
                    </a:lnTo>
                    <a:lnTo>
                      <a:pt x="0" y="560"/>
                    </a:lnTo>
                    <a:moveTo>
                      <a:pt x="0" y="480"/>
                    </a:moveTo>
                    <a:lnTo>
                      <a:pt x="0" y="480"/>
                    </a:lnTo>
                    <a:lnTo>
                      <a:pt x="0" y="266"/>
                    </a:lnTo>
                    <a:moveTo>
                      <a:pt x="0" y="186"/>
                    </a:moveTo>
                    <a:lnTo>
                      <a:pt x="0" y="18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155"/>
              <p:cNvSpPr>
                <a:spLocks/>
              </p:cNvSpPr>
              <p:nvPr/>
            </p:nvSpPr>
            <p:spPr bwMode="auto">
              <a:xfrm>
                <a:off x="3096" y="1765"/>
                <a:ext cx="264" cy="299"/>
              </a:xfrm>
              <a:custGeom>
                <a:avLst/>
                <a:gdLst>
                  <a:gd name="T0" fmla="*/ 0 w 813"/>
                  <a:gd name="T1" fmla="*/ 136 h 920"/>
                  <a:gd name="T2" fmla="*/ 0 w 813"/>
                  <a:gd name="T3" fmla="*/ 136 h 920"/>
                  <a:gd name="T4" fmla="*/ 135 w 813"/>
                  <a:gd name="T5" fmla="*/ 0 h 920"/>
                  <a:gd name="T6" fmla="*/ 678 w 813"/>
                  <a:gd name="T7" fmla="*/ 0 h 920"/>
                  <a:gd name="T8" fmla="*/ 813 w 813"/>
                  <a:gd name="T9" fmla="*/ 136 h 920"/>
                  <a:gd name="T10" fmla="*/ 813 w 813"/>
                  <a:gd name="T11" fmla="*/ 785 h 920"/>
                  <a:gd name="T12" fmla="*/ 678 w 813"/>
                  <a:gd name="T13" fmla="*/ 920 h 920"/>
                  <a:gd name="T14" fmla="*/ 135 w 813"/>
                  <a:gd name="T15" fmla="*/ 920 h 920"/>
                  <a:gd name="T16" fmla="*/ 0 w 813"/>
                  <a:gd name="T17" fmla="*/ 785 h 920"/>
                  <a:gd name="T18" fmla="*/ 0 w 813"/>
                  <a:gd name="T19" fmla="*/ 136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20">
                    <a:moveTo>
                      <a:pt x="0" y="136"/>
                    </a:moveTo>
                    <a:lnTo>
                      <a:pt x="0" y="136"/>
                    </a:lnTo>
                    <a:cubicBezTo>
                      <a:pt x="0" y="61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1"/>
                      <a:pt x="813" y="136"/>
                    </a:cubicBezTo>
                    <a:lnTo>
                      <a:pt x="813" y="785"/>
                    </a:lnTo>
                    <a:cubicBezTo>
                      <a:pt x="813" y="859"/>
                      <a:pt x="752" y="920"/>
                      <a:pt x="678" y="920"/>
                    </a:cubicBezTo>
                    <a:lnTo>
                      <a:pt x="135" y="920"/>
                    </a:lnTo>
                    <a:cubicBezTo>
                      <a:pt x="61" y="920"/>
                      <a:pt x="0" y="859"/>
                      <a:pt x="0" y="785"/>
                    </a:cubicBezTo>
                    <a:lnTo>
                      <a:pt x="0" y="1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56"/>
              <p:cNvSpPr>
                <a:spLocks/>
              </p:cNvSpPr>
              <p:nvPr/>
            </p:nvSpPr>
            <p:spPr bwMode="auto">
              <a:xfrm>
                <a:off x="3096" y="1765"/>
                <a:ext cx="264" cy="299"/>
              </a:xfrm>
              <a:custGeom>
                <a:avLst/>
                <a:gdLst>
                  <a:gd name="T0" fmla="*/ 0 w 813"/>
                  <a:gd name="T1" fmla="*/ 136 h 920"/>
                  <a:gd name="T2" fmla="*/ 0 w 813"/>
                  <a:gd name="T3" fmla="*/ 136 h 920"/>
                  <a:gd name="T4" fmla="*/ 135 w 813"/>
                  <a:gd name="T5" fmla="*/ 0 h 920"/>
                  <a:gd name="T6" fmla="*/ 678 w 813"/>
                  <a:gd name="T7" fmla="*/ 0 h 920"/>
                  <a:gd name="T8" fmla="*/ 813 w 813"/>
                  <a:gd name="T9" fmla="*/ 136 h 920"/>
                  <a:gd name="T10" fmla="*/ 813 w 813"/>
                  <a:gd name="T11" fmla="*/ 785 h 920"/>
                  <a:gd name="T12" fmla="*/ 678 w 813"/>
                  <a:gd name="T13" fmla="*/ 920 h 920"/>
                  <a:gd name="T14" fmla="*/ 135 w 813"/>
                  <a:gd name="T15" fmla="*/ 920 h 920"/>
                  <a:gd name="T16" fmla="*/ 0 w 813"/>
                  <a:gd name="T17" fmla="*/ 785 h 920"/>
                  <a:gd name="T18" fmla="*/ 0 w 813"/>
                  <a:gd name="T19" fmla="*/ 136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20">
                    <a:moveTo>
                      <a:pt x="0" y="136"/>
                    </a:moveTo>
                    <a:lnTo>
                      <a:pt x="0" y="136"/>
                    </a:lnTo>
                    <a:cubicBezTo>
                      <a:pt x="0" y="61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1"/>
                      <a:pt x="813" y="136"/>
                    </a:cubicBezTo>
                    <a:lnTo>
                      <a:pt x="813" y="785"/>
                    </a:lnTo>
                    <a:cubicBezTo>
                      <a:pt x="813" y="859"/>
                      <a:pt x="752" y="920"/>
                      <a:pt x="678" y="920"/>
                    </a:cubicBezTo>
                    <a:lnTo>
                      <a:pt x="135" y="920"/>
                    </a:lnTo>
                    <a:cubicBezTo>
                      <a:pt x="61" y="920"/>
                      <a:pt x="0" y="859"/>
                      <a:pt x="0" y="785"/>
                    </a:cubicBezTo>
                    <a:lnTo>
                      <a:pt x="0" y="13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57"/>
              <p:cNvSpPr>
                <a:spLocks noChangeArrowheads="1"/>
              </p:cNvSpPr>
              <p:nvPr/>
            </p:nvSpPr>
            <p:spPr bwMode="auto">
              <a:xfrm>
                <a:off x="3150" y="1876"/>
                <a:ext cx="14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2" name="Rectangle 158"/>
              <p:cNvSpPr>
                <a:spLocks noChangeArrowheads="1"/>
              </p:cNvSpPr>
              <p:nvPr/>
            </p:nvSpPr>
            <p:spPr bwMode="auto">
              <a:xfrm>
                <a:off x="3259" y="1876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3" name="Freeform 159"/>
              <p:cNvSpPr>
                <a:spLocks/>
              </p:cNvSpPr>
              <p:nvPr/>
            </p:nvSpPr>
            <p:spPr bwMode="auto">
              <a:xfrm>
                <a:off x="3408" y="1760"/>
                <a:ext cx="417" cy="304"/>
              </a:xfrm>
              <a:custGeom>
                <a:avLst/>
                <a:gdLst>
                  <a:gd name="T0" fmla="*/ 0 w 1280"/>
                  <a:gd name="T1" fmla="*/ 155 h 933"/>
                  <a:gd name="T2" fmla="*/ 0 w 1280"/>
                  <a:gd name="T3" fmla="*/ 155 h 933"/>
                  <a:gd name="T4" fmla="*/ 155 w 1280"/>
                  <a:gd name="T5" fmla="*/ 0 h 933"/>
                  <a:gd name="T6" fmla="*/ 1124 w 1280"/>
                  <a:gd name="T7" fmla="*/ 0 h 933"/>
                  <a:gd name="T8" fmla="*/ 1280 w 1280"/>
                  <a:gd name="T9" fmla="*/ 155 h 933"/>
                  <a:gd name="T10" fmla="*/ 1280 w 1280"/>
                  <a:gd name="T11" fmla="*/ 778 h 933"/>
                  <a:gd name="T12" fmla="*/ 1124 w 1280"/>
                  <a:gd name="T13" fmla="*/ 933 h 933"/>
                  <a:gd name="T14" fmla="*/ 155 w 1280"/>
                  <a:gd name="T15" fmla="*/ 933 h 933"/>
                  <a:gd name="T16" fmla="*/ 0 w 1280"/>
                  <a:gd name="T17" fmla="*/ 778 h 933"/>
                  <a:gd name="T18" fmla="*/ 0 w 1280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0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69" y="0"/>
                      <a:pt x="155" y="0"/>
                    </a:cubicBezTo>
                    <a:lnTo>
                      <a:pt x="1124" y="0"/>
                    </a:lnTo>
                    <a:cubicBezTo>
                      <a:pt x="1210" y="0"/>
                      <a:pt x="1280" y="69"/>
                      <a:pt x="1280" y="155"/>
                    </a:cubicBezTo>
                    <a:lnTo>
                      <a:pt x="1280" y="778"/>
                    </a:lnTo>
                    <a:cubicBezTo>
                      <a:pt x="1280" y="864"/>
                      <a:pt x="1210" y="933"/>
                      <a:pt x="1124" y="933"/>
                    </a:cubicBezTo>
                    <a:lnTo>
                      <a:pt x="155" y="933"/>
                    </a:lnTo>
                    <a:cubicBezTo>
                      <a:pt x="69" y="933"/>
                      <a:pt x="0" y="864"/>
                      <a:pt x="0" y="778"/>
                    </a:cubicBez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60"/>
              <p:cNvSpPr>
                <a:spLocks/>
              </p:cNvSpPr>
              <p:nvPr/>
            </p:nvSpPr>
            <p:spPr bwMode="auto">
              <a:xfrm>
                <a:off x="3408" y="1760"/>
                <a:ext cx="417" cy="304"/>
              </a:xfrm>
              <a:custGeom>
                <a:avLst/>
                <a:gdLst>
                  <a:gd name="T0" fmla="*/ 0 w 1280"/>
                  <a:gd name="T1" fmla="*/ 155 h 933"/>
                  <a:gd name="T2" fmla="*/ 0 w 1280"/>
                  <a:gd name="T3" fmla="*/ 155 h 933"/>
                  <a:gd name="T4" fmla="*/ 155 w 1280"/>
                  <a:gd name="T5" fmla="*/ 0 h 933"/>
                  <a:gd name="T6" fmla="*/ 1124 w 1280"/>
                  <a:gd name="T7" fmla="*/ 0 h 933"/>
                  <a:gd name="T8" fmla="*/ 1280 w 1280"/>
                  <a:gd name="T9" fmla="*/ 155 h 933"/>
                  <a:gd name="T10" fmla="*/ 1280 w 1280"/>
                  <a:gd name="T11" fmla="*/ 778 h 933"/>
                  <a:gd name="T12" fmla="*/ 1124 w 1280"/>
                  <a:gd name="T13" fmla="*/ 933 h 933"/>
                  <a:gd name="T14" fmla="*/ 155 w 1280"/>
                  <a:gd name="T15" fmla="*/ 933 h 933"/>
                  <a:gd name="T16" fmla="*/ 0 w 1280"/>
                  <a:gd name="T17" fmla="*/ 778 h 933"/>
                  <a:gd name="T18" fmla="*/ 0 w 1280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0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69" y="0"/>
                      <a:pt x="155" y="0"/>
                    </a:cubicBezTo>
                    <a:lnTo>
                      <a:pt x="1124" y="0"/>
                    </a:lnTo>
                    <a:cubicBezTo>
                      <a:pt x="1210" y="0"/>
                      <a:pt x="1280" y="69"/>
                      <a:pt x="1280" y="155"/>
                    </a:cubicBezTo>
                    <a:lnTo>
                      <a:pt x="1280" y="778"/>
                    </a:lnTo>
                    <a:cubicBezTo>
                      <a:pt x="1280" y="864"/>
                      <a:pt x="1210" y="933"/>
                      <a:pt x="1124" y="933"/>
                    </a:cubicBezTo>
                    <a:lnTo>
                      <a:pt x="155" y="933"/>
                    </a:lnTo>
                    <a:cubicBezTo>
                      <a:pt x="69" y="933"/>
                      <a:pt x="0" y="864"/>
                      <a:pt x="0" y="778"/>
                    </a:cubicBezTo>
                    <a:lnTo>
                      <a:pt x="0" y="15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61"/>
              <p:cNvSpPr>
                <a:spLocks noChangeArrowheads="1"/>
              </p:cNvSpPr>
              <p:nvPr/>
            </p:nvSpPr>
            <p:spPr bwMode="auto">
              <a:xfrm>
                <a:off x="3485" y="1831"/>
                <a:ext cx="15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8*8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6" name="Rectangle 162"/>
              <p:cNvSpPr>
                <a:spLocks noChangeArrowheads="1"/>
              </p:cNvSpPr>
              <p:nvPr/>
            </p:nvSpPr>
            <p:spPr bwMode="auto">
              <a:xfrm>
                <a:off x="3606" y="1831"/>
                <a:ext cx="12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7" name="Rectangle 163"/>
              <p:cNvSpPr>
                <a:spLocks noChangeArrowheads="1"/>
              </p:cNvSpPr>
              <p:nvPr/>
            </p:nvSpPr>
            <p:spPr bwMode="auto">
              <a:xfrm>
                <a:off x="3702" y="1831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8" name="Rectangle 164"/>
              <p:cNvSpPr>
                <a:spLocks noChangeArrowheads="1"/>
              </p:cNvSpPr>
              <p:nvPr/>
            </p:nvSpPr>
            <p:spPr bwMode="auto">
              <a:xfrm>
                <a:off x="3750" y="1831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9" name="Rectangle 165"/>
              <p:cNvSpPr>
                <a:spLocks noChangeArrowheads="1"/>
              </p:cNvSpPr>
              <p:nvPr/>
            </p:nvSpPr>
            <p:spPr bwMode="auto">
              <a:xfrm>
                <a:off x="3537" y="1918"/>
                <a:ext cx="1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Mes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0" name="Rectangle 166"/>
              <p:cNvSpPr>
                <a:spLocks noChangeArrowheads="1"/>
              </p:cNvSpPr>
              <p:nvPr/>
            </p:nvSpPr>
            <p:spPr bwMode="auto">
              <a:xfrm>
                <a:off x="3659" y="1918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1" name="Freeform 167"/>
              <p:cNvSpPr>
                <a:spLocks/>
              </p:cNvSpPr>
              <p:nvPr/>
            </p:nvSpPr>
            <p:spPr bwMode="auto">
              <a:xfrm>
                <a:off x="3156" y="2116"/>
                <a:ext cx="534" cy="105"/>
              </a:xfrm>
              <a:custGeom>
                <a:avLst/>
                <a:gdLst>
                  <a:gd name="T0" fmla="*/ 0 w 1640"/>
                  <a:gd name="T1" fmla="*/ 54 h 320"/>
                  <a:gd name="T2" fmla="*/ 0 w 1640"/>
                  <a:gd name="T3" fmla="*/ 54 h 320"/>
                  <a:gd name="T4" fmla="*/ 54 w 1640"/>
                  <a:gd name="T5" fmla="*/ 0 h 320"/>
                  <a:gd name="T6" fmla="*/ 1587 w 1640"/>
                  <a:gd name="T7" fmla="*/ 0 h 320"/>
                  <a:gd name="T8" fmla="*/ 1640 w 1640"/>
                  <a:gd name="T9" fmla="*/ 54 h 320"/>
                  <a:gd name="T10" fmla="*/ 1640 w 1640"/>
                  <a:gd name="T11" fmla="*/ 267 h 320"/>
                  <a:gd name="T12" fmla="*/ 1587 w 1640"/>
                  <a:gd name="T13" fmla="*/ 320 h 320"/>
                  <a:gd name="T14" fmla="*/ 54 w 1640"/>
                  <a:gd name="T15" fmla="*/ 320 h 320"/>
                  <a:gd name="T16" fmla="*/ 0 w 1640"/>
                  <a:gd name="T17" fmla="*/ 267 h 320"/>
                  <a:gd name="T18" fmla="*/ 0 w 1640"/>
                  <a:gd name="T19" fmla="*/ 54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0" h="320">
                    <a:moveTo>
                      <a:pt x="0" y="54"/>
                    </a:moveTo>
                    <a:lnTo>
                      <a:pt x="0" y="54"/>
                    </a:lnTo>
                    <a:cubicBezTo>
                      <a:pt x="0" y="24"/>
                      <a:pt x="24" y="0"/>
                      <a:pt x="54" y="0"/>
                    </a:cubicBezTo>
                    <a:lnTo>
                      <a:pt x="1587" y="0"/>
                    </a:lnTo>
                    <a:cubicBezTo>
                      <a:pt x="1617" y="0"/>
                      <a:pt x="1640" y="24"/>
                      <a:pt x="1640" y="54"/>
                    </a:cubicBezTo>
                    <a:lnTo>
                      <a:pt x="1640" y="267"/>
                    </a:lnTo>
                    <a:cubicBezTo>
                      <a:pt x="1640" y="296"/>
                      <a:pt x="1617" y="320"/>
                      <a:pt x="1587" y="320"/>
                    </a:cubicBezTo>
                    <a:lnTo>
                      <a:pt x="54" y="320"/>
                    </a:lnTo>
                    <a:cubicBezTo>
                      <a:pt x="24" y="320"/>
                      <a:pt x="0" y="296"/>
                      <a:pt x="0" y="267"/>
                    </a:cubicBez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68"/>
              <p:cNvSpPr>
                <a:spLocks noChangeArrowheads="1"/>
              </p:cNvSpPr>
              <p:nvPr/>
            </p:nvSpPr>
            <p:spPr bwMode="auto">
              <a:xfrm>
                <a:off x="3355" y="2128"/>
                <a:ext cx="16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PPU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3" name="Freeform 169"/>
              <p:cNvSpPr>
                <a:spLocks/>
              </p:cNvSpPr>
              <p:nvPr/>
            </p:nvSpPr>
            <p:spPr bwMode="auto">
              <a:xfrm>
                <a:off x="3208" y="2260"/>
                <a:ext cx="226" cy="96"/>
              </a:xfrm>
              <a:custGeom>
                <a:avLst/>
                <a:gdLst>
                  <a:gd name="T0" fmla="*/ 0 w 694"/>
                  <a:gd name="T1" fmla="*/ 49 h 294"/>
                  <a:gd name="T2" fmla="*/ 0 w 694"/>
                  <a:gd name="T3" fmla="*/ 49 h 294"/>
                  <a:gd name="T4" fmla="*/ 49 w 694"/>
                  <a:gd name="T5" fmla="*/ 0 h 294"/>
                  <a:gd name="T6" fmla="*/ 645 w 694"/>
                  <a:gd name="T7" fmla="*/ 0 h 294"/>
                  <a:gd name="T8" fmla="*/ 694 w 694"/>
                  <a:gd name="T9" fmla="*/ 49 h 294"/>
                  <a:gd name="T10" fmla="*/ 694 w 694"/>
                  <a:gd name="T11" fmla="*/ 245 h 294"/>
                  <a:gd name="T12" fmla="*/ 645 w 694"/>
                  <a:gd name="T13" fmla="*/ 294 h 294"/>
                  <a:gd name="T14" fmla="*/ 49 w 694"/>
                  <a:gd name="T15" fmla="*/ 294 h 294"/>
                  <a:gd name="T16" fmla="*/ 0 w 694"/>
                  <a:gd name="T17" fmla="*/ 245 h 294"/>
                  <a:gd name="T18" fmla="*/ 0 w 694"/>
                  <a:gd name="T19" fmla="*/ 4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4" h="294">
                    <a:moveTo>
                      <a:pt x="0" y="49"/>
                    </a:moveTo>
                    <a:lnTo>
                      <a:pt x="0" y="49"/>
                    </a:lnTo>
                    <a:cubicBezTo>
                      <a:pt x="0" y="22"/>
                      <a:pt x="22" y="0"/>
                      <a:pt x="49" y="0"/>
                    </a:cubicBezTo>
                    <a:lnTo>
                      <a:pt x="645" y="0"/>
                    </a:lnTo>
                    <a:cubicBezTo>
                      <a:pt x="672" y="0"/>
                      <a:pt x="694" y="22"/>
                      <a:pt x="694" y="49"/>
                    </a:cubicBezTo>
                    <a:lnTo>
                      <a:pt x="694" y="245"/>
                    </a:lnTo>
                    <a:cubicBezTo>
                      <a:pt x="694" y="272"/>
                      <a:pt x="672" y="294"/>
                      <a:pt x="645" y="294"/>
                    </a:cubicBezTo>
                    <a:lnTo>
                      <a:pt x="49" y="294"/>
                    </a:lnTo>
                    <a:cubicBezTo>
                      <a:pt x="22" y="294"/>
                      <a:pt x="0" y="272"/>
                      <a:pt x="0" y="24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70"/>
              <p:cNvSpPr>
                <a:spLocks noChangeArrowheads="1"/>
              </p:cNvSpPr>
              <p:nvPr/>
            </p:nvSpPr>
            <p:spPr bwMode="auto">
              <a:xfrm>
                <a:off x="3256" y="2268"/>
                <a:ext cx="11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iM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5" name="Rectangle 171"/>
              <p:cNvSpPr>
                <a:spLocks noChangeArrowheads="1"/>
              </p:cNvSpPr>
              <p:nvPr/>
            </p:nvSpPr>
            <p:spPr bwMode="auto">
              <a:xfrm>
                <a:off x="3338" y="2268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6" name="Freeform 172"/>
              <p:cNvSpPr>
                <a:spLocks/>
              </p:cNvSpPr>
              <p:nvPr/>
            </p:nvSpPr>
            <p:spPr bwMode="auto">
              <a:xfrm>
                <a:off x="3000" y="2507"/>
                <a:ext cx="903" cy="135"/>
              </a:xfrm>
              <a:custGeom>
                <a:avLst/>
                <a:gdLst>
                  <a:gd name="T0" fmla="*/ 0 w 2774"/>
                  <a:gd name="T1" fmla="*/ 69 h 414"/>
                  <a:gd name="T2" fmla="*/ 0 w 2774"/>
                  <a:gd name="T3" fmla="*/ 69 h 414"/>
                  <a:gd name="T4" fmla="*/ 69 w 2774"/>
                  <a:gd name="T5" fmla="*/ 0 h 414"/>
                  <a:gd name="T6" fmla="*/ 2705 w 2774"/>
                  <a:gd name="T7" fmla="*/ 0 h 414"/>
                  <a:gd name="T8" fmla="*/ 2774 w 2774"/>
                  <a:gd name="T9" fmla="*/ 69 h 414"/>
                  <a:gd name="T10" fmla="*/ 2774 w 2774"/>
                  <a:gd name="T11" fmla="*/ 345 h 414"/>
                  <a:gd name="T12" fmla="*/ 2705 w 2774"/>
                  <a:gd name="T13" fmla="*/ 414 h 414"/>
                  <a:gd name="T14" fmla="*/ 69 w 2774"/>
                  <a:gd name="T15" fmla="*/ 414 h 414"/>
                  <a:gd name="T16" fmla="*/ 0 w 2774"/>
                  <a:gd name="T17" fmla="*/ 345 h 414"/>
                  <a:gd name="T18" fmla="*/ 0 w 2774"/>
                  <a:gd name="T19" fmla="*/ 69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74" h="414">
                    <a:moveTo>
                      <a:pt x="0" y="69"/>
                    </a:moveTo>
                    <a:lnTo>
                      <a:pt x="0" y="69"/>
                    </a:lnTo>
                    <a:cubicBezTo>
                      <a:pt x="0" y="31"/>
                      <a:pt x="31" y="0"/>
                      <a:pt x="69" y="0"/>
                    </a:cubicBezTo>
                    <a:lnTo>
                      <a:pt x="2705" y="0"/>
                    </a:lnTo>
                    <a:cubicBezTo>
                      <a:pt x="2743" y="0"/>
                      <a:pt x="2774" y="31"/>
                      <a:pt x="2774" y="69"/>
                    </a:cubicBezTo>
                    <a:lnTo>
                      <a:pt x="2774" y="345"/>
                    </a:lnTo>
                    <a:cubicBezTo>
                      <a:pt x="2774" y="383"/>
                      <a:pt x="2743" y="414"/>
                      <a:pt x="2705" y="414"/>
                    </a:cubicBezTo>
                    <a:lnTo>
                      <a:pt x="69" y="414"/>
                    </a:lnTo>
                    <a:cubicBezTo>
                      <a:pt x="31" y="414"/>
                      <a:pt x="0" y="383"/>
                      <a:pt x="0" y="345"/>
                    </a:cubicBez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73"/>
              <p:cNvSpPr>
                <a:spLocks noChangeArrowheads="1"/>
              </p:cNvSpPr>
              <p:nvPr/>
            </p:nvSpPr>
            <p:spPr bwMode="auto">
              <a:xfrm>
                <a:off x="3327" y="2537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8" name="Rectangle 174"/>
              <p:cNvSpPr>
                <a:spLocks noChangeArrowheads="1"/>
              </p:cNvSpPr>
              <p:nvPr/>
            </p:nvSpPr>
            <p:spPr bwMode="auto">
              <a:xfrm>
                <a:off x="3392" y="2537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9" name="Rectangle 175"/>
              <p:cNvSpPr>
                <a:spLocks noChangeArrowheads="1"/>
              </p:cNvSpPr>
              <p:nvPr/>
            </p:nvSpPr>
            <p:spPr bwMode="auto">
              <a:xfrm>
                <a:off x="3422" y="2537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0" name="Rectangle 176"/>
              <p:cNvSpPr>
                <a:spLocks noChangeArrowheads="1"/>
              </p:cNvSpPr>
              <p:nvPr/>
            </p:nvSpPr>
            <p:spPr bwMode="auto">
              <a:xfrm>
                <a:off x="3479" y="2537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1" name="Rectangle 177"/>
              <p:cNvSpPr>
                <a:spLocks noChangeArrowheads="1"/>
              </p:cNvSpPr>
              <p:nvPr/>
            </p:nvSpPr>
            <p:spPr bwMode="auto">
              <a:xfrm>
                <a:off x="3544" y="2537"/>
                <a:ext cx="6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2" name="Freeform 178"/>
              <p:cNvSpPr>
                <a:spLocks/>
              </p:cNvSpPr>
              <p:nvPr/>
            </p:nvSpPr>
            <p:spPr bwMode="auto">
              <a:xfrm>
                <a:off x="3286" y="1443"/>
                <a:ext cx="1333" cy="204"/>
              </a:xfrm>
              <a:custGeom>
                <a:avLst/>
                <a:gdLst>
                  <a:gd name="T0" fmla="*/ 0 w 4094"/>
                  <a:gd name="T1" fmla="*/ 104 h 626"/>
                  <a:gd name="T2" fmla="*/ 0 w 4094"/>
                  <a:gd name="T3" fmla="*/ 104 h 626"/>
                  <a:gd name="T4" fmla="*/ 105 w 4094"/>
                  <a:gd name="T5" fmla="*/ 0 h 626"/>
                  <a:gd name="T6" fmla="*/ 3989 w 4094"/>
                  <a:gd name="T7" fmla="*/ 0 h 626"/>
                  <a:gd name="T8" fmla="*/ 4094 w 4094"/>
                  <a:gd name="T9" fmla="*/ 104 h 626"/>
                  <a:gd name="T10" fmla="*/ 4094 w 4094"/>
                  <a:gd name="T11" fmla="*/ 522 h 626"/>
                  <a:gd name="T12" fmla="*/ 3989 w 4094"/>
                  <a:gd name="T13" fmla="*/ 626 h 626"/>
                  <a:gd name="T14" fmla="*/ 105 w 4094"/>
                  <a:gd name="T15" fmla="*/ 626 h 626"/>
                  <a:gd name="T16" fmla="*/ 0 w 4094"/>
                  <a:gd name="T17" fmla="*/ 522 h 626"/>
                  <a:gd name="T18" fmla="*/ 0 w 4094"/>
                  <a:gd name="T19" fmla="*/ 104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94" h="626">
                    <a:moveTo>
                      <a:pt x="0" y="104"/>
                    </a:moveTo>
                    <a:lnTo>
                      <a:pt x="0" y="104"/>
                    </a:lnTo>
                    <a:cubicBezTo>
                      <a:pt x="0" y="46"/>
                      <a:pt x="47" y="0"/>
                      <a:pt x="105" y="0"/>
                    </a:cubicBezTo>
                    <a:lnTo>
                      <a:pt x="3989" y="0"/>
                    </a:lnTo>
                    <a:cubicBezTo>
                      <a:pt x="4047" y="0"/>
                      <a:pt x="4094" y="46"/>
                      <a:pt x="4094" y="104"/>
                    </a:cubicBezTo>
                    <a:lnTo>
                      <a:pt x="4094" y="522"/>
                    </a:lnTo>
                    <a:cubicBezTo>
                      <a:pt x="4094" y="579"/>
                      <a:pt x="4047" y="626"/>
                      <a:pt x="3989" y="626"/>
                    </a:cubicBezTo>
                    <a:lnTo>
                      <a:pt x="105" y="626"/>
                    </a:lnTo>
                    <a:cubicBezTo>
                      <a:pt x="47" y="626"/>
                      <a:pt x="0" y="579"/>
                      <a:pt x="0" y="522"/>
                    </a:cubicBezTo>
                    <a:lnTo>
                      <a:pt x="0" y="104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79"/>
              <p:cNvSpPr>
                <a:spLocks noChangeArrowheads="1"/>
              </p:cNvSpPr>
              <p:nvPr/>
            </p:nvSpPr>
            <p:spPr bwMode="auto">
              <a:xfrm>
                <a:off x="3884" y="1507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4" name="Rectangle 180"/>
              <p:cNvSpPr>
                <a:spLocks noChangeArrowheads="1"/>
              </p:cNvSpPr>
              <p:nvPr/>
            </p:nvSpPr>
            <p:spPr bwMode="auto">
              <a:xfrm>
                <a:off x="3936" y="1507"/>
                <a:ext cx="11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5" name="Freeform 181"/>
              <p:cNvSpPr>
                <a:spLocks/>
              </p:cNvSpPr>
              <p:nvPr/>
            </p:nvSpPr>
            <p:spPr bwMode="auto">
              <a:xfrm>
                <a:off x="4428" y="1378"/>
                <a:ext cx="0" cy="66"/>
              </a:xfrm>
              <a:custGeom>
                <a:avLst/>
                <a:gdLst>
                  <a:gd name="T0" fmla="*/ 0 h 203"/>
                  <a:gd name="T1" fmla="*/ 0 h 203"/>
                  <a:gd name="T2" fmla="*/ 203 h 20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3">
                    <a:moveTo>
                      <a:pt x="0" y="0"/>
                    </a:moveTo>
                    <a:lnTo>
                      <a:pt x="0" y="0"/>
                    </a:lnTo>
                    <a:lnTo>
                      <a:pt x="0" y="203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82"/>
              <p:cNvSpPr>
                <a:spLocks/>
              </p:cNvSpPr>
              <p:nvPr/>
            </p:nvSpPr>
            <p:spPr bwMode="auto">
              <a:xfrm>
                <a:off x="4428" y="1378"/>
                <a:ext cx="0" cy="66"/>
              </a:xfrm>
              <a:custGeom>
                <a:avLst/>
                <a:gdLst>
                  <a:gd name="T0" fmla="*/ 0 h 203"/>
                  <a:gd name="T1" fmla="*/ 0 h 203"/>
                  <a:gd name="T2" fmla="*/ 203 h 20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3">
                    <a:moveTo>
                      <a:pt x="0" y="0"/>
                    </a:moveTo>
                    <a:lnTo>
                      <a:pt x="0" y="0"/>
                    </a:lnTo>
                    <a:lnTo>
                      <a:pt x="0" y="203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83"/>
              <p:cNvSpPr>
                <a:spLocks/>
              </p:cNvSpPr>
              <p:nvPr/>
            </p:nvSpPr>
            <p:spPr bwMode="auto">
              <a:xfrm>
                <a:off x="4428" y="1647"/>
                <a:ext cx="0" cy="67"/>
              </a:xfrm>
              <a:custGeom>
                <a:avLst/>
                <a:gdLst>
                  <a:gd name="T0" fmla="*/ 0 h 204"/>
                  <a:gd name="T1" fmla="*/ 0 h 204"/>
                  <a:gd name="T2" fmla="*/ 204 h 20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">
                    <a:moveTo>
                      <a:pt x="0" y="0"/>
                    </a:moveTo>
                    <a:lnTo>
                      <a:pt x="0" y="0"/>
                    </a:lnTo>
                    <a:lnTo>
                      <a:pt x="0" y="204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184"/>
              <p:cNvSpPr>
                <a:spLocks/>
              </p:cNvSpPr>
              <p:nvPr/>
            </p:nvSpPr>
            <p:spPr bwMode="auto">
              <a:xfrm>
                <a:off x="4428" y="1647"/>
                <a:ext cx="0" cy="67"/>
              </a:xfrm>
              <a:custGeom>
                <a:avLst/>
                <a:gdLst>
                  <a:gd name="T0" fmla="*/ 0 h 204"/>
                  <a:gd name="T1" fmla="*/ 0 h 204"/>
                  <a:gd name="T2" fmla="*/ 204 h 20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">
                    <a:moveTo>
                      <a:pt x="0" y="0"/>
                    </a:moveTo>
                    <a:lnTo>
                      <a:pt x="0" y="0"/>
                    </a:lnTo>
                    <a:lnTo>
                      <a:pt x="0" y="204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185"/>
              <p:cNvSpPr>
                <a:spLocks/>
              </p:cNvSpPr>
              <p:nvPr/>
            </p:nvSpPr>
            <p:spPr bwMode="auto">
              <a:xfrm>
                <a:off x="3482" y="1647"/>
                <a:ext cx="0" cy="67"/>
              </a:xfrm>
              <a:custGeom>
                <a:avLst/>
                <a:gdLst>
                  <a:gd name="T0" fmla="*/ 0 w 1"/>
                  <a:gd name="T1" fmla="*/ 0 h 204"/>
                  <a:gd name="T2" fmla="*/ 0 w 1"/>
                  <a:gd name="T3" fmla="*/ 0 h 204"/>
                  <a:gd name="T4" fmla="*/ 1 w 1"/>
                  <a:gd name="T5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04">
                    <a:moveTo>
                      <a:pt x="0" y="0"/>
                    </a:moveTo>
                    <a:lnTo>
                      <a:pt x="0" y="0"/>
                    </a:lnTo>
                    <a:lnTo>
                      <a:pt x="1" y="204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186"/>
              <p:cNvSpPr>
                <a:spLocks/>
              </p:cNvSpPr>
              <p:nvPr/>
            </p:nvSpPr>
            <p:spPr bwMode="auto">
              <a:xfrm>
                <a:off x="3482" y="1647"/>
                <a:ext cx="0" cy="67"/>
              </a:xfrm>
              <a:custGeom>
                <a:avLst/>
                <a:gdLst>
                  <a:gd name="T0" fmla="*/ 0 w 1"/>
                  <a:gd name="T1" fmla="*/ 0 h 204"/>
                  <a:gd name="T2" fmla="*/ 0 w 1"/>
                  <a:gd name="T3" fmla="*/ 0 h 204"/>
                  <a:gd name="T4" fmla="*/ 1 w 1"/>
                  <a:gd name="T5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04">
                    <a:moveTo>
                      <a:pt x="0" y="0"/>
                    </a:moveTo>
                    <a:lnTo>
                      <a:pt x="0" y="0"/>
                    </a:lnTo>
                    <a:lnTo>
                      <a:pt x="1" y="204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187"/>
              <p:cNvSpPr>
                <a:spLocks/>
              </p:cNvSpPr>
              <p:nvPr/>
            </p:nvSpPr>
            <p:spPr bwMode="auto">
              <a:xfrm>
                <a:off x="3000" y="701"/>
                <a:ext cx="1884" cy="1702"/>
              </a:xfrm>
              <a:custGeom>
                <a:avLst/>
                <a:gdLst>
                  <a:gd name="T0" fmla="*/ 0 w 5787"/>
                  <a:gd name="T1" fmla="*/ 0 h 5226"/>
                  <a:gd name="T2" fmla="*/ 0 w 5787"/>
                  <a:gd name="T3" fmla="*/ 0 h 5226"/>
                  <a:gd name="T4" fmla="*/ 5787 w 5787"/>
                  <a:gd name="T5" fmla="*/ 0 h 5226"/>
                  <a:gd name="T6" fmla="*/ 5787 w 5787"/>
                  <a:gd name="T7" fmla="*/ 5226 h 5226"/>
                  <a:gd name="T8" fmla="*/ 0 w 5787"/>
                  <a:gd name="T9" fmla="*/ 5226 h 5226"/>
                  <a:gd name="T10" fmla="*/ 0 w 5787"/>
                  <a:gd name="T11" fmla="*/ 0 h 5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87" h="5226">
                    <a:moveTo>
                      <a:pt x="0" y="0"/>
                    </a:moveTo>
                    <a:lnTo>
                      <a:pt x="0" y="0"/>
                    </a:lnTo>
                    <a:lnTo>
                      <a:pt x="5787" y="0"/>
                    </a:lnTo>
                    <a:lnTo>
                      <a:pt x="5787" y="5226"/>
                    </a:lnTo>
                    <a:lnTo>
                      <a:pt x="0" y="522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188"/>
              <p:cNvSpPr>
                <a:spLocks noEditPoints="1"/>
              </p:cNvSpPr>
              <p:nvPr/>
            </p:nvSpPr>
            <p:spPr bwMode="auto">
              <a:xfrm>
                <a:off x="2940" y="770"/>
                <a:ext cx="486" cy="281"/>
              </a:xfrm>
              <a:custGeom>
                <a:avLst/>
                <a:gdLst>
                  <a:gd name="T0" fmla="*/ 0 w 1495"/>
                  <a:gd name="T1" fmla="*/ 0 h 862"/>
                  <a:gd name="T2" fmla="*/ 0 w 1495"/>
                  <a:gd name="T3" fmla="*/ 0 h 862"/>
                  <a:gd name="T4" fmla="*/ 185 w 1495"/>
                  <a:gd name="T5" fmla="*/ 106 h 862"/>
                  <a:gd name="T6" fmla="*/ 254 w 1495"/>
                  <a:gd name="T7" fmla="*/ 146 h 862"/>
                  <a:gd name="T8" fmla="*/ 254 w 1495"/>
                  <a:gd name="T9" fmla="*/ 146 h 862"/>
                  <a:gd name="T10" fmla="*/ 277 w 1495"/>
                  <a:gd name="T11" fmla="*/ 160 h 862"/>
                  <a:gd name="T12" fmla="*/ 346 w 1495"/>
                  <a:gd name="T13" fmla="*/ 200 h 862"/>
                  <a:gd name="T14" fmla="*/ 346 w 1495"/>
                  <a:gd name="T15" fmla="*/ 200 h 862"/>
                  <a:gd name="T16" fmla="*/ 369 w 1495"/>
                  <a:gd name="T17" fmla="*/ 213 h 862"/>
                  <a:gd name="T18" fmla="*/ 439 w 1495"/>
                  <a:gd name="T19" fmla="*/ 253 h 862"/>
                  <a:gd name="T20" fmla="*/ 439 w 1495"/>
                  <a:gd name="T21" fmla="*/ 253 h 862"/>
                  <a:gd name="T22" fmla="*/ 624 w 1495"/>
                  <a:gd name="T23" fmla="*/ 359 h 862"/>
                  <a:gd name="T24" fmla="*/ 693 w 1495"/>
                  <a:gd name="T25" fmla="*/ 399 h 862"/>
                  <a:gd name="T26" fmla="*/ 693 w 1495"/>
                  <a:gd name="T27" fmla="*/ 399 h 862"/>
                  <a:gd name="T28" fmla="*/ 716 w 1495"/>
                  <a:gd name="T29" fmla="*/ 413 h 862"/>
                  <a:gd name="T30" fmla="*/ 785 w 1495"/>
                  <a:gd name="T31" fmla="*/ 453 h 862"/>
                  <a:gd name="T32" fmla="*/ 785 w 1495"/>
                  <a:gd name="T33" fmla="*/ 453 h 862"/>
                  <a:gd name="T34" fmla="*/ 808 w 1495"/>
                  <a:gd name="T35" fmla="*/ 466 h 862"/>
                  <a:gd name="T36" fmla="*/ 878 w 1495"/>
                  <a:gd name="T37" fmla="*/ 506 h 862"/>
                  <a:gd name="T38" fmla="*/ 878 w 1495"/>
                  <a:gd name="T39" fmla="*/ 506 h 862"/>
                  <a:gd name="T40" fmla="*/ 1063 w 1495"/>
                  <a:gd name="T41" fmla="*/ 612 h 862"/>
                  <a:gd name="T42" fmla="*/ 1132 w 1495"/>
                  <a:gd name="T43" fmla="*/ 652 h 862"/>
                  <a:gd name="T44" fmla="*/ 1132 w 1495"/>
                  <a:gd name="T45" fmla="*/ 652 h 862"/>
                  <a:gd name="T46" fmla="*/ 1155 w 1495"/>
                  <a:gd name="T47" fmla="*/ 666 h 862"/>
                  <a:gd name="T48" fmla="*/ 1224 w 1495"/>
                  <a:gd name="T49" fmla="*/ 706 h 862"/>
                  <a:gd name="T50" fmla="*/ 1224 w 1495"/>
                  <a:gd name="T51" fmla="*/ 706 h 862"/>
                  <a:gd name="T52" fmla="*/ 1247 w 1495"/>
                  <a:gd name="T53" fmla="*/ 719 h 862"/>
                  <a:gd name="T54" fmla="*/ 1317 w 1495"/>
                  <a:gd name="T55" fmla="*/ 759 h 862"/>
                  <a:gd name="T56" fmla="*/ 1317 w 1495"/>
                  <a:gd name="T57" fmla="*/ 759 h 862"/>
                  <a:gd name="T58" fmla="*/ 1495 w 1495"/>
                  <a:gd name="T59" fmla="*/ 862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95" h="862">
                    <a:moveTo>
                      <a:pt x="0" y="0"/>
                    </a:moveTo>
                    <a:lnTo>
                      <a:pt x="0" y="0"/>
                    </a:lnTo>
                    <a:lnTo>
                      <a:pt x="185" y="106"/>
                    </a:lnTo>
                    <a:moveTo>
                      <a:pt x="254" y="146"/>
                    </a:moveTo>
                    <a:lnTo>
                      <a:pt x="254" y="146"/>
                    </a:lnTo>
                    <a:lnTo>
                      <a:pt x="277" y="160"/>
                    </a:lnTo>
                    <a:moveTo>
                      <a:pt x="346" y="200"/>
                    </a:moveTo>
                    <a:lnTo>
                      <a:pt x="346" y="200"/>
                    </a:lnTo>
                    <a:lnTo>
                      <a:pt x="369" y="213"/>
                    </a:lnTo>
                    <a:moveTo>
                      <a:pt x="439" y="253"/>
                    </a:moveTo>
                    <a:lnTo>
                      <a:pt x="439" y="253"/>
                    </a:lnTo>
                    <a:lnTo>
                      <a:pt x="624" y="359"/>
                    </a:lnTo>
                    <a:moveTo>
                      <a:pt x="693" y="399"/>
                    </a:moveTo>
                    <a:lnTo>
                      <a:pt x="693" y="399"/>
                    </a:lnTo>
                    <a:lnTo>
                      <a:pt x="716" y="413"/>
                    </a:lnTo>
                    <a:moveTo>
                      <a:pt x="785" y="453"/>
                    </a:moveTo>
                    <a:lnTo>
                      <a:pt x="785" y="453"/>
                    </a:lnTo>
                    <a:lnTo>
                      <a:pt x="808" y="466"/>
                    </a:lnTo>
                    <a:moveTo>
                      <a:pt x="878" y="506"/>
                    </a:moveTo>
                    <a:lnTo>
                      <a:pt x="878" y="506"/>
                    </a:lnTo>
                    <a:lnTo>
                      <a:pt x="1063" y="612"/>
                    </a:lnTo>
                    <a:moveTo>
                      <a:pt x="1132" y="652"/>
                    </a:moveTo>
                    <a:lnTo>
                      <a:pt x="1132" y="652"/>
                    </a:lnTo>
                    <a:lnTo>
                      <a:pt x="1155" y="666"/>
                    </a:lnTo>
                    <a:moveTo>
                      <a:pt x="1224" y="706"/>
                    </a:moveTo>
                    <a:lnTo>
                      <a:pt x="1224" y="706"/>
                    </a:lnTo>
                    <a:lnTo>
                      <a:pt x="1247" y="719"/>
                    </a:lnTo>
                    <a:moveTo>
                      <a:pt x="1317" y="759"/>
                    </a:moveTo>
                    <a:lnTo>
                      <a:pt x="1317" y="759"/>
                    </a:lnTo>
                    <a:lnTo>
                      <a:pt x="1495" y="862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189"/>
              <p:cNvSpPr>
                <a:spLocks noEditPoints="1"/>
              </p:cNvSpPr>
              <p:nvPr/>
            </p:nvSpPr>
            <p:spPr bwMode="auto">
              <a:xfrm>
                <a:off x="2918" y="1335"/>
                <a:ext cx="512" cy="514"/>
              </a:xfrm>
              <a:custGeom>
                <a:avLst/>
                <a:gdLst>
                  <a:gd name="T0" fmla="*/ 1574 w 1574"/>
                  <a:gd name="T1" fmla="*/ 0 h 1578"/>
                  <a:gd name="T2" fmla="*/ 1574 w 1574"/>
                  <a:gd name="T3" fmla="*/ 0 h 1578"/>
                  <a:gd name="T4" fmla="*/ 1423 w 1574"/>
                  <a:gd name="T5" fmla="*/ 151 h 1578"/>
                  <a:gd name="T6" fmla="*/ 1367 w 1574"/>
                  <a:gd name="T7" fmla="*/ 208 h 1578"/>
                  <a:gd name="T8" fmla="*/ 1367 w 1574"/>
                  <a:gd name="T9" fmla="*/ 208 h 1578"/>
                  <a:gd name="T10" fmla="*/ 1348 w 1574"/>
                  <a:gd name="T11" fmla="*/ 227 h 1578"/>
                  <a:gd name="T12" fmla="*/ 1292 w 1574"/>
                  <a:gd name="T13" fmla="*/ 283 h 1578"/>
                  <a:gd name="T14" fmla="*/ 1292 w 1574"/>
                  <a:gd name="T15" fmla="*/ 283 h 1578"/>
                  <a:gd name="T16" fmla="*/ 1273 w 1574"/>
                  <a:gd name="T17" fmla="*/ 302 h 1578"/>
                  <a:gd name="T18" fmla="*/ 1216 w 1574"/>
                  <a:gd name="T19" fmla="*/ 359 h 1578"/>
                  <a:gd name="T20" fmla="*/ 1216 w 1574"/>
                  <a:gd name="T21" fmla="*/ 359 h 1578"/>
                  <a:gd name="T22" fmla="*/ 1066 w 1574"/>
                  <a:gd name="T23" fmla="*/ 510 h 1578"/>
                  <a:gd name="T24" fmla="*/ 1009 w 1574"/>
                  <a:gd name="T25" fmla="*/ 567 h 1578"/>
                  <a:gd name="T26" fmla="*/ 1009 w 1574"/>
                  <a:gd name="T27" fmla="*/ 567 h 1578"/>
                  <a:gd name="T28" fmla="*/ 990 w 1574"/>
                  <a:gd name="T29" fmla="*/ 585 h 1578"/>
                  <a:gd name="T30" fmla="*/ 934 w 1574"/>
                  <a:gd name="T31" fmla="*/ 642 h 1578"/>
                  <a:gd name="T32" fmla="*/ 934 w 1574"/>
                  <a:gd name="T33" fmla="*/ 642 h 1578"/>
                  <a:gd name="T34" fmla="*/ 915 w 1574"/>
                  <a:gd name="T35" fmla="*/ 661 h 1578"/>
                  <a:gd name="T36" fmla="*/ 859 w 1574"/>
                  <a:gd name="T37" fmla="*/ 718 h 1578"/>
                  <a:gd name="T38" fmla="*/ 859 w 1574"/>
                  <a:gd name="T39" fmla="*/ 718 h 1578"/>
                  <a:gd name="T40" fmla="*/ 708 w 1574"/>
                  <a:gd name="T41" fmla="*/ 869 h 1578"/>
                  <a:gd name="T42" fmla="*/ 651 w 1574"/>
                  <a:gd name="T43" fmla="*/ 925 h 1578"/>
                  <a:gd name="T44" fmla="*/ 651 w 1574"/>
                  <a:gd name="T45" fmla="*/ 925 h 1578"/>
                  <a:gd name="T46" fmla="*/ 633 w 1574"/>
                  <a:gd name="T47" fmla="*/ 944 h 1578"/>
                  <a:gd name="T48" fmla="*/ 576 w 1574"/>
                  <a:gd name="T49" fmla="*/ 1001 h 1578"/>
                  <a:gd name="T50" fmla="*/ 576 w 1574"/>
                  <a:gd name="T51" fmla="*/ 1001 h 1578"/>
                  <a:gd name="T52" fmla="*/ 557 w 1574"/>
                  <a:gd name="T53" fmla="*/ 1020 h 1578"/>
                  <a:gd name="T54" fmla="*/ 501 w 1574"/>
                  <a:gd name="T55" fmla="*/ 1076 h 1578"/>
                  <a:gd name="T56" fmla="*/ 501 w 1574"/>
                  <a:gd name="T57" fmla="*/ 1076 h 1578"/>
                  <a:gd name="T58" fmla="*/ 350 w 1574"/>
                  <a:gd name="T59" fmla="*/ 1227 h 1578"/>
                  <a:gd name="T60" fmla="*/ 294 w 1574"/>
                  <a:gd name="T61" fmla="*/ 1284 h 1578"/>
                  <a:gd name="T62" fmla="*/ 294 w 1574"/>
                  <a:gd name="T63" fmla="*/ 1284 h 1578"/>
                  <a:gd name="T64" fmla="*/ 275 w 1574"/>
                  <a:gd name="T65" fmla="*/ 1303 h 1578"/>
                  <a:gd name="T66" fmla="*/ 218 w 1574"/>
                  <a:gd name="T67" fmla="*/ 1360 h 1578"/>
                  <a:gd name="T68" fmla="*/ 218 w 1574"/>
                  <a:gd name="T69" fmla="*/ 1360 h 1578"/>
                  <a:gd name="T70" fmla="*/ 199 w 1574"/>
                  <a:gd name="T71" fmla="*/ 1379 h 1578"/>
                  <a:gd name="T72" fmla="*/ 143 w 1574"/>
                  <a:gd name="T73" fmla="*/ 1435 h 1578"/>
                  <a:gd name="T74" fmla="*/ 143 w 1574"/>
                  <a:gd name="T75" fmla="*/ 1435 h 1578"/>
                  <a:gd name="T76" fmla="*/ 0 w 1574"/>
                  <a:gd name="T77" fmla="*/ 1578 h 1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74" h="1578">
                    <a:moveTo>
                      <a:pt x="1574" y="0"/>
                    </a:moveTo>
                    <a:lnTo>
                      <a:pt x="1574" y="0"/>
                    </a:lnTo>
                    <a:lnTo>
                      <a:pt x="1423" y="151"/>
                    </a:lnTo>
                    <a:moveTo>
                      <a:pt x="1367" y="208"/>
                    </a:moveTo>
                    <a:lnTo>
                      <a:pt x="1367" y="208"/>
                    </a:lnTo>
                    <a:lnTo>
                      <a:pt x="1348" y="227"/>
                    </a:lnTo>
                    <a:moveTo>
                      <a:pt x="1292" y="283"/>
                    </a:moveTo>
                    <a:lnTo>
                      <a:pt x="1292" y="283"/>
                    </a:lnTo>
                    <a:lnTo>
                      <a:pt x="1273" y="302"/>
                    </a:lnTo>
                    <a:moveTo>
                      <a:pt x="1216" y="359"/>
                    </a:moveTo>
                    <a:lnTo>
                      <a:pt x="1216" y="359"/>
                    </a:lnTo>
                    <a:lnTo>
                      <a:pt x="1066" y="510"/>
                    </a:lnTo>
                    <a:moveTo>
                      <a:pt x="1009" y="567"/>
                    </a:moveTo>
                    <a:lnTo>
                      <a:pt x="1009" y="567"/>
                    </a:lnTo>
                    <a:lnTo>
                      <a:pt x="990" y="585"/>
                    </a:lnTo>
                    <a:moveTo>
                      <a:pt x="934" y="642"/>
                    </a:moveTo>
                    <a:lnTo>
                      <a:pt x="934" y="642"/>
                    </a:lnTo>
                    <a:lnTo>
                      <a:pt x="915" y="661"/>
                    </a:lnTo>
                    <a:moveTo>
                      <a:pt x="859" y="718"/>
                    </a:moveTo>
                    <a:lnTo>
                      <a:pt x="859" y="718"/>
                    </a:lnTo>
                    <a:lnTo>
                      <a:pt x="708" y="869"/>
                    </a:lnTo>
                    <a:moveTo>
                      <a:pt x="651" y="925"/>
                    </a:moveTo>
                    <a:lnTo>
                      <a:pt x="651" y="925"/>
                    </a:lnTo>
                    <a:lnTo>
                      <a:pt x="633" y="944"/>
                    </a:lnTo>
                    <a:moveTo>
                      <a:pt x="576" y="1001"/>
                    </a:moveTo>
                    <a:lnTo>
                      <a:pt x="576" y="1001"/>
                    </a:lnTo>
                    <a:lnTo>
                      <a:pt x="557" y="1020"/>
                    </a:lnTo>
                    <a:moveTo>
                      <a:pt x="501" y="1076"/>
                    </a:moveTo>
                    <a:lnTo>
                      <a:pt x="501" y="1076"/>
                    </a:lnTo>
                    <a:lnTo>
                      <a:pt x="350" y="1227"/>
                    </a:lnTo>
                    <a:moveTo>
                      <a:pt x="294" y="1284"/>
                    </a:moveTo>
                    <a:lnTo>
                      <a:pt x="294" y="1284"/>
                    </a:lnTo>
                    <a:lnTo>
                      <a:pt x="275" y="1303"/>
                    </a:lnTo>
                    <a:moveTo>
                      <a:pt x="218" y="1360"/>
                    </a:moveTo>
                    <a:lnTo>
                      <a:pt x="218" y="1360"/>
                    </a:lnTo>
                    <a:lnTo>
                      <a:pt x="199" y="1379"/>
                    </a:lnTo>
                    <a:moveTo>
                      <a:pt x="143" y="1435"/>
                    </a:moveTo>
                    <a:lnTo>
                      <a:pt x="143" y="1435"/>
                    </a:lnTo>
                    <a:lnTo>
                      <a:pt x="0" y="1578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192"/>
              <p:cNvSpPr>
                <a:spLocks noEditPoints="1"/>
              </p:cNvSpPr>
              <p:nvPr/>
            </p:nvSpPr>
            <p:spPr bwMode="auto">
              <a:xfrm>
                <a:off x="205" y="722"/>
                <a:ext cx="1689" cy="1755"/>
              </a:xfrm>
              <a:custGeom>
                <a:avLst/>
                <a:gdLst>
                  <a:gd name="T0" fmla="*/ 293 w 5187"/>
                  <a:gd name="T1" fmla="*/ 0 h 5387"/>
                  <a:gd name="T2" fmla="*/ 587 w 5187"/>
                  <a:gd name="T3" fmla="*/ 0 h 5387"/>
                  <a:gd name="T4" fmla="*/ 1093 w 5187"/>
                  <a:gd name="T5" fmla="*/ 0 h 5387"/>
                  <a:gd name="T6" fmla="*/ 1467 w 5187"/>
                  <a:gd name="T7" fmla="*/ 0 h 5387"/>
                  <a:gd name="T8" fmla="*/ 1760 w 5187"/>
                  <a:gd name="T9" fmla="*/ 0 h 5387"/>
                  <a:gd name="T10" fmla="*/ 2267 w 5187"/>
                  <a:gd name="T11" fmla="*/ 0 h 5387"/>
                  <a:gd name="T12" fmla="*/ 2640 w 5187"/>
                  <a:gd name="T13" fmla="*/ 0 h 5387"/>
                  <a:gd name="T14" fmla="*/ 2933 w 5187"/>
                  <a:gd name="T15" fmla="*/ 0 h 5387"/>
                  <a:gd name="T16" fmla="*/ 3440 w 5187"/>
                  <a:gd name="T17" fmla="*/ 0 h 5387"/>
                  <a:gd name="T18" fmla="*/ 3813 w 5187"/>
                  <a:gd name="T19" fmla="*/ 0 h 5387"/>
                  <a:gd name="T20" fmla="*/ 4107 w 5187"/>
                  <a:gd name="T21" fmla="*/ 0 h 5387"/>
                  <a:gd name="T22" fmla="*/ 4613 w 5187"/>
                  <a:gd name="T23" fmla="*/ 0 h 5387"/>
                  <a:gd name="T24" fmla="*/ 4987 w 5187"/>
                  <a:gd name="T25" fmla="*/ 0 h 5387"/>
                  <a:gd name="T26" fmla="*/ 5187 w 5187"/>
                  <a:gd name="T27" fmla="*/ 94 h 5387"/>
                  <a:gd name="T28" fmla="*/ 5187 w 5187"/>
                  <a:gd name="T29" fmla="*/ 387 h 5387"/>
                  <a:gd name="T30" fmla="*/ 5187 w 5187"/>
                  <a:gd name="T31" fmla="*/ 894 h 5387"/>
                  <a:gd name="T32" fmla="*/ 5187 w 5187"/>
                  <a:gd name="T33" fmla="*/ 1267 h 5387"/>
                  <a:gd name="T34" fmla="*/ 5187 w 5187"/>
                  <a:gd name="T35" fmla="*/ 1560 h 5387"/>
                  <a:gd name="T36" fmla="*/ 5187 w 5187"/>
                  <a:gd name="T37" fmla="*/ 2067 h 5387"/>
                  <a:gd name="T38" fmla="*/ 5187 w 5187"/>
                  <a:gd name="T39" fmla="*/ 2440 h 5387"/>
                  <a:gd name="T40" fmla="*/ 5187 w 5187"/>
                  <a:gd name="T41" fmla="*/ 2734 h 5387"/>
                  <a:gd name="T42" fmla="*/ 5187 w 5187"/>
                  <a:gd name="T43" fmla="*/ 3240 h 5387"/>
                  <a:gd name="T44" fmla="*/ 5187 w 5187"/>
                  <a:gd name="T45" fmla="*/ 3614 h 5387"/>
                  <a:gd name="T46" fmla="*/ 5187 w 5187"/>
                  <a:gd name="T47" fmla="*/ 3907 h 5387"/>
                  <a:gd name="T48" fmla="*/ 5187 w 5187"/>
                  <a:gd name="T49" fmla="*/ 4414 h 5387"/>
                  <a:gd name="T50" fmla="*/ 5187 w 5187"/>
                  <a:gd name="T51" fmla="*/ 4787 h 5387"/>
                  <a:gd name="T52" fmla="*/ 5187 w 5187"/>
                  <a:gd name="T53" fmla="*/ 5080 h 5387"/>
                  <a:gd name="T54" fmla="*/ 5187 w 5187"/>
                  <a:gd name="T55" fmla="*/ 5387 h 5387"/>
                  <a:gd name="T56" fmla="*/ 4693 w 5187"/>
                  <a:gd name="T57" fmla="*/ 5387 h 5387"/>
                  <a:gd name="T58" fmla="*/ 4320 w 5187"/>
                  <a:gd name="T59" fmla="*/ 5387 h 5387"/>
                  <a:gd name="T60" fmla="*/ 4027 w 5187"/>
                  <a:gd name="T61" fmla="*/ 5387 h 5387"/>
                  <a:gd name="T62" fmla="*/ 3520 w 5187"/>
                  <a:gd name="T63" fmla="*/ 5387 h 5387"/>
                  <a:gd name="T64" fmla="*/ 3147 w 5187"/>
                  <a:gd name="T65" fmla="*/ 5387 h 5387"/>
                  <a:gd name="T66" fmla="*/ 2853 w 5187"/>
                  <a:gd name="T67" fmla="*/ 5387 h 5387"/>
                  <a:gd name="T68" fmla="*/ 2347 w 5187"/>
                  <a:gd name="T69" fmla="*/ 5387 h 5387"/>
                  <a:gd name="T70" fmla="*/ 1973 w 5187"/>
                  <a:gd name="T71" fmla="*/ 5387 h 5387"/>
                  <a:gd name="T72" fmla="*/ 1680 w 5187"/>
                  <a:gd name="T73" fmla="*/ 5387 h 5387"/>
                  <a:gd name="T74" fmla="*/ 1173 w 5187"/>
                  <a:gd name="T75" fmla="*/ 5387 h 5387"/>
                  <a:gd name="T76" fmla="*/ 800 w 5187"/>
                  <a:gd name="T77" fmla="*/ 5387 h 5387"/>
                  <a:gd name="T78" fmla="*/ 507 w 5187"/>
                  <a:gd name="T79" fmla="*/ 5387 h 5387"/>
                  <a:gd name="T80" fmla="*/ 0 w 5187"/>
                  <a:gd name="T81" fmla="*/ 5387 h 5387"/>
                  <a:gd name="T82" fmla="*/ 0 w 5187"/>
                  <a:gd name="T83" fmla="*/ 5014 h 5387"/>
                  <a:gd name="T84" fmla="*/ 0 w 5187"/>
                  <a:gd name="T85" fmla="*/ 4720 h 5387"/>
                  <a:gd name="T86" fmla="*/ 0 w 5187"/>
                  <a:gd name="T87" fmla="*/ 4214 h 5387"/>
                  <a:gd name="T88" fmla="*/ 0 w 5187"/>
                  <a:gd name="T89" fmla="*/ 3840 h 5387"/>
                  <a:gd name="T90" fmla="*/ 0 w 5187"/>
                  <a:gd name="T91" fmla="*/ 3547 h 5387"/>
                  <a:gd name="T92" fmla="*/ 0 w 5187"/>
                  <a:gd name="T93" fmla="*/ 3040 h 5387"/>
                  <a:gd name="T94" fmla="*/ 0 w 5187"/>
                  <a:gd name="T95" fmla="*/ 2667 h 5387"/>
                  <a:gd name="T96" fmla="*/ 0 w 5187"/>
                  <a:gd name="T97" fmla="*/ 2374 h 5387"/>
                  <a:gd name="T98" fmla="*/ 0 w 5187"/>
                  <a:gd name="T99" fmla="*/ 1867 h 5387"/>
                  <a:gd name="T100" fmla="*/ 0 w 5187"/>
                  <a:gd name="T101" fmla="*/ 1494 h 5387"/>
                  <a:gd name="T102" fmla="*/ 0 w 5187"/>
                  <a:gd name="T103" fmla="*/ 1200 h 5387"/>
                  <a:gd name="T104" fmla="*/ 0 w 5187"/>
                  <a:gd name="T105" fmla="*/ 694 h 5387"/>
                  <a:gd name="T106" fmla="*/ 0 w 5187"/>
                  <a:gd name="T107" fmla="*/ 320 h 5387"/>
                  <a:gd name="T108" fmla="*/ 0 w 5187"/>
                  <a:gd name="T109" fmla="*/ 27 h 5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187" h="5387">
                    <a:moveTo>
                      <a:pt x="0" y="0"/>
                    </a:moveTo>
                    <a:lnTo>
                      <a:pt x="0" y="0"/>
                    </a:lnTo>
                    <a:lnTo>
                      <a:pt x="213" y="0"/>
                    </a:lnTo>
                    <a:moveTo>
                      <a:pt x="293" y="0"/>
                    </a:moveTo>
                    <a:lnTo>
                      <a:pt x="293" y="0"/>
                    </a:lnTo>
                    <a:lnTo>
                      <a:pt x="507" y="0"/>
                    </a:lnTo>
                    <a:moveTo>
                      <a:pt x="587" y="0"/>
                    </a:moveTo>
                    <a:lnTo>
                      <a:pt x="587" y="0"/>
                    </a:lnTo>
                    <a:lnTo>
                      <a:pt x="800" y="0"/>
                    </a:lnTo>
                    <a:moveTo>
                      <a:pt x="880" y="0"/>
                    </a:moveTo>
                    <a:lnTo>
                      <a:pt x="880" y="0"/>
                    </a:lnTo>
                    <a:lnTo>
                      <a:pt x="1093" y="0"/>
                    </a:lnTo>
                    <a:moveTo>
                      <a:pt x="1173" y="0"/>
                    </a:moveTo>
                    <a:lnTo>
                      <a:pt x="1173" y="0"/>
                    </a:lnTo>
                    <a:lnTo>
                      <a:pt x="1387" y="0"/>
                    </a:lnTo>
                    <a:moveTo>
                      <a:pt x="1467" y="0"/>
                    </a:moveTo>
                    <a:lnTo>
                      <a:pt x="1467" y="0"/>
                    </a:lnTo>
                    <a:lnTo>
                      <a:pt x="1680" y="0"/>
                    </a:lnTo>
                    <a:moveTo>
                      <a:pt x="1760" y="0"/>
                    </a:moveTo>
                    <a:lnTo>
                      <a:pt x="1760" y="0"/>
                    </a:lnTo>
                    <a:lnTo>
                      <a:pt x="1973" y="0"/>
                    </a:lnTo>
                    <a:moveTo>
                      <a:pt x="2053" y="0"/>
                    </a:moveTo>
                    <a:lnTo>
                      <a:pt x="2053" y="0"/>
                    </a:lnTo>
                    <a:lnTo>
                      <a:pt x="2267" y="0"/>
                    </a:lnTo>
                    <a:moveTo>
                      <a:pt x="2347" y="0"/>
                    </a:moveTo>
                    <a:lnTo>
                      <a:pt x="2347" y="0"/>
                    </a:lnTo>
                    <a:lnTo>
                      <a:pt x="2560" y="0"/>
                    </a:lnTo>
                    <a:moveTo>
                      <a:pt x="2640" y="0"/>
                    </a:moveTo>
                    <a:lnTo>
                      <a:pt x="2640" y="0"/>
                    </a:lnTo>
                    <a:lnTo>
                      <a:pt x="2853" y="0"/>
                    </a:lnTo>
                    <a:moveTo>
                      <a:pt x="2933" y="0"/>
                    </a:moveTo>
                    <a:lnTo>
                      <a:pt x="2933" y="0"/>
                    </a:lnTo>
                    <a:lnTo>
                      <a:pt x="3147" y="0"/>
                    </a:lnTo>
                    <a:moveTo>
                      <a:pt x="3227" y="0"/>
                    </a:moveTo>
                    <a:lnTo>
                      <a:pt x="3227" y="0"/>
                    </a:lnTo>
                    <a:lnTo>
                      <a:pt x="3440" y="0"/>
                    </a:lnTo>
                    <a:moveTo>
                      <a:pt x="3520" y="0"/>
                    </a:moveTo>
                    <a:lnTo>
                      <a:pt x="3520" y="0"/>
                    </a:lnTo>
                    <a:lnTo>
                      <a:pt x="3733" y="0"/>
                    </a:lnTo>
                    <a:moveTo>
                      <a:pt x="3813" y="0"/>
                    </a:moveTo>
                    <a:lnTo>
                      <a:pt x="3813" y="0"/>
                    </a:lnTo>
                    <a:lnTo>
                      <a:pt x="4027" y="0"/>
                    </a:lnTo>
                    <a:moveTo>
                      <a:pt x="4107" y="0"/>
                    </a:moveTo>
                    <a:lnTo>
                      <a:pt x="4107" y="0"/>
                    </a:lnTo>
                    <a:lnTo>
                      <a:pt x="4320" y="0"/>
                    </a:lnTo>
                    <a:moveTo>
                      <a:pt x="4400" y="0"/>
                    </a:moveTo>
                    <a:lnTo>
                      <a:pt x="4400" y="0"/>
                    </a:lnTo>
                    <a:lnTo>
                      <a:pt x="4613" y="0"/>
                    </a:lnTo>
                    <a:moveTo>
                      <a:pt x="4693" y="0"/>
                    </a:moveTo>
                    <a:lnTo>
                      <a:pt x="4693" y="0"/>
                    </a:lnTo>
                    <a:lnTo>
                      <a:pt x="4907" y="0"/>
                    </a:lnTo>
                    <a:moveTo>
                      <a:pt x="4987" y="0"/>
                    </a:moveTo>
                    <a:lnTo>
                      <a:pt x="4987" y="0"/>
                    </a:lnTo>
                    <a:lnTo>
                      <a:pt x="5187" y="0"/>
                    </a:lnTo>
                    <a:lnTo>
                      <a:pt x="5187" y="14"/>
                    </a:lnTo>
                    <a:moveTo>
                      <a:pt x="5187" y="94"/>
                    </a:moveTo>
                    <a:lnTo>
                      <a:pt x="5187" y="94"/>
                    </a:lnTo>
                    <a:lnTo>
                      <a:pt x="5187" y="307"/>
                    </a:lnTo>
                    <a:moveTo>
                      <a:pt x="5187" y="387"/>
                    </a:moveTo>
                    <a:lnTo>
                      <a:pt x="5187" y="387"/>
                    </a:lnTo>
                    <a:lnTo>
                      <a:pt x="5187" y="600"/>
                    </a:lnTo>
                    <a:moveTo>
                      <a:pt x="5187" y="680"/>
                    </a:moveTo>
                    <a:lnTo>
                      <a:pt x="5187" y="680"/>
                    </a:lnTo>
                    <a:lnTo>
                      <a:pt x="5187" y="894"/>
                    </a:lnTo>
                    <a:moveTo>
                      <a:pt x="5187" y="974"/>
                    </a:moveTo>
                    <a:lnTo>
                      <a:pt x="5187" y="974"/>
                    </a:lnTo>
                    <a:lnTo>
                      <a:pt x="5187" y="1187"/>
                    </a:lnTo>
                    <a:moveTo>
                      <a:pt x="5187" y="1267"/>
                    </a:moveTo>
                    <a:lnTo>
                      <a:pt x="5187" y="1267"/>
                    </a:lnTo>
                    <a:lnTo>
                      <a:pt x="5187" y="1480"/>
                    </a:lnTo>
                    <a:moveTo>
                      <a:pt x="5187" y="1560"/>
                    </a:moveTo>
                    <a:lnTo>
                      <a:pt x="5187" y="1560"/>
                    </a:lnTo>
                    <a:lnTo>
                      <a:pt x="5187" y="1774"/>
                    </a:lnTo>
                    <a:moveTo>
                      <a:pt x="5187" y="1854"/>
                    </a:moveTo>
                    <a:lnTo>
                      <a:pt x="5187" y="1854"/>
                    </a:lnTo>
                    <a:lnTo>
                      <a:pt x="5187" y="2067"/>
                    </a:lnTo>
                    <a:moveTo>
                      <a:pt x="5187" y="2147"/>
                    </a:moveTo>
                    <a:lnTo>
                      <a:pt x="5187" y="2147"/>
                    </a:lnTo>
                    <a:lnTo>
                      <a:pt x="5187" y="2360"/>
                    </a:lnTo>
                    <a:moveTo>
                      <a:pt x="5187" y="2440"/>
                    </a:moveTo>
                    <a:lnTo>
                      <a:pt x="5187" y="2440"/>
                    </a:lnTo>
                    <a:lnTo>
                      <a:pt x="5187" y="2654"/>
                    </a:lnTo>
                    <a:moveTo>
                      <a:pt x="5187" y="2734"/>
                    </a:moveTo>
                    <a:lnTo>
                      <a:pt x="5187" y="2734"/>
                    </a:lnTo>
                    <a:lnTo>
                      <a:pt x="5187" y="2947"/>
                    </a:lnTo>
                    <a:moveTo>
                      <a:pt x="5187" y="3027"/>
                    </a:moveTo>
                    <a:lnTo>
                      <a:pt x="5187" y="3027"/>
                    </a:lnTo>
                    <a:lnTo>
                      <a:pt x="5187" y="3240"/>
                    </a:lnTo>
                    <a:moveTo>
                      <a:pt x="5187" y="3320"/>
                    </a:moveTo>
                    <a:lnTo>
                      <a:pt x="5187" y="3320"/>
                    </a:lnTo>
                    <a:lnTo>
                      <a:pt x="5187" y="3534"/>
                    </a:lnTo>
                    <a:moveTo>
                      <a:pt x="5187" y="3614"/>
                    </a:moveTo>
                    <a:lnTo>
                      <a:pt x="5187" y="3614"/>
                    </a:lnTo>
                    <a:lnTo>
                      <a:pt x="5187" y="3827"/>
                    </a:lnTo>
                    <a:moveTo>
                      <a:pt x="5187" y="3907"/>
                    </a:moveTo>
                    <a:lnTo>
                      <a:pt x="5187" y="3907"/>
                    </a:lnTo>
                    <a:lnTo>
                      <a:pt x="5187" y="4120"/>
                    </a:lnTo>
                    <a:moveTo>
                      <a:pt x="5187" y="4200"/>
                    </a:moveTo>
                    <a:lnTo>
                      <a:pt x="5187" y="4200"/>
                    </a:lnTo>
                    <a:lnTo>
                      <a:pt x="5187" y="4414"/>
                    </a:lnTo>
                    <a:moveTo>
                      <a:pt x="5187" y="4494"/>
                    </a:moveTo>
                    <a:lnTo>
                      <a:pt x="5187" y="4494"/>
                    </a:lnTo>
                    <a:lnTo>
                      <a:pt x="5187" y="4707"/>
                    </a:lnTo>
                    <a:moveTo>
                      <a:pt x="5187" y="4787"/>
                    </a:moveTo>
                    <a:lnTo>
                      <a:pt x="5187" y="4787"/>
                    </a:lnTo>
                    <a:lnTo>
                      <a:pt x="5187" y="5000"/>
                    </a:lnTo>
                    <a:moveTo>
                      <a:pt x="5187" y="5080"/>
                    </a:moveTo>
                    <a:lnTo>
                      <a:pt x="5187" y="5080"/>
                    </a:lnTo>
                    <a:lnTo>
                      <a:pt x="5187" y="5294"/>
                    </a:lnTo>
                    <a:moveTo>
                      <a:pt x="5187" y="5374"/>
                    </a:moveTo>
                    <a:lnTo>
                      <a:pt x="5187" y="5374"/>
                    </a:lnTo>
                    <a:lnTo>
                      <a:pt x="5187" y="5387"/>
                    </a:lnTo>
                    <a:lnTo>
                      <a:pt x="4987" y="5387"/>
                    </a:lnTo>
                    <a:moveTo>
                      <a:pt x="4907" y="5387"/>
                    </a:moveTo>
                    <a:lnTo>
                      <a:pt x="4907" y="5387"/>
                    </a:lnTo>
                    <a:lnTo>
                      <a:pt x="4693" y="5387"/>
                    </a:lnTo>
                    <a:moveTo>
                      <a:pt x="4613" y="5387"/>
                    </a:moveTo>
                    <a:lnTo>
                      <a:pt x="4613" y="5387"/>
                    </a:lnTo>
                    <a:lnTo>
                      <a:pt x="4400" y="5387"/>
                    </a:lnTo>
                    <a:moveTo>
                      <a:pt x="4320" y="5387"/>
                    </a:moveTo>
                    <a:lnTo>
                      <a:pt x="4320" y="5387"/>
                    </a:lnTo>
                    <a:lnTo>
                      <a:pt x="4107" y="5387"/>
                    </a:lnTo>
                    <a:moveTo>
                      <a:pt x="4027" y="5387"/>
                    </a:moveTo>
                    <a:lnTo>
                      <a:pt x="4027" y="5387"/>
                    </a:lnTo>
                    <a:lnTo>
                      <a:pt x="3813" y="5387"/>
                    </a:lnTo>
                    <a:moveTo>
                      <a:pt x="3733" y="5387"/>
                    </a:moveTo>
                    <a:lnTo>
                      <a:pt x="3733" y="5387"/>
                    </a:lnTo>
                    <a:lnTo>
                      <a:pt x="3520" y="5387"/>
                    </a:lnTo>
                    <a:moveTo>
                      <a:pt x="3440" y="5387"/>
                    </a:moveTo>
                    <a:lnTo>
                      <a:pt x="3440" y="5387"/>
                    </a:lnTo>
                    <a:lnTo>
                      <a:pt x="3227" y="5387"/>
                    </a:lnTo>
                    <a:moveTo>
                      <a:pt x="3147" y="5387"/>
                    </a:moveTo>
                    <a:lnTo>
                      <a:pt x="3147" y="5387"/>
                    </a:lnTo>
                    <a:lnTo>
                      <a:pt x="2933" y="5387"/>
                    </a:lnTo>
                    <a:moveTo>
                      <a:pt x="2853" y="5387"/>
                    </a:moveTo>
                    <a:lnTo>
                      <a:pt x="2853" y="5387"/>
                    </a:lnTo>
                    <a:lnTo>
                      <a:pt x="2640" y="5387"/>
                    </a:lnTo>
                    <a:moveTo>
                      <a:pt x="2560" y="5387"/>
                    </a:moveTo>
                    <a:lnTo>
                      <a:pt x="2560" y="5387"/>
                    </a:lnTo>
                    <a:lnTo>
                      <a:pt x="2347" y="5387"/>
                    </a:lnTo>
                    <a:moveTo>
                      <a:pt x="2267" y="5387"/>
                    </a:moveTo>
                    <a:lnTo>
                      <a:pt x="2267" y="5387"/>
                    </a:lnTo>
                    <a:lnTo>
                      <a:pt x="2053" y="5387"/>
                    </a:lnTo>
                    <a:moveTo>
                      <a:pt x="1973" y="5387"/>
                    </a:moveTo>
                    <a:lnTo>
                      <a:pt x="1973" y="5387"/>
                    </a:lnTo>
                    <a:lnTo>
                      <a:pt x="1760" y="5387"/>
                    </a:lnTo>
                    <a:moveTo>
                      <a:pt x="1680" y="5387"/>
                    </a:moveTo>
                    <a:lnTo>
                      <a:pt x="1680" y="5387"/>
                    </a:lnTo>
                    <a:lnTo>
                      <a:pt x="1467" y="5387"/>
                    </a:lnTo>
                    <a:moveTo>
                      <a:pt x="1387" y="5387"/>
                    </a:moveTo>
                    <a:lnTo>
                      <a:pt x="1387" y="5387"/>
                    </a:lnTo>
                    <a:lnTo>
                      <a:pt x="1173" y="5387"/>
                    </a:lnTo>
                    <a:moveTo>
                      <a:pt x="1093" y="5387"/>
                    </a:moveTo>
                    <a:lnTo>
                      <a:pt x="1093" y="5387"/>
                    </a:lnTo>
                    <a:lnTo>
                      <a:pt x="880" y="5387"/>
                    </a:lnTo>
                    <a:moveTo>
                      <a:pt x="800" y="5387"/>
                    </a:moveTo>
                    <a:lnTo>
                      <a:pt x="800" y="5387"/>
                    </a:lnTo>
                    <a:lnTo>
                      <a:pt x="587" y="5387"/>
                    </a:lnTo>
                    <a:moveTo>
                      <a:pt x="507" y="5387"/>
                    </a:moveTo>
                    <a:lnTo>
                      <a:pt x="507" y="5387"/>
                    </a:lnTo>
                    <a:lnTo>
                      <a:pt x="293" y="5387"/>
                    </a:lnTo>
                    <a:moveTo>
                      <a:pt x="213" y="5387"/>
                    </a:moveTo>
                    <a:lnTo>
                      <a:pt x="213" y="5387"/>
                    </a:lnTo>
                    <a:lnTo>
                      <a:pt x="0" y="5387"/>
                    </a:lnTo>
                    <a:moveTo>
                      <a:pt x="0" y="5307"/>
                    </a:moveTo>
                    <a:lnTo>
                      <a:pt x="0" y="5307"/>
                    </a:lnTo>
                    <a:lnTo>
                      <a:pt x="0" y="5094"/>
                    </a:lnTo>
                    <a:moveTo>
                      <a:pt x="0" y="5014"/>
                    </a:moveTo>
                    <a:lnTo>
                      <a:pt x="0" y="5014"/>
                    </a:lnTo>
                    <a:lnTo>
                      <a:pt x="0" y="4800"/>
                    </a:lnTo>
                    <a:moveTo>
                      <a:pt x="0" y="4720"/>
                    </a:moveTo>
                    <a:lnTo>
                      <a:pt x="0" y="4720"/>
                    </a:lnTo>
                    <a:lnTo>
                      <a:pt x="0" y="4507"/>
                    </a:lnTo>
                    <a:moveTo>
                      <a:pt x="0" y="4427"/>
                    </a:moveTo>
                    <a:lnTo>
                      <a:pt x="0" y="4427"/>
                    </a:lnTo>
                    <a:lnTo>
                      <a:pt x="0" y="4214"/>
                    </a:lnTo>
                    <a:moveTo>
                      <a:pt x="0" y="4134"/>
                    </a:moveTo>
                    <a:lnTo>
                      <a:pt x="0" y="4134"/>
                    </a:lnTo>
                    <a:lnTo>
                      <a:pt x="0" y="3920"/>
                    </a:lnTo>
                    <a:moveTo>
                      <a:pt x="0" y="3840"/>
                    </a:moveTo>
                    <a:lnTo>
                      <a:pt x="0" y="3840"/>
                    </a:lnTo>
                    <a:lnTo>
                      <a:pt x="0" y="3627"/>
                    </a:lnTo>
                    <a:moveTo>
                      <a:pt x="0" y="3547"/>
                    </a:moveTo>
                    <a:lnTo>
                      <a:pt x="0" y="3547"/>
                    </a:lnTo>
                    <a:lnTo>
                      <a:pt x="0" y="3334"/>
                    </a:lnTo>
                    <a:moveTo>
                      <a:pt x="0" y="3254"/>
                    </a:moveTo>
                    <a:lnTo>
                      <a:pt x="0" y="3254"/>
                    </a:lnTo>
                    <a:lnTo>
                      <a:pt x="0" y="3040"/>
                    </a:lnTo>
                    <a:moveTo>
                      <a:pt x="0" y="2960"/>
                    </a:moveTo>
                    <a:lnTo>
                      <a:pt x="0" y="2960"/>
                    </a:lnTo>
                    <a:lnTo>
                      <a:pt x="0" y="2747"/>
                    </a:lnTo>
                    <a:moveTo>
                      <a:pt x="0" y="2667"/>
                    </a:moveTo>
                    <a:lnTo>
                      <a:pt x="0" y="2667"/>
                    </a:lnTo>
                    <a:lnTo>
                      <a:pt x="0" y="2454"/>
                    </a:lnTo>
                    <a:moveTo>
                      <a:pt x="0" y="2374"/>
                    </a:moveTo>
                    <a:lnTo>
                      <a:pt x="0" y="2374"/>
                    </a:lnTo>
                    <a:lnTo>
                      <a:pt x="0" y="2160"/>
                    </a:lnTo>
                    <a:moveTo>
                      <a:pt x="0" y="2080"/>
                    </a:moveTo>
                    <a:lnTo>
                      <a:pt x="0" y="2080"/>
                    </a:lnTo>
                    <a:lnTo>
                      <a:pt x="0" y="1867"/>
                    </a:lnTo>
                    <a:moveTo>
                      <a:pt x="0" y="1787"/>
                    </a:moveTo>
                    <a:lnTo>
                      <a:pt x="0" y="1787"/>
                    </a:lnTo>
                    <a:lnTo>
                      <a:pt x="0" y="1574"/>
                    </a:lnTo>
                    <a:moveTo>
                      <a:pt x="0" y="1494"/>
                    </a:moveTo>
                    <a:lnTo>
                      <a:pt x="0" y="1494"/>
                    </a:lnTo>
                    <a:lnTo>
                      <a:pt x="0" y="1280"/>
                    </a:lnTo>
                    <a:moveTo>
                      <a:pt x="0" y="1200"/>
                    </a:moveTo>
                    <a:lnTo>
                      <a:pt x="0" y="1200"/>
                    </a:lnTo>
                    <a:lnTo>
                      <a:pt x="0" y="987"/>
                    </a:lnTo>
                    <a:moveTo>
                      <a:pt x="0" y="907"/>
                    </a:moveTo>
                    <a:lnTo>
                      <a:pt x="0" y="907"/>
                    </a:lnTo>
                    <a:lnTo>
                      <a:pt x="0" y="694"/>
                    </a:lnTo>
                    <a:moveTo>
                      <a:pt x="0" y="614"/>
                    </a:moveTo>
                    <a:lnTo>
                      <a:pt x="0" y="614"/>
                    </a:lnTo>
                    <a:lnTo>
                      <a:pt x="0" y="400"/>
                    </a:lnTo>
                    <a:moveTo>
                      <a:pt x="0" y="320"/>
                    </a:moveTo>
                    <a:lnTo>
                      <a:pt x="0" y="320"/>
                    </a:lnTo>
                    <a:lnTo>
                      <a:pt x="0" y="107"/>
                    </a:lnTo>
                    <a:moveTo>
                      <a:pt x="0" y="27"/>
                    </a:moveTo>
                    <a:lnTo>
                      <a:pt x="0" y="2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193"/>
              <p:cNvSpPr>
                <a:spLocks/>
              </p:cNvSpPr>
              <p:nvPr/>
            </p:nvSpPr>
            <p:spPr bwMode="auto">
              <a:xfrm>
                <a:off x="244" y="744"/>
                <a:ext cx="946" cy="1151"/>
              </a:xfrm>
              <a:custGeom>
                <a:avLst/>
                <a:gdLst>
                  <a:gd name="T0" fmla="*/ 0 w 2906"/>
                  <a:gd name="T1" fmla="*/ 0 h 3533"/>
                  <a:gd name="T2" fmla="*/ 0 w 2906"/>
                  <a:gd name="T3" fmla="*/ 0 h 3533"/>
                  <a:gd name="T4" fmla="*/ 2906 w 2906"/>
                  <a:gd name="T5" fmla="*/ 0 h 3533"/>
                  <a:gd name="T6" fmla="*/ 2906 w 2906"/>
                  <a:gd name="T7" fmla="*/ 3533 h 3533"/>
                  <a:gd name="T8" fmla="*/ 0 w 2906"/>
                  <a:gd name="T9" fmla="*/ 3533 h 3533"/>
                  <a:gd name="T10" fmla="*/ 0 w 2906"/>
                  <a:gd name="T11" fmla="*/ 0 h 3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6" h="3533">
                    <a:moveTo>
                      <a:pt x="0" y="0"/>
                    </a:moveTo>
                    <a:lnTo>
                      <a:pt x="0" y="0"/>
                    </a:lnTo>
                    <a:lnTo>
                      <a:pt x="2906" y="0"/>
                    </a:lnTo>
                    <a:lnTo>
                      <a:pt x="2906" y="3533"/>
                    </a:lnTo>
                    <a:lnTo>
                      <a:pt x="0" y="35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194"/>
              <p:cNvSpPr>
                <a:spLocks/>
              </p:cNvSpPr>
              <p:nvPr/>
            </p:nvSpPr>
            <p:spPr bwMode="auto">
              <a:xfrm>
                <a:off x="244" y="744"/>
                <a:ext cx="947" cy="1151"/>
              </a:xfrm>
              <a:custGeom>
                <a:avLst/>
                <a:gdLst>
                  <a:gd name="T0" fmla="*/ 0 w 2907"/>
                  <a:gd name="T1" fmla="*/ 0 h 3533"/>
                  <a:gd name="T2" fmla="*/ 0 w 2907"/>
                  <a:gd name="T3" fmla="*/ 0 h 3533"/>
                  <a:gd name="T4" fmla="*/ 2907 w 2907"/>
                  <a:gd name="T5" fmla="*/ 0 h 3533"/>
                  <a:gd name="T6" fmla="*/ 2907 w 2907"/>
                  <a:gd name="T7" fmla="*/ 3533 h 3533"/>
                  <a:gd name="T8" fmla="*/ 0 w 2907"/>
                  <a:gd name="T9" fmla="*/ 3533 h 3533"/>
                  <a:gd name="T10" fmla="*/ 0 w 2907"/>
                  <a:gd name="T11" fmla="*/ 0 h 3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7" h="3533">
                    <a:moveTo>
                      <a:pt x="0" y="0"/>
                    </a:moveTo>
                    <a:lnTo>
                      <a:pt x="0" y="0"/>
                    </a:lnTo>
                    <a:lnTo>
                      <a:pt x="2907" y="0"/>
                    </a:lnTo>
                    <a:lnTo>
                      <a:pt x="2907" y="3533"/>
                    </a:lnTo>
                    <a:lnTo>
                      <a:pt x="0" y="353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195"/>
              <p:cNvSpPr>
                <a:spLocks/>
              </p:cNvSpPr>
              <p:nvPr/>
            </p:nvSpPr>
            <p:spPr bwMode="auto">
              <a:xfrm>
                <a:off x="236" y="744"/>
                <a:ext cx="1241" cy="1377"/>
              </a:xfrm>
              <a:custGeom>
                <a:avLst/>
                <a:gdLst>
                  <a:gd name="T0" fmla="*/ 0 w 3813"/>
                  <a:gd name="T1" fmla="*/ 4227 h 4227"/>
                  <a:gd name="T2" fmla="*/ 0 w 3813"/>
                  <a:gd name="T3" fmla="*/ 4227 h 4227"/>
                  <a:gd name="T4" fmla="*/ 0 w 3813"/>
                  <a:gd name="T5" fmla="*/ 3582 h 4227"/>
                  <a:gd name="T6" fmla="*/ 3048 w 3813"/>
                  <a:gd name="T7" fmla="*/ 3582 h 4227"/>
                  <a:gd name="T8" fmla="*/ 3048 w 3813"/>
                  <a:gd name="T9" fmla="*/ 0 h 4227"/>
                  <a:gd name="T10" fmla="*/ 3813 w 3813"/>
                  <a:gd name="T11" fmla="*/ 0 h 4227"/>
                  <a:gd name="T12" fmla="*/ 3813 w 3813"/>
                  <a:gd name="T13" fmla="*/ 4227 h 4227"/>
                  <a:gd name="T14" fmla="*/ 0 w 3813"/>
                  <a:gd name="T15" fmla="*/ 4227 h 4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13" h="4227">
                    <a:moveTo>
                      <a:pt x="0" y="4227"/>
                    </a:moveTo>
                    <a:lnTo>
                      <a:pt x="0" y="4227"/>
                    </a:lnTo>
                    <a:lnTo>
                      <a:pt x="0" y="3582"/>
                    </a:lnTo>
                    <a:lnTo>
                      <a:pt x="3048" y="3582"/>
                    </a:lnTo>
                    <a:lnTo>
                      <a:pt x="3048" y="0"/>
                    </a:lnTo>
                    <a:lnTo>
                      <a:pt x="3813" y="0"/>
                    </a:lnTo>
                    <a:lnTo>
                      <a:pt x="3813" y="4227"/>
                    </a:lnTo>
                    <a:lnTo>
                      <a:pt x="0" y="4227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196"/>
              <p:cNvSpPr>
                <a:spLocks/>
              </p:cNvSpPr>
              <p:nvPr/>
            </p:nvSpPr>
            <p:spPr bwMode="auto">
              <a:xfrm>
                <a:off x="279" y="779"/>
                <a:ext cx="872" cy="486"/>
              </a:xfrm>
              <a:custGeom>
                <a:avLst/>
                <a:gdLst>
                  <a:gd name="T0" fmla="*/ 0 w 2680"/>
                  <a:gd name="T1" fmla="*/ 248 h 1493"/>
                  <a:gd name="T2" fmla="*/ 0 w 2680"/>
                  <a:gd name="T3" fmla="*/ 248 h 1493"/>
                  <a:gd name="T4" fmla="*/ 249 w 2680"/>
                  <a:gd name="T5" fmla="*/ 0 h 1493"/>
                  <a:gd name="T6" fmla="*/ 2432 w 2680"/>
                  <a:gd name="T7" fmla="*/ 0 h 1493"/>
                  <a:gd name="T8" fmla="*/ 2680 w 2680"/>
                  <a:gd name="T9" fmla="*/ 248 h 1493"/>
                  <a:gd name="T10" fmla="*/ 2680 w 2680"/>
                  <a:gd name="T11" fmla="*/ 1244 h 1493"/>
                  <a:gd name="T12" fmla="*/ 2432 w 2680"/>
                  <a:gd name="T13" fmla="*/ 1493 h 1493"/>
                  <a:gd name="T14" fmla="*/ 249 w 2680"/>
                  <a:gd name="T15" fmla="*/ 1493 h 1493"/>
                  <a:gd name="T16" fmla="*/ 0 w 2680"/>
                  <a:gd name="T17" fmla="*/ 1244 h 1493"/>
                  <a:gd name="T18" fmla="*/ 0 w 2680"/>
                  <a:gd name="T19" fmla="*/ 248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0" h="1493">
                    <a:moveTo>
                      <a:pt x="0" y="248"/>
                    </a:moveTo>
                    <a:lnTo>
                      <a:pt x="0" y="248"/>
                    </a:lnTo>
                    <a:cubicBezTo>
                      <a:pt x="0" y="111"/>
                      <a:pt x="112" y="0"/>
                      <a:pt x="249" y="0"/>
                    </a:cubicBezTo>
                    <a:lnTo>
                      <a:pt x="2432" y="0"/>
                    </a:lnTo>
                    <a:cubicBezTo>
                      <a:pt x="2569" y="0"/>
                      <a:pt x="2680" y="111"/>
                      <a:pt x="2680" y="248"/>
                    </a:cubicBezTo>
                    <a:lnTo>
                      <a:pt x="2680" y="1244"/>
                    </a:lnTo>
                    <a:cubicBezTo>
                      <a:pt x="2680" y="1381"/>
                      <a:pt x="2569" y="1493"/>
                      <a:pt x="2432" y="1493"/>
                    </a:cubicBezTo>
                    <a:lnTo>
                      <a:pt x="249" y="1493"/>
                    </a:lnTo>
                    <a:cubicBezTo>
                      <a:pt x="112" y="1493"/>
                      <a:pt x="0" y="1381"/>
                      <a:pt x="0" y="1244"/>
                    </a:cubicBezTo>
                    <a:lnTo>
                      <a:pt x="0" y="248"/>
                    </a:lnTo>
                    <a:close/>
                  </a:path>
                </a:pathLst>
              </a:custGeom>
              <a:solidFill>
                <a:srgbClr val="BF9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97"/>
              <p:cNvSpPr>
                <a:spLocks noChangeArrowheads="1"/>
              </p:cNvSpPr>
              <p:nvPr/>
            </p:nvSpPr>
            <p:spPr bwMode="auto">
              <a:xfrm>
                <a:off x="525" y="931"/>
                <a:ext cx="92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2" name="Rectangle 198"/>
              <p:cNvSpPr>
                <a:spLocks noChangeArrowheads="1"/>
              </p:cNvSpPr>
              <p:nvPr/>
            </p:nvSpPr>
            <p:spPr bwMode="auto">
              <a:xfrm>
                <a:off x="581" y="931"/>
                <a:ext cx="13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3" name="Rectangle 199"/>
              <p:cNvSpPr>
                <a:spLocks noChangeArrowheads="1"/>
              </p:cNvSpPr>
              <p:nvPr/>
            </p:nvSpPr>
            <p:spPr bwMode="auto">
              <a:xfrm>
                <a:off x="685" y="931"/>
                <a:ext cx="7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4" name="Rectangle 200"/>
              <p:cNvSpPr>
                <a:spLocks noChangeArrowheads="1"/>
              </p:cNvSpPr>
              <p:nvPr/>
            </p:nvSpPr>
            <p:spPr bwMode="auto">
              <a:xfrm>
                <a:off x="729" y="931"/>
                <a:ext cx="7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5" name="Rectangle 201"/>
              <p:cNvSpPr>
                <a:spLocks noChangeArrowheads="1"/>
              </p:cNvSpPr>
              <p:nvPr/>
            </p:nvSpPr>
            <p:spPr bwMode="auto">
              <a:xfrm>
                <a:off x="772" y="931"/>
                <a:ext cx="6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6" name="Rectangle 202"/>
              <p:cNvSpPr>
                <a:spLocks noChangeArrowheads="1"/>
              </p:cNvSpPr>
              <p:nvPr/>
            </p:nvSpPr>
            <p:spPr bwMode="auto">
              <a:xfrm>
                <a:off x="798" y="931"/>
                <a:ext cx="5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7" name="Rectangle 203"/>
              <p:cNvSpPr>
                <a:spLocks noChangeArrowheads="1"/>
              </p:cNvSpPr>
              <p:nvPr/>
            </p:nvSpPr>
            <p:spPr bwMode="auto">
              <a:xfrm>
                <a:off x="820" y="931"/>
                <a:ext cx="7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8" name="Rectangle 204"/>
              <p:cNvSpPr>
                <a:spLocks noChangeArrowheads="1"/>
              </p:cNvSpPr>
              <p:nvPr/>
            </p:nvSpPr>
            <p:spPr bwMode="auto">
              <a:xfrm>
                <a:off x="863" y="931"/>
                <a:ext cx="74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" name="Rectangle 206"/>
            <p:cNvSpPr>
              <a:spLocks noChangeArrowheads="1"/>
            </p:cNvSpPr>
            <p:nvPr/>
          </p:nvSpPr>
          <p:spPr bwMode="auto">
            <a:xfrm>
              <a:off x="633" y="1026"/>
              <a:ext cx="9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207"/>
            <p:cNvSpPr>
              <a:spLocks noChangeArrowheads="1"/>
            </p:cNvSpPr>
            <p:nvPr/>
          </p:nvSpPr>
          <p:spPr bwMode="auto">
            <a:xfrm>
              <a:off x="690" y="1026"/>
              <a:ext cx="11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208"/>
            <p:cNvSpPr>
              <a:spLocks noChangeArrowheads="1"/>
            </p:cNvSpPr>
            <p:nvPr/>
          </p:nvSpPr>
          <p:spPr bwMode="auto">
            <a:xfrm>
              <a:off x="764" y="1026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Freeform 209"/>
            <p:cNvSpPr>
              <a:spLocks/>
            </p:cNvSpPr>
            <p:nvPr/>
          </p:nvSpPr>
          <p:spPr bwMode="auto">
            <a:xfrm>
              <a:off x="283" y="1561"/>
              <a:ext cx="868" cy="295"/>
            </a:xfrm>
            <a:custGeom>
              <a:avLst/>
              <a:gdLst>
                <a:gd name="T0" fmla="*/ 0 w 2666"/>
                <a:gd name="T1" fmla="*/ 151 h 906"/>
                <a:gd name="T2" fmla="*/ 0 w 2666"/>
                <a:gd name="T3" fmla="*/ 151 h 906"/>
                <a:gd name="T4" fmla="*/ 151 w 2666"/>
                <a:gd name="T5" fmla="*/ 0 h 906"/>
                <a:gd name="T6" fmla="*/ 2515 w 2666"/>
                <a:gd name="T7" fmla="*/ 0 h 906"/>
                <a:gd name="T8" fmla="*/ 2666 w 2666"/>
                <a:gd name="T9" fmla="*/ 151 h 906"/>
                <a:gd name="T10" fmla="*/ 2666 w 2666"/>
                <a:gd name="T11" fmla="*/ 755 h 906"/>
                <a:gd name="T12" fmla="*/ 2515 w 2666"/>
                <a:gd name="T13" fmla="*/ 906 h 906"/>
                <a:gd name="T14" fmla="*/ 151 w 2666"/>
                <a:gd name="T15" fmla="*/ 906 h 906"/>
                <a:gd name="T16" fmla="*/ 0 w 2666"/>
                <a:gd name="T17" fmla="*/ 755 h 906"/>
                <a:gd name="T18" fmla="*/ 0 w 2666"/>
                <a:gd name="T19" fmla="*/ 151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6" h="906">
                  <a:moveTo>
                    <a:pt x="0" y="151"/>
                  </a:moveTo>
                  <a:lnTo>
                    <a:pt x="0" y="151"/>
                  </a:lnTo>
                  <a:cubicBezTo>
                    <a:pt x="0" y="67"/>
                    <a:pt x="67" y="0"/>
                    <a:pt x="151" y="0"/>
                  </a:cubicBezTo>
                  <a:lnTo>
                    <a:pt x="2515" y="0"/>
                  </a:lnTo>
                  <a:cubicBezTo>
                    <a:pt x="2599" y="0"/>
                    <a:pt x="2666" y="67"/>
                    <a:pt x="2666" y="151"/>
                  </a:cubicBezTo>
                  <a:lnTo>
                    <a:pt x="2666" y="755"/>
                  </a:lnTo>
                  <a:cubicBezTo>
                    <a:pt x="2666" y="839"/>
                    <a:pt x="2599" y="906"/>
                    <a:pt x="2515" y="906"/>
                  </a:cubicBezTo>
                  <a:lnTo>
                    <a:pt x="151" y="906"/>
                  </a:lnTo>
                  <a:cubicBezTo>
                    <a:pt x="67" y="906"/>
                    <a:pt x="0" y="839"/>
                    <a:pt x="0" y="755"/>
                  </a:cubicBezTo>
                  <a:lnTo>
                    <a:pt x="0" y="151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10"/>
            <p:cNvSpPr>
              <a:spLocks noChangeArrowheads="1"/>
            </p:cNvSpPr>
            <p:nvPr/>
          </p:nvSpPr>
          <p:spPr bwMode="auto">
            <a:xfrm>
              <a:off x="626" y="1664"/>
              <a:ext cx="14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LD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211"/>
            <p:cNvSpPr>
              <a:spLocks noChangeArrowheads="1"/>
            </p:cNvSpPr>
            <p:nvPr/>
          </p:nvSpPr>
          <p:spPr bwMode="auto">
            <a:xfrm>
              <a:off x="735" y="1664"/>
              <a:ext cx="11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Freeform 212"/>
            <p:cNvSpPr>
              <a:spLocks/>
            </p:cNvSpPr>
            <p:nvPr/>
          </p:nvSpPr>
          <p:spPr bwMode="auto">
            <a:xfrm>
              <a:off x="1477" y="1048"/>
              <a:ext cx="437" cy="26"/>
            </a:xfrm>
            <a:custGeom>
              <a:avLst/>
              <a:gdLst>
                <a:gd name="T0" fmla="*/ 80 w 1344"/>
                <a:gd name="T1" fmla="*/ 0 h 80"/>
                <a:gd name="T2" fmla="*/ 80 w 1344"/>
                <a:gd name="T3" fmla="*/ 0 h 80"/>
                <a:gd name="T4" fmla="*/ 80 w 1344"/>
                <a:gd name="T5" fmla="*/ 27 h 80"/>
                <a:gd name="T6" fmla="*/ 1264 w 1344"/>
                <a:gd name="T7" fmla="*/ 27 h 80"/>
                <a:gd name="T8" fmla="*/ 1264 w 1344"/>
                <a:gd name="T9" fmla="*/ 0 h 80"/>
                <a:gd name="T10" fmla="*/ 1344 w 1344"/>
                <a:gd name="T11" fmla="*/ 40 h 80"/>
                <a:gd name="T12" fmla="*/ 1264 w 1344"/>
                <a:gd name="T13" fmla="*/ 80 h 80"/>
                <a:gd name="T14" fmla="*/ 1264 w 1344"/>
                <a:gd name="T15" fmla="*/ 54 h 80"/>
                <a:gd name="T16" fmla="*/ 80 w 1344"/>
                <a:gd name="T17" fmla="*/ 54 h 80"/>
                <a:gd name="T18" fmla="*/ 80 w 1344"/>
                <a:gd name="T19" fmla="*/ 80 h 80"/>
                <a:gd name="T20" fmla="*/ 0 w 1344"/>
                <a:gd name="T21" fmla="*/ 40 h 80"/>
                <a:gd name="T22" fmla="*/ 80 w 134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4" h="80">
                  <a:moveTo>
                    <a:pt x="80" y="0"/>
                  </a:moveTo>
                  <a:lnTo>
                    <a:pt x="80" y="0"/>
                  </a:lnTo>
                  <a:lnTo>
                    <a:pt x="80" y="27"/>
                  </a:lnTo>
                  <a:lnTo>
                    <a:pt x="1264" y="27"/>
                  </a:lnTo>
                  <a:lnTo>
                    <a:pt x="1264" y="0"/>
                  </a:lnTo>
                  <a:lnTo>
                    <a:pt x="1344" y="40"/>
                  </a:lnTo>
                  <a:lnTo>
                    <a:pt x="1264" y="80"/>
                  </a:lnTo>
                  <a:lnTo>
                    <a:pt x="1264" y="54"/>
                  </a:lnTo>
                  <a:lnTo>
                    <a:pt x="80" y="54"/>
                  </a:lnTo>
                  <a:lnTo>
                    <a:pt x="80" y="80"/>
                  </a:lnTo>
                  <a:lnTo>
                    <a:pt x="0" y="4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13"/>
            <p:cNvSpPr>
              <a:spLocks noChangeArrowheads="1"/>
            </p:cNvSpPr>
            <p:nvPr/>
          </p:nvSpPr>
          <p:spPr bwMode="auto">
            <a:xfrm>
              <a:off x="1021" y="2216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14"/>
            <p:cNvSpPr>
              <a:spLocks noChangeArrowheads="1"/>
            </p:cNvSpPr>
            <p:nvPr/>
          </p:nvSpPr>
          <p:spPr bwMode="auto">
            <a:xfrm>
              <a:off x="1073" y="2216"/>
              <a:ext cx="8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15"/>
            <p:cNvSpPr>
              <a:spLocks noChangeArrowheads="1"/>
            </p:cNvSpPr>
            <p:nvPr/>
          </p:nvSpPr>
          <p:spPr bwMode="auto">
            <a:xfrm>
              <a:off x="1125" y="2216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16"/>
            <p:cNvSpPr>
              <a:spLocks noChangeArrowheads="1"/>
            </p:cNvSpPr>
            <p:nvPr/>
          </p:nvSpPr>
          <p:spPr bwMode="auto">
            <a:xfrm>
              <a:off x="1164" y="2216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17"/>
            <p:cNvSpPr>
              <a:spLocks noChangeArrowheads="1"/>
            </p:cNvSpPr>
            <p:nvPr/>
          </p:nvSpPr>
          <p:spPr bwMode="auto">
            <a:xfrm>
              <a:off x="1221" y="2216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18"/>
            <p:cNvSpPr>
              <a:spLocks noChangeArrowheads="1"/>
            </p:cNvSpPr>
            <p:nvPr/>
          </p:nvSpPr>
          <p:spPr bwMode="auto">
            <a:xfrm>
              <a:off x="834" y="2303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19"/>
            <p:cNvSpPr>
              <a:spLocks noChangeArrowheads="1"/>
            </p:cNvSpPr>
            <p:nvPr/>
          </p:nvSpPr>
          <p:spPr bwMode="auto">
            <a:xfrm>
              <a:off x="887" y="2303"/>
              <a:ext cx="12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20"/>
            <p:cNvSpPr>
              <a:spLocks noChangeArrowheads="1"/>
            </p:cNvSpPr>
            <p:nvPr/>
          </p:nvSpPr>
          <p:spPr bwMode="auto">
            <a:xfrm>
              <a:off x="978" y="2303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21"/>
            <p:cNvSpPr>
              <a:spLocks noChangeArrowheads="1"/>
            </p:cNvSpPr>
            <p:nvPr/>
          </p:nvSpPr>
          <p:spPr bwMode="auto">
            <a:xfrm>
              <a:off x="1034" y="2303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22"/>
            <p:cNvSpPr>
              <a:spLocks noChangeArrowheads="1"/>
            </p:cNvSpPr>
            <p:nvPr/>
          </p:nvSpPr>
          <p:spPr bwMode="auto">
            <a:xfrm>
              <a:off x="1073" y="2303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223"/>
            <p:cNvSpPr>
              <a:spLocks noChangeArrowheads="1"/>
            </p:cNvSpPr>
            <p:nvPr/>
          </p:nvSpPr>
          <p:spPr bwMode="auto">
            <a:xfrm>
              <a:off x="1112" y="2303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224"/>
            <p:cNvSpPr>
              <a:spLocks noChangeArrowheads="1"/>
            </p:cNvSpPr>
            <p:nvPr/>
          </p:nvSpPr>
          <p:spPr bwMode="auto">
            <a:xfrm>
              <a:off x="1129" y="2303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25"/>
            <p:cNvSpPr>
              <a:spLocks noChangeArrowheads="1"/>
            </p:cNvSpPr>
            <p:nvPr/>
          </p:nvSpPr>
          <p:spPr bwMode="auto">
            <a:xfrm>
              <a:off x="1160" y="2303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at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226"/>
            <p:cNvSpPr>
              <a:spLocks noChangeArrowheads="1"/>
            </p:cNvSpPr>
            <p:nvPr/>
          </p:nvSpPr>
          <p:spPr bwMode="auto">
            <a:xfrm>
              <a:off x="1216" y="2303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227"/>
            <p:cNvSpPr>
              <a:spLocks noChangeArrowheads="1"/>
            </p:cNvSpPr>
            <p:nvPr/>
          </p:nvSpPr>
          <p:spPr bwMode="auto">
            <a:xfrm>
              <a:off x="1234" y="2303"/>
              <a:ext cx="10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228"/>
            <p:cNvSpPr>
              <a:spLocks noChangeArrowheads="1"/>
            </p:cNvSpPr>
            <p:nvPr/>
          </p:nvSpPr>
          <p:spPr bwMode="auto">
            <a:xfrm>
              <a:off x="1307" y="2303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229"/>
            <p:cNvSpPr>
              <a:spLocks noChangeArrowheads="1"/>
            </p:cNvSpPr>
            <p:nvPr/>
          </p:nvSpPr>
          <p:spPr bwMode="auto">
            <a:xfrm>
              <a:off x="1329" y="2303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230"/>
            <p:cNvSpPr>
              <a:spLocks noChangeArrowheads="1"/>
            </p:cNvSpPr>
            <p:nvPr/>
          </p:nvSpPr>
          <p:spPr bwMode="auto">
            <a:xfrm>
              <a:off x="1377" y="2303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231"/>
            <p:cNvSpPr>
              <a:spLocks noChangeArrowheads="1"/>
            </p:cNvSpPr>
            <p:nvPr/>
          </p:nvSpPr>
          <p:spPr bwMode="auto">
            <a:xfrm>
              <a:off x="1416" y="2303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Freeform 232"/>
            <p:cNvSpPr>
              <a:spLocks/>
            </p:cNvSpPr>
            <p:nvPr/>
          </p:nvSpPr>
          <p:spPr bwMode="auto">
            <a:xfrm>
              <a:off x="1112" y="2399"/>
              <a:ext cx="26" cy="79"/>
            </a:xfrm>
            <a:custGeom>
              <a:avLst/>
              <a:gdLst>
                <a:gd name="T0" fmla="*/ 54 w 80"/>
                <a:gd name="T1" fmla="*/ 0 h 243"/>
                <a:gd name="T2" fmla="*/ 54 w 80"/>
                <a:gd name="T3" fmla="*/ 0 h 243"/>
                <a:gd name="T4" fmla="*/ 54 w 80"/>
                <a:gd name="T5" fmla="*/ 163 h 243"/>
                <a:gd name="T6" fmla="*/ 80 w 80"/>
                <a:gd name="T7" fmla="*/ 163 h 243"/>
                <a:gd name="T8" fmla="*/ 41 w 80"/>
                <a:gd name="T9" fmla="*/ 243 h 243"/>
                <a:gd name="T10" fmla="*/ 0 w 80"/>
                <a:gd name="T11" fmla="*/ 163 h 243"/>
                <a:gd name="T12" fmla="*/ 27 w 80"/>
                <a:gd name="T13" fmla="*/ 163 h 243"/>
                <a:gd name="T14" fmla="*/ 27 w 80"/>
                <a:gd name="T15" fmla="*/ 0 h 243"/>
                <a:gd name="T16" fmla="*/ 54 w 80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243">
                  <a:moveTo>
                    <a:pt x="54" y="0"/>
                  </a:moveTo>
                  <a:lnTo>
                    <a:pt x="54" y="0"/>
                  </a:lnTo>
                  <a:lnTo>
                    <a:pt x="54" y="163"/>
                  </a:lnTo>
                  <a:lnTo>
                    <a:pt x="80" y="163"/>
                  </a:lnTo>
                  <a:lnTo>
                    <a:pt x="41" y="243"/>
                  </a:lnTo>
                  <a:lnTo>
                    <a:pt x="0" y="163"/>
                  </a:lnTo>
                  <a:lnTo>
                    <a:pt x="27" y="163"/>
                  </a:lnTo>
                  <a:lnTo>
                    <a:pt x="27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33"/>
            <p:cNvSpPr>
              <a:spLocks/>
            </p:cNvSpPr>
            <p:nvPr/>
          </p:nvSpPr>
          <p:spPr bwMode="auto">
            <a:xfrm>
              <a:off x="1121" y="2121"/>
              <a:ext cx="26" cy="95"/>
            </a:xfrm>
            <a:custGeom>
              <a:avLst/>
              <a:gdLst>
                <a:gd name="T0" fmla="*/ 53 w 80"/>
                <a:gd name="T1" fmla="*/ 292 h 292"/>
                <a:gd name="T2" fmla="*/ 53 w 80"/>
                <a:gd name="T3" fmla="*/ 292 h 292"/>
                <a:gd name="T4" fmla="*/ 54 w 80"/>
                <a:gd name="T5" fmla="*/ 80 h 292"/>
                <a:gd name="T6" fmla="*/ 80 w 80"/>
                <a:gd name="T7" fmla="*/ 80 h 292"/>
                <a:gd name="T8" fmla="*/ 40 w 80"/>
                <a:gd name="T9" fmla="*/ 0 h 292"/>
                <a:gd name="T10" fmla="*/ 0 w 80"/>
                <a:gd name="T11" fmla="*/ 80 h 292"/>
                <a:gd name="T12" fmla="*/ 27 w 80"/>
                <a:gd name="T13" fmla="*/ 80 h 292"/>
                <a:gd name="T14" fmla="*/ 27 w 80"/>
                <a:gd name="T15" fmla="*/ 292 h 292"/>
                <a:gd name="T16" fmla="*/ 53 w 80"/>
                <a:gd name="T17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292">
                  <a:moveTo>
                    <a:pt x="53" y="292"/>
                  </a:moveTo>
                  <a:lnTo>
                    <a:pt x="53" y="292"/>
                  </a:lnTo>
                  <a:lnTo>
                    <a:pt x="54" y="80"/>
                  </a:lnTo>
                  <a:lnTo>
                    <a:pt x="80" y="80"/>
                  </a:lnTo>
                  <a:lnTo>
                    <a:pt x="40" y="0"/>
                  </a:lnTo>
                  <a:lnTo>
                    <a:pt x="0" y="80"/>
                  </a:lnTo>
                  <a:lnTo>
                    <a:pt x="27" y="80"/>
                  </a:lnTo>
                  <a:lnTo>
                    <a:pt x="27" y="292"/>
                  </a:lnTo>
                  <a:lnTo>
                    <a:pt x="53" y="292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34"/>
            <p:cNvSpPr>
              <a:spLocks noChangeArrowheads="1"/>
            </p:cNvSpPr>
            <p:nvPr/>
          </p:nvSpPr>
          <p:spPr bwMode="auto">
            <a:xfrm>
              <a:off x="338" y="2216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235"/>
            <p:cNvSpPr>
              <a:spLocks noChangeArrowheads="1"/>
            </p:cNvSpPr>
            <p:nvPr/>
          </p:nvSpPr>
          <p:spPr bwMode="auto">
            <a:xfrm>
              <a:off x="390" y="2216"/>
              <a:ext cx="10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on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236"/>
            <p:cNvSpPr>
              <a:spLocks noChangeArrowheads="1"/>
            </p:cNvSpPr>
            <p:nvPr/>
          </p:nvSpPr>
          <p:spPr bwMode="auto">
            <a:xfrm>
              <a:off x="464" y="2216"/>
              <a:ext cx="5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237"/>
            <p:cNvSpPr>
              <a:spLocks noChangeArrowheads="1"/>
            </p:cNvSpPr>
            <p:nvPr/>
          </p:nvSpPr>
          <p:spPr bwMode="auto">
            <a:xfrm>
              <a:off x="486" y="2216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238"/>
            <p:cNvSpPr>
              <a:spLocks noChangeArrowheads="1"/>
            </p:cNvSpPr>
            <p:nvPr/>
          </p:nvSpPr>
          <p:spPr bwMode="auto">
            <a:xfrm>
              <a:off x="516" y="2216"/>
              <a:ext cx="8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239"/>
            <p:cNvSpPr>
              <a:spLocks noChangeArrowheads="1"/>
            </p:cNvSpPr>
            <p:nvPr/>
          </p:nvSpPr>
          <p:spPr bwMode="auto">
            <a:xfrm>
              <a:off x="568" y="2216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240"/>
            <p:cNvSpPr>
              <a:spLocks noChangeArrowheads="1"/>
            </p:cNvSpPr>
            <p:nvPr/>
          </p:nvSpPr>
          <p:spPr bwMode="auto">
            <a:xfrm>
              <a:off x="320" y="2303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241"/>
            <p:cNvSpPr>
              <a:spLocks noChangeArrowheads="1"/>
            </p:cNvSpPr>
            <p:nvPr/>
          </p:nvSpPr>
          <p:spPr bwMode="auto">
            <a:xfrm>
              <a:off x="373" y="2303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242"/>
            <p:cNvSpPr>
              <a:spLocks noChangeArrowheads="1"/>
            </p:cNvSpPr>
            <p:nvPr/>
          </p:nvSpPr>
          <p:spPr bwMode="auto">
            <a:xfrm>
              <a:off x="403" y="2303"/>
              <a:ext cx="5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243"/>
            <p:cNvSpPr>
              <a:spLocks noChangeArrowheads="1"/>
            </p:cNvSpPr>
            <p:nvPr/>
          </p:nvSpPr>
          <p:spPr bwMode="auto">
            <a:xfrm>
              <a:off x="425" y="2303"/>
              <a:ext cx="8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244"/>
            <p:cNvSpPr>
              <a:spLocks noChangeArrowheads="1"/>
            </p:cNvSpPr>
            <p:nvPr/>
          </p:nvSpPr>
          <p:spPr bwMode="auto">
            <a:xfrm>
              <a:off x="477" y="2303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245"/>
            <p:cNvSpPr>
              <a:spLocks noChangeArrowheads="1"/>
            </p:cNvSpPr>
            <p:nvPr/>
          </p:nvSpPr>
          <p:spPr bwMode="auto">
            <a:xfrm>
              <a:off x="542" y="2303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k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Freeform 246"/>
            <p:cNvSpPr>
              <a:spLocks/>
            </p:cNvSpPr>
            <p:nvPr/>
          </p:nvSpPr>
          <p:spPr bwMode="auto">
            <a:xfrm>
              <a:off x="448" y="2399"/>
              <a:ext cx="26" cy="79"/>
            </a:xfrm>
            <a:custGeom>
              <a:avLst/>
              <a:gdLst>
                <a:gd name="T0" fmla="*/ 53 w 80"/>
                <a:gd name="T1" fmla="*/ 0 h 243"/>
                <a:gd name="T2" fmla="*/ 53 w 80"/>
                <a:gd name="T3" fmla="*/ 0 h 243"/>
                <a:gd name="T4" fmla="*/ 53 w 80"/>
                <a:gd name="T5" fmla="*/ 163 h 243"/>
                <a:gd name="T6" fmla="*/ 80 w 80"/>
                <a:gd name="T7" fmla="*/ 163 h 243"/>
                <a:gd name="T8" fmla="*/ 40 w 80"/>
                <a:gd name="T9" fmla="*/ 243 h 243"/>
                <a:gd name="T10" fmla="*/ 0 w 80"/>
                <a:gd name="T11" fmla="*/ 163 h 243"/>
                <a:gd name="T12" fmla="*/ 26 w 80"/>
                <a:gd name="T13" fmla="*/ 163 h 243"/>
                <a:gd name="T14" fmla="*/ 26 w 80"/>
                <a:gd name="T15" fmla="*/ 0 h 243"/>
                <a:gd name="T16" fmla="*/ 53 w 80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243">
                  <a:moveTo>
                    <a:pt x="53" y="0"/>
                  </a:moveTo>
                  <a:lnTo>
                    <a:pt x="53" y="0"/>
                  </a:lnTo>
                  <a:lnTo>
                    <a:pt x="53" y="163"/>
                  </a:lnTo>
                  <a:lnTo>
                    <a:pt x="80" y="163"/>
                  </a:lnTo>
                  <a:lnTo>
                    <a:pt x="40" y="243"/>
                  </a:lnTo>
                  <a:lnTo>
                    <a:pt x="0" y="163"/>
                  </a:lnTo>
                  <a:lnTo>
                    <a:pt x="26" y="163"/>
                  </a:lnTo>
                  <a:lnTo>
                    <a:pt x="26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47"/>
            <p:cNvSpPr>
              <a:spLocks/>
            </p:cNvSpPr>
            <p:nvPr/>
          </p:nvSpPr>
          <p:spPr bwMode="auto">
            <a:xfrm>
              <a:off x="450" y="2116"/>
              <a:ext cx="26" cy="105"/>
            </a:xfrm>
            <a:custGeom>
              <a:avLst/>
              <a:gdLst>
                <a:gd name="T0" fmla="*/ 48 w 80"/>
                <a:gd name="T1" fmla="*/ 321 h 321"/>
                <a:gd name="T2" fmla="*/ 48 w 80"/>
                <a:gd name="T3" fmla="*/ 321 h 321"/>
                <a:gd name="T4" fmla="*/ 54 w 80"/>
                <a:gd name="T5" fmla="*/ 80 h 321"/>
                <a:gd name="T6" fmla="*/ 80 w 80"/>
                <a:gd name="T7" fmla="*/ 81 h 321"/>
                <a:gd name="T8" fmla="*/ 42 w 80"/>
                <a:gd name="T9" fmla="*/ 0 h 321"/>
                <a:gd name="T10" fmla="*/ 0 w 80"/>
                <a:gd name="T11" fmla="*/ 79 h 321"/>
                <a:gd name="T12" fmla="*/ 27 w 80"/>
                <a:gd name="T13" fmla="*/ 80 h 321"/>
                <a:gd name="T14" fmla="*/ 21 w 80"/>
                <a:gd name="T15" fmla="*/ 320 h 321"/>
                <a:gd name="T16" fmla="*/ 48 w 80"/>
                <a:gd name="T17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321">
                  <a:moveTo>
                    <a:pt x="48" y="321"/>
                  </a:moveTo>
                  <a:lnTo>
                    <a:pt x="48" y="321"/>
                  </a:lnTo>
                  <a:lnTo>
                    <a:pt x="54" y="80"/>
                  </a:lnTo>
                  <a:lnTo>
                    <a:pt x="80" y="81"/>
                  </a:lnTo>
                  <a:lnTo>
                    <a:pt x="42" y="0"/>
                  </a:lnTo>
                  <a:lnTo>
                    <a:pt x="0" y="79"/>
                  </a:lnTo>
                  <a:lnTo>
                    <a:pt x="27" y="80"/>
                  </a:lnTo>
                  <a:lnTo>
                    <a:pt x="21" y="320"/>
                  </a:lnTo>
                  <a:lnTo>
                    <a:pt x="48" y="321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48"/>
            <p:cNvSpPr>
              <a:spLocks/>
            </p:cNvSpPr>
            <p:nvPr/>
          </p:nvSpPr>
          <p:spPr bwMode="auto">
            <a:xfrm>
              <a:off x="296" y="1317"/>
              <a:ext cx="855" cy="192"/>
            </a:xfrm>
            <a:custGeom>
              <a:avLst/>
              <a:gdLst>
                <a:gd name="T0" fmla="*/ 0 w 2626"/>
                <a:gd name="T1" fmla="*/ 98 h 587"/>
                <a:gd name="T2" fmla="*/ 0 w 2626"/>
                <a:gd name="T3" fmla="*/ 98 h 587"/>
                <a:gd name="T4" fmla="*/ 98 w 2626"/>
                <a:gd name="T5" fmla="*/ 0 h 587"/>
                <a:gd name="T6" fmla="*/ 2529 w 2626"/>
                <a:gd name="T7" fmla="*/ 0 h 587"/>
                <a:gd name="T8" fmla="*/ 2626 w 2626"/>
                <a:gd name="T9" fmla="*/ 98 h 587"/>
                <a:gd name="T10" fmla="*/ 2626 w 2626"/>
                <a:gd name="T11" fmla="*/ 489 h 587"/>
                <a:gd name="T12" fmla="*/ 2529 w 2626"/>
                <a:gd name="T13" fmla="*/ 587 h 587"/>
                <a:gd name="T14" fmla="*/ 98 w 2626"/>
                <a:gd name="T15" fmla="*/ 587 h 587"/>
                <a:gd name="T16" fmla="*/ 0 w 2626"/>
                <a:gd name="T17" fmla="*/ 489 h 587"/>
                <a:gd name="T18" fmla="*/ 0 w 2626"/>
                <a:gd name="T19" fmla="*/ 98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26" h="587">
                  <a:moveTo>
                    <a:pt x="0" y="98"/>
                  </a:moveTo>
                  <a:lnTo>
                    <a:pt x="0" y="98"/>
                  </a:lnTo>
                  <a:cubicBezTo>
                    <a:pt x="0" y="44"/>
                    <a:pt x="44" y="0"/>
                    <a:pt x="98" y="0"/>
                  </a:cubicBezTo>
                  <a:lnTo>
                    <a:pt x="2529" y="0"/>
                  </a:lnTo>
                  <a:cubicBezTo>
                    <a:pt x="2583" y="0"/>
                    <a:pt x="2626" y="44"/>
                    <a:pt x="2626" y="98"/>
                  </a:cubicBezTo>
                  <a:lnTo>
                    <a:pt x="2626" y="489"/>
                  </a:lnTo>
                  <a:cubicBezTo>
                    <a:pt x="2626" y="543"/>
                    <a:pt x="2583" y="587"/>
                    <a:pt x="2529" y="587"/>
                  </a:cubicBezTo>
                  <a:lnTo>
                    <a:pt x="98" y="587"/>
                  </a:lnTo>
                  <a:cubicBezTo>
                    <a:pt x="44" y="587"/>
                    <a:pt x="0" y="543"/>
                    <a:pt x="0" y="489"/>
                  </a:cubicBezTo>
                  <a:lnTo>
                    <a:pt x="0" y="98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9"/>
            <p:cNvSpPr>
              <a:spLocks noChangeArrowheads="1"/>
            </p:cNvSpPr>
            <p:nvPr/>
          </p:nvSpPr>
          <p:spPr bwMode="auto">
            <a:xfrm>
              <a:off x="568" y="1369"/>
              <a:ext cx="9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250"/>
            <p:cNvSpPr>
              <a:spLocks noChangeArrowheads="1"/>
            </p:cNvSpPr>
            <p:nvPr/>
          </p:nvSpPr>
          <p:spPr bwMode="auto">
            <a:xfrm>
              <a:off x="624" y="1369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251"/>
            <p:cNvSpPr>
              <a:spLocks noChangeArrowheads="1"/>
            </p:cNvSpPr>
            <p:nvPr/>
          </p:nvSpPr>
          <p:spPr bwMode="auto">
            <a:xfrm>
              <a:off x="659" y="1369"/>
              <a:ext cx="9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gi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252"/>
            <p:cNvSpPr>
              <a:spLocks noChangeArrowheads="1"/>
            </p:cNvSpPr>
            <p:nvPr/>
          </p:nvSpPr>
          <p:spPr bwMode="auto">
            <a:xfrm>
              <a:off x="720" y="1369"/>
              <a:ext cx="6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253"/>
            <p:cNvSpPr>
              <a:spLocks noChangeArrowheads="1"/>
            </p:cNvSpPr>
            <p:nvPr/>
          </p:nvSpPr>
          <p:spPr bwMode="auto">
            <a:xfrm>
              <a:off x="750" y="1369"/>
              <a:ext cx="6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254"/>
            <p:cNvSpPr>
              <a:spLocks noChangeArrowheads="1"/>
            </p:cNvSpPr>
            <p:nvPr/>
          </p:nvSpPr>
          <p:spPr bwMode="auto">
            <a:xfrm>
              <a:off x="776" y="1369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255"/>
            <p:cNvSpPr>
              <a:spLocks noChangeArrowheads="1"/>
            </p:cNvSpPr>
            <p:nvPr/>
          </p:nvSpPr>
          <p:spPr bwMode="auto">
            <a:xfrm>
              <a:off x="811" y="1369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256"/>
            <p:cNvSpPr>
              <a:spLocks noChangeArrowheads="1"/>
            </p:cNvSpPr>
            <p:nvPr/>
          </p:nvSpPr>
          <p:spPr bwMode="auto">
            <a:xfrm>
              <a:off x="846" y="1369"/>
              <a:ext cx="6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257"/>
            <p:cNvSpPr>
              <a:spLocks noChangeArrowheads="1"/>
            </p:cNvSpPr>
            <p:nvPr/>
          </p:nvSpPr>
          <p:spPr bwMode="auto">
            <a:xfrm>
              <a:off x="1655" y="978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258"/>
            <p:cNvSpPr>
              <a:spLocks noChangeArrowheads="1"/>
            </p:cNvSpPr>
            <p:nvPr/>
          </p:nvSpPr>
          <p:spPr bwMode="auto">
            <a:xfrm>
              <a:off x="1707" y="978"/>
              <a:ext cx="11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ow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259"/>
            <p:cNvSpPr>
              <a:spLocks noChangeArrowheads="1"/>
            </p:cNvSpPr>
            <p:nvPr/>
          </p:nvSpPr>
          <p:spPr bwMode="auto">
            <a:xfrm>
              <a:off x="1794" y="978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260"/>
            <p:cNvSpPr>
              <a:spLocks noChangeArrowheads="1"/>
            </p:cNvSpPr>
            <p:nvPr/>
          </p:nvSpPr>
          <p:spPr bwMode="auto">
            <a:xfrm>
              <a:off x="1490" y="1065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261"/>
            <p:cNvSpPr>
              <a:spLocks noChangeArrowheads="1"/>
            </p:cNvSpPr>
            <p:nvPr/>
          </p:nvSpPr>
          <p:spPr bwMode="auto">
            <a:xfrm>
              <a:off x="1542" y="1065"/>
              <a:ext cx="12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om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262"/>
            <p:cNvSpPr>
              <a:spLocks noChangeArrowheads="1"/>
            </p:cNvSpPr>
            <p:nvPr/>
          </p:nvSpPr>
          <p:spPr bwMode="auto">
            <a:xfrm>
              <a:off x="1633" y="1065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263"/>
            <p:cNvSpPr>
              <a:spLocks noChangeArrowheads="1"/>
            </p:cNvSpPr>
            <p:nvPr/>
          </p:nvSpPr>
          <p:spPr bwMode="auto">
            <a:xfrm>
              <a:off x="1690" y="1065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264"/>
            <p:cNvSpPr>
              <a:spLocks noChangeArrowheads="1"/>
            </p:cNvSpPr>
            <p:nvPr/>
          </p:nvSpPr>
          <p:spPr bwMode="auto">
            <a:xfrm>
              <a:off x="1729" y="1065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265"/>
            <p:cNvSpPr>
              <a:spLocks noChangeArrowheads="1"/>
            </p:cNvSpPr>
            <p:nvPr/>
          </p:nvSpPr>
          <p:spPr bwMode="auto">
            <a:xfrm>
              <a:off x="1768" y="1065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266"/>
            <p:cNvSpPr>
              <a:spLocks noChangeArrowheads="1"/>
            </p:cNvSpPr>
            <p:nvPr/>
          </p:nvSpPr>
          <p:spPr bwMode="auto">
            <a:xfrm>
              <a:off x="1785" y="1065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267"/>
            <p:cNvSpPr>
              <a:spLocks noChangeArrowheads="1"/>
            </p:cNvSpPr>
            <p:nvPr/>
          </p:nvSpPr>
          <p:spPr bwMode="auto">
            <a:xfrm>
              <a:off x="1816" y="1065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at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268"/>
            <p:cNvSpPr>
              <a:spLocks noChangeArrowheads="1"/>
            </p:cNvSpPr>
            <p:nvPr/>
          </p:nvSpPr>
          <p:spPr bwMode="auto">
            <a:xfrm>
              <a:off x="1872" y="1065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269"/>
            <p:cNvSpPr>
              <a:spLocks noChangeArrowheads="1"/>
            </p:cNvSpPr>
            <p:nvPr/>
          </p:nvSpPr>
          <p:spPr bwMode="auto">
            <a:xfrm>
              <a:off x="1889" y="1065"/>
              <a:ext cx="10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270"/>
            <p:cNvSpPr>
              <a:spLocks noChangeArrowheads="1"/>
            </p:cNvSpPr>
            <p:nvPr/>
          </p:nvSpPr>
          <p:spPr bwMode="auto">
            <a:xfrm>
              <a:off x="1668" y="1148"/>
              <a:ext cx="11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Bu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271"/>
            <p:cNvSpPr>
              <a:spLocks noChangeArrowheads="1"/>
            </p:cNvSpPr>
            <p:nvPr/>
          </p:nvSpPr>
          <p:spPr bwMode="auto">
            <a:xfrm>
              <a:off x="1755" y="1148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Freeform 272"/>
            <p:cNvSpPr>
              <a:spLocks/>
            </p:cNvSpPr>
            <p:nvPr/>
          </p:nvSpPr>
          <p:spPr bwMode="auto">
            <a:xfrm>
              <a:off x="774" y="1917"/>
              <a:ext cx="703" cy="199"/>
            </a:xfrm>
            <a:custGeom>
              <a:avLst/>
              <a:gdLst>
                <a:gd name="T0" fmla="*/ 0 w 2160"/>
                <a:gd name="T1" fmla="*/ 613 h 613"/>
                <a:gd name="T2" fmla="*/ 0 w 2160"/>
                <a:gd name="T3" fmla="*/ 613 h 613"/>
                <a:gd name="T4" fmla="*/ 0 w 2160"/>
                <a:gd name="T5" fmla="*/ 0 h 613"/>
                <a:gd name="T6" fmla="*/ 2027 w 2160"/>
                <a:gd name="T7" fmla="*/ 0 h 613"/>
                <a:gd name="T8" fmla="*/ 2027 w 2160"/>
                <a:gd name="T9" fmla="*/ 0 h 613"/>
                <a:gd name="T10" fmla="*/ 2160 w 2160"/>
                <a:gd name="T11" fmla="*/ 0 h 613"/>
                <a:gd name="T12" fmla="*/ 2160 w 2160"/>
                <a:gd name="T13" fmla="*/ 613 h 613"/>
                <a:gd name="T14" fmla="*/ 0 w 2160"/>
                <a:gd name="T15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" h="613">
                  <a:moveTo>
                    <a:pt x="0" y="613"/>
                  </a:moveTo>
                  <a:lnTo>
                    <a:pt x="0" y="613"/>
                  </a:lnTo>
                  <a:lnTo>
                    <a:pt x="0" y="0"/>
                  </a:lnTo>
                  <a:lnTo>
                    <a:pt x="2027" y="0"/>
                  </a:lnTo>
                  <a:lnTo>
                    <a:pt x="2027" y="0"/>
                  </a:lnTo>
                  <a:lnTo>
                    <a:pt x="2160" y="0"/>
                  </a:lnTo>
                  <a:lnTo>
                    <a:pt x="2160" y="613"/>
                  </a:lnTo>
                  <a:lnTo>
                    <a:pt x="0" y="613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73"/>
            <p:cNvSpPr>
              <a:spLocks noChangeArrowheads="1"/>
            </p:cNvSpPr>
            <p:nvPr/>
          </p:nvSpPr>
          <p:spPr bwMode="auto">
            <a:xfrm>
              <a:off x="472" y="1968"/>
              <a:ext cx="8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274"/>
            <p:cNvSpPr>
              <a:spLocks noChangeArrowheads="1"/>
            </p:cNvSpPr>
            <p:nvPr/>
          </p:nvSpPr>
          <p:spPr bwMode="auto">
            <a:xfrm>
              <a:off x="520" y="1968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275"/>
            <p:cNvSpPr>
              <a:spLocks noChangeArrowheads="1"/>
            </p:cNvSpPr>
            <p:nvPr/>
          </p:nvSpPr>
          <p:spPr bwMode="auto">
            <a:xfrm>
              <a:off x="555" y="1968"/>
              <a:ext cx="11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an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276"/>
            <p:cNvSpPr>
              <a:spLocks noChangeArrowheads="1"/>
            </p:cNvSpPr>
            <p:nvPr/>
          </p:nvSpPr>
          <p:spPr bwMode="auto">
            <a:xfrm>
              <a:off x="637" y="1968"/>
              <a:ext cx="6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277"/>
            <p:cNvSpPr>
              <a:spLocks noChangeArrowheads="1"/>
            </p:cNvSpPr>
            <p:nvPr/>
          </p:nvSpPr>
          <p:spPr bwMode="auto">
            <a:xfrm>
              <a:off x="667" y="1968"/>
              <a:ext cx="6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f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278"/>
            <p:cNvSpPr>
              <a:spLocks noChangeArrowheads="1"/>
            </p:cNvSpPr>
            <p:nvPr/>
          </p:nvSpPr>
          <p:spPr bwMode="auto">
            <a:xfrm>
              <a:off x="693" y="1968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279"/>
            <p:cNvSpPr>
              <a:spLocks noChangeArrowheads="1"/>
            </p:cNvSpPr>
            <p:nvPr/>
          </p:nvSpPr>
          <p:spPr bwMode="auto">
            <a:xfrm>
              <a:off x="728" y="1968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280"/>
            <p:cNvSpPr>
              <a:spLocks noChangeArrowheads="1"/>
            </p:cNvSpPr>
            <p:nvPr/>
          </p:nvSpPr>
          <p:spPr bwMode="auto">
            <a:xfrm>
              <a:off x="763" y="1968"/>
              <a:ext cx="5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281"/>
            <p:cNvSpPr>
              <a:spLocks noChangeArrowheads="1"/>
            </p:cNvSpPr>
            <p:nvPr/>
          </p:nvSpPr>
          <p:spPr bwMode="auto">
            <a:xfrm>
              <a:off x="776" y="1968"/>
              <a:ext cx="9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282"/>
            <p:cNvSpPr>
              <a:spLocks noChangeArrowheads="1"/>
            </p:cNvSpPr>
            <p:nvPr/>
          </p:nvSpPr>
          <p:spPr bwMode="auto">
            <a:xfrm>
              <a:off x="832" y="1968"/>
              <a:ext cx="11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ge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283"/>
            <p:cNvSpPr>
              <a:spLocks noChangeArrowheads="1"/>
            </p:cNvSpPr>
            <p:nvPr/>
          </p:nvSpPr>
          <p:spPr bwMode="auto">
            <a:xfrm>
              <a:off x="906" y="1968"/>
              <a:ext cx="7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284"/>
            <p:cNvSpPr>
              <a:spLocks noChangeArrowheads="1"/>
            </p:cNvSpPr>
            <p:nvPr/>
          </p:nvSpPr>
          <p:spPr bwMode="auto">
            <a:xfrm>
              <a:off x="949" y="1968"/>
              <a:ext cx="6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285"/>
            <p:cNvSpPr>
              <a:spLocks noChangeArrowheads="1"/>
            </p:cNvSpPr>
            <p:nvPr/>
          </p:nvSpPr>
          <p:spPr bwMode="auto">
            <a:xfrm>
              <a:off x="975" y="1968"/>
              <a:ext cx="5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286"/>
            <p:cNvSpPr>
              <a:spLocks noChangeArrowheads="1"/>
            </p:cNvSpPr>
            <p:nvPr/>
          </p:nvSpPr>
          <p:spPr bwMode="auto">
            <a:xfrm>
              <a:off x="993" y="1968"/>
              <a:ext cx="6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6" name="Rectangle 287"/>
            <p:cNvSpPr>
              <a:spLocks noChangeArrowheads="1"/>
            </p:cNvSpPr>
            <p:nvPr/>
          </p:nvSpPr>
          <p:spPr bwMode="auto">
            <a:xfrm>
              <a:off x="1019" y="1968"/>
              <a:ext cx="8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288"/>
            <p:cNvSpPr>
              <a:spLocks noChangeArrowheads="1"/>
            </p:cNvSpPr>
            <p:nvPr/>
          </p:nvSpPr>
          <p:spPr bwMode="auto">
            <a:xfrm>
              <a:off x="1067" y="1968"/>
              <a:ext cx="9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289"/>
            <p:cNvSpPr>
              <a:spLocks noChangeArrowheads="1"/>
            </p:cNvSpPr>
            <p:nvPr/>
          </p:nvSpPr>
          <p:spPr bwMode="auto">
            <a:xfrm>
              <a:off x="1123" y="1968"/>
              <a:ext cx="6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Freeform 290"/>
            <p:cNvSpPr>
              <a:spLocks/>
            </p:cNvSpPr>
            <p:nvPr/>
          </p:nvSpPr>
          <p:spPr bwMode="auto">
            <a:xfrm>
              <a:off x="5070" y="592"/>
              <a:ext cx="369" cy="143"/>
            </a:xfrm>
            <a:custGeom>
              <a:avLst/>
              <a:gdLst>
                <a:gd name="T0" fmla="*/ 0 w 1134"/>
                <a:gd name="T1" fmla="*/ 440 h 440"/>
                <a:gd name="T2" fmla="*/ 0 w 1134"/>
                <a:gd name="T3" fmla="*/ 440 h 440"/>
                <a:gd name="T4" fmla="*/ 0 w 1134"/>
                <a:gd name="T5" fmla="*/ 0 h 440"/>
                <a:gd name="T6" fmla="*/ 1038 w 1134"/>
                <a:gd name="T7" fmla="*/ 0 h 440"/>
                <a:gd name="T8" fmla="*/ 1038 w 1134"/>
                <a:gd name="T9" fmla="*/ 0 h 440"/>
                <a:gd name="T10" fmla="*/ 1134 w 1134"/>
                <a:gd name="T11" fmla="*/ 0 h 440"/>
                <a:gd name="T12" fmla="*/ 1134 w 1134"/>
                <a:gd name="T13" fmla="*/ 440 h 440"/>
                <a:gd name="T14" fmla="*/ 0 w 1134"/>
                <a:gd name="T15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4" h="440">
                  <a:moveTo>
                    <a:pt x="0" y="440"/>
                  </a:moveTo>
                  <a:lnTo>
                    <a:pt x="0" y="440"/>
                  </a:lnTo>
                  <a:lnTo>
                    <a:pt x="0" y="0"/>
                  </a:lnTo>
                  <a:lnTo>
                    <a:pt x="1038" y="0"/>
                  </a:lnTo>
                  <a:lnTo>
                    <a:pt x="1038" y="0"/>
                  </a:lnTo>
                  <a:lnTo>
                    <a:pt x="1134" y="0"/>
                  </a:lnTo>
                  <a:lnTo>
                    <a:pt x="1134" y="440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rgbClr val="7F7F7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91"/>
            <p:cNvSpPr>
              <a:spLocks noChangeArrowheads="1"/>
            </p:cNvSpPr>
            <p:nvPr/>
          </p:nvSpPr>
          <p:spPr bwMode="auto">
            <a:xfrm>
              <a:off x="5035" y="760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292"/>
            <p:cNvSpPr>
              <a:spLocks noChangeArrowheads="1"/>
            </p:cNvSpPr>
            <p:nvPr/>
          </p:nvSpPr>
          <p:spPr bwMode="auto">
            <a:xfrm>
              <a:off x="5101" y="760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293"/>
            <p:cNvSpPr>
              <a:spLocks noChangeArrowheads="1"/>
            </p:cNvSpPr>
            <p:nvPr/>
          </p:nvSpPr>
          <p:spPr bwMode="auto">
            <a:xfrm>
              <a:off x="5131" y="760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Rectangle 294"/>
            <p:cNvSpPr>
              <a:spLocks noChangeArrowheads="1"/>
            </p:cNvSpPr>
            <p:nvPr/>
          </p:nvSpPr>
          <p:spPr bwMode="auto">
            <a:xfrm>
              <a:off x="5187" y="760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295"/>
            <p:cNvSpPr>
              <a:spLocks noChangeArrowheads="1"/>
            </p:cNvSpPr>
            <p:nvPr/>
          </p:nvSpPr>
          <p:spPr bwMode="auto">
            <a:xfrm>
              <a:off x="5253" y="760"/>
              <a:ext cx="8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y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Rectangle 296"/>
            <p:cNvSpPr>
              <a:spLocks noChangeArrowheads="1"/>
            </p:cNvSpPr>
            <p:nvPr/>
          </p:nvSpPr>
          <p:spPr bwMode="auto">
            <a:xfrm>
              <a:off x="5309" y="760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Rectangle 297"/>
            <p:cNvSpPr>
              <a:spLocks noChangeArrowheads="1"/>
            </p:cNvSpPr>
            <p:nvPr/>
          </p:nvSpPr>
          <p:spPr bwMode="auto">
            <a:xfrm>
              <a:off x="5357" y="760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Rectangle 298"/>
            <p:cNvSpPr>
              <a:spLocks noChangeArrowheads="1"/>
            </p:cNvSpPr>
            <p:nvPr/>
          </p:nvSpPr>
          <p:spPr bwMode="auto">
            <a:xfrm>
              <a:off x="5387" y="760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ve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" name="Rectangle 299"/>
            <p:cNvSpPr>
              <a:spLocks noChangeArrowheads="1"/>
            </p:cNvSpPr>
            <p:nvPr/>
          </p:nvSpPr>
          <p:spPr bwMode="auto">
            <a:xfrm>
              <a:off x="5452" y="760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9" name="Freeform 300"/>
            <p:cNvSpPr>
              <a:spLocks/>
            </p:cNvSpPr>
            <p:nvPr/>
          </p:nvSpPr>
          <p:spPr bwMode="auto">
            <a:xfrm>
              <a:off x="5070" y="1131"/>
              <a:ext cx="369" cy="160"/>
            </a:xfrm>
            <a:custGeom>
              <a:avLst/>
              <a:gdLst>
                <a:gd name="T0" fmla="*/ 0 w 1134"/>
                <a:gd name="T1" fmla="*/ 493 h 493"/>
                <a:gd name="T2" fmla="*/ 0 w 1134"/>
                <a:gd name="T3" fmla="*/ 493 h 493"/>
                <a:gd name="T4" fmla="*/ 0 w 1134"/>
                <a:gd name="T5" fmla="*/ 0 h 493"/>
                <a:gd name="T6" fmla="*/ 1026 w 1134"/>
                <a:gd name="T7" fmla="*/ 0 h 493"/>
                <a:gd name="T8" fmla="*/ 1026 w 1134"/>
                <a:gd name="T9" fmla="*/ 0 h 493"/>
                <a:gd name="T10" fmla="*/ 1134 w 1134"/>
                <a:gd name="T11" fmla="*/ 0 h 493"/>
                <a:gd name="T12" fmla="*/ 1134 w 1134"/>
                <a:gd name="T13" fmla="*/ 493 h 493"/>
                <a:gd name="T14" fmla="*/ 0 w 1134"/>
                <a:gd name="T15" fmla="*/ 49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4" h="493">
                  <a:moveTo>
                    <a:pt x="0" y="493"/>
                  </a:moveTo>
                  <a:lnTo>
                    <a:pt x="0" y="493"/>
                  </a:lnTo>
                  <a:lnTo>
                    <a:pt x="0" y="0"/>
                  </a:lnTo>
                  <a:lnTo>
                    <a:pt x="1026" y="0"/>
                  </a:lnTo>
                  <a:lnTo>
                    <a:pt x="1026" y="0"/>
                  </a:lnTo>
                  <a:lnTo>
                    <a:pt x="1134" y="0"/>
                  </a:lnTo>
                  <a:lnTo>
                    <a:pt x="1134" y="493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01"/>
            <p:cNvSpPr>
              <a:spLocks noChangeArrowheads="1"/>
            </p:cNvSpPr>
            <p:nvPr/>
          </p:nvSpPr>
          <p:spPr bwMode="auto">
            <a:xfrm>
              <a:off x="5083" y="1328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302"/>
            <p:cNvSpPr>
              <a:spLocks noChangeArrowheads="1"/>
            </p:cNvSpPr>
            <p:nvPr/>
          </p:nvSpPr>
          <p:spPr bwMode="auto">
            <a:xfrm>
              <a:off x="5130" y="1328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" name="Rectangle 303"/>
            <p:cNvSpPr>
              <a:spLocks noChangeArrowheads="1"/>
            </p:cNvSpPr>
            <p:nvPr/>
          </p:nvSpPr>
          <p:spPr bwMode="auto">
            <a:xfrm>
              <a:off x="5183" y="1328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" name="Rectangle 304"/>
            <p:cNvSpPr>
              <a:spLocks noChangeArrowheads="1"/>
            </p:cNvSpPr>
            <p:nvPr/>
          </p:nvSpPr>
          <p:spPr bwMode="auto">
            <a:xfrm>
              <a:off x="5248" y="1328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" name="Rectangle 305"/>
            <p:cNvSpPr>
              <a:spLocks noChangeArrowheads="1"/>
            </p:cNvSpPr>
            <p:nvPr/>
          </p:nvSpPr>
          <p:spPr bwMode="auto">
            <a:xfrm>
              <a:off x="5261" y="1328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Rectangle 306"/>
            <p:cNvSpPr>
              <a:spLocks noChangeArrowheads="1"/>
            </p:cNvSpPr>
            <p:nvPr/>
          </p:nvSpPr>
          <p:spPr bwMode="auto">
            <a:xfrm>
              <a:off x="5308" y="1328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6" name="Rectangle 307"/>
            <p:cNvSpPr>
              <a:spLocks noChangeArrowheads="1"/>
            </p:cNvSpPr>
            <p:nvPr/>
          </p:nvSpPr>
          <p:spPr bwMode="auto">
            <a:xfrm>
              <a:off x="5339" y="1328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ve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" name="Rectangle 308"/>
            <p:cNvSpPr>
              <a:spLocks noChangeArrowheads="1"/>
            </p:cNvSpPr>
            <p:nvPr/>
          </p:nvSpPr>
          <p:spPr bwMode="auto">
            <a:xfrm>
              <a:off x="5404" y="1328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" name="Freeform 309"/>
            <p:cNvSpPr>
              <a:spLocks/>
            </p:cNvSpPr>
            <p:nvPr/>
          </p:nvSpPr>
          <p:spPr bwMode="auto">
            <a:xfrm>
              <a:off x="5079" y="1708"/>
              <a:ext cx="369" cy="161"/>
            </a:xfrm>
            <a:custGeom>
              <a:avLst/>
              <a:gdLst>
                <a:gd name="T0" fmla="*/ 0 w 1133"/>
                <a:gd name="T1" fmla="*/ 493 h 493"/>
                <a:gd name="T2" fmla="*/ 0 w 1133"/>
                <a:gd name="T3" fmla="*/ 493 h 493"/>
                <a:gd name="T4" fmla="*/ 0 w 1133"/>
                <a:gd name="T5" fmla="*/ 0 h 493"/>
                <a:gd name="T6" fmla="*/ 1026 w 1133"/>
                <a:gd name="T7" fmla="*/ 0 h 493"/>
                <a:gd name="T8" fmla="*/ 1026 w 1133"/>
                <a:gd name="T9" fmla="*/ 0 h 493"/>
                <a:gd name="T10" fmla="*/ 1133 w 1133"/>
                <a:gd name="T11" fmla="*/ 0 h 493"/>
                <a:gd name="T12" fmla="*/ 1133 w 1133"/>
                <a:gd name="T13" fmla="*/ 493 h 493"/>
                <a:gd name="T14" fmla="*/ 0 w 1133"/>
                <a:gd name="T15" fmla="*/ 49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3" h="493">
                  <a:moveTo>
                    <a:pt x="0" y="493"/>
                  </a:moveTo>
                  <a:lnTo>
                    <a:pt x="0" y="493"/>
                  </a:lnTo>
                  <a:lnTo>
                    <a:pt x="0" y="0"/>
                  </a:lnTo>
                  <a:lnTo>
                    <a:pt x="1026" y="0"/>
                  </a:lnTo>
                  <a:lnTo>
                    <a:pt x="1026" y="0"/>
                  </a:lnTo>
                  <a:lnTo>
                    <a:pt x="1133" y="0"/>
                  </a:lnTo>
                  <a:lnTo>
                    <a:pt x="1133" y="493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10"/>
            <p:cNvSpPr>
              <a:spLocks noChangeArrowheads="1"/>
            </p:cNvSpPr>
            <p:nvPr/>
          </p:nvSpPr>
          <p:spPr bwMode="auto">
            <a:xfrm>
              <a:off x="5063" y="1892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0" name="Rectangle 311"/>
            <p:cNvSpPr>
              <a:spLocks noChangeArrowheads="1"/>
            </p:cNvSpPr>
            <p:nvPr/>
          </p:nvSpPr>
          <p:spPr bwMode="auto">
            <a:xfrm>
              <a:off x="5115" y="1892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1" name="Rectangle 312"/>
            <p:cNvSpPr>
              <a:spLocks noChangeArrowheads="1"/>
            </p:cNvSpPr>
            <p:nvPr/>
          </p:nvSpPr>
          <p:spPr bwMode="auto">
            <a:xfrm>
              <a:off x="5145" y="1892"/>
              <a:ext cx="8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gi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" name="Rectangle 313"/>
            <p:cNvSpPr>
              <a:spLocks noChangeArrowheads="1"/>
            </p:cNvSpPr>
            <p:nvPr/>
          </p:nvSpPr>
          <p:spPr bwMode="auto">
            <a:xfrm>
              <a:off x="5197" y="1892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Rectangle 314"/>
            <p:cNvSpPr>
              <a:spLocks noChangeArrowheads="1"/>
            </p:cNvSpPr>
            <p:nvPr/>
          </p:nvSpPr>
          <p:spPr bwMode="auto">
            <a:xfrm>
              <a:off x="5223" y="1892"/>
              <a:ext cx="5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" name="Rectangle 315"/>
            <p:cNvSpPr>
              <a:spLocks noChangeArrowheads="1"/>
            </p:cNvSpPr>
            <p:nvPr/>
          </p:nvSpPr>
          <p:spPr bwMode="auto">
            <a:xfrm>
              <a:off x="5245" y="1892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316"/>
            <p:cNvSpPr>
              <a:spLocks noChangeArrowheads="1"/>
            </p:cNvSpPr>
            <p:nvPr/>
          </p:nvSpPr>
          <p:spPr bwMode="auto">
            <a:xfrm>
              <a:off x="5275" y="1892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6" name="Rectangle 317"/>
            <p:cNvSpPr>
              <a:spLocks noChangeArrowheads="1"/>
            </p:cNvSpPr>
            <p:nvPr/>
          </p:nvSpPr>
          <p:spPr bwMode="auto">
            <a:xfrm>
              <a:off x="5306" y="1892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" name="Rectangle 318"/>
            <p:cNvSpPr>
              <a:spLocks noChangeArrowheads="1"/>
            </p:cNvSpPr>
            <p:nvPr/>
          </p:nvSpPr>
          <p:spPr bwMode="auto">
            <a:xfrm>
              <a:off x="5327" y="1892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8" name="Rectangle 319"/>
            <p:cNvSpPr>
              <a:spLocks noChangeArrowheads="1"/>
            </p:cNvSpPr>
            <p:nvPr/>
          </p:nvSpPr>
          <p:spPr bwMode="auto">
            <a:xfrm>
              <a:off x="5375" y="1892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9" name="Rectangle 320"/>
            <p:cNvSpPr>
              <a:spLocks noChangeArrowheads="1"/>
            </p:cNvSpPr>
            <p:nvPr/>
          </p:nvSpPr>
          <p:spPr bwMode="auto">
            <a:xfrm>
              <a:off x="5406" y="1892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ve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0" name="Rectangle 321"/>
            <p:cNvSpPr>
              <a:spLocks noChangeArrowheads="1"/>
            </p:cNvSpPr>
            <p:nvPr/>
          </p:nvSpPr>
          <p:spPr bwMode="auto">
            <a:xfrm>
              <a:off x="5471" y="1892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1" name="Freeform 322"/>
            <p:cNvSpPr>
              <a:spLocks/>
            </p:cNvSpPr>
            <p:nvPr/>
          </p:nvSpPr>
          <p:spPr bwMode="auto">
            <a:xfrm>
              <a:off x="5079" y="2290"/>
              <a:ext cx="369" cy="174"/>
            </a:xfrm>
            <a:custGeom>
              <a:avLst/>
              <a:gdLst>
                <a:gd name="T0" fmla="*/ 0 w 1133"/>
                <a:gd name="T1" fmla="*/ 533 h 533"/>
                <a:gd name="T2" fmla="*/ 0 w 1133"/>
                <a:gd name="T3" fmla="*/ 533 h 533"/>
                <a:gd name="T4" fmla="*/ 0 w 1133"/>
                <a:gd name="T5" fmla="*/ 0 h 533"/>
                <a:gd name="T6" fmla="*/ 1017 w 1133"/>
                <a:gd name="T7" fmla="*/ 0 h 533"/>
                <a:gd name="T8" fmla="*/ 1017 w 1133"/>
                <a:gd name="T9" fmla="*/ 0 h 533"/>
                <a:gd name="T10" fmla="*/ 1133 w 1133"/>
                <a:gd name="T11" fmla="*/ 0 h 533"/>
                <a:gd name="T12" fmla="*/ 1133 w 1133"/>
                <a:gd name="T13" fmla="*/ 533 h 533"/>
                <a:gd name="T14" fmla="*/ 0 w 1133"/>
                <a:gd name="T15" fmla="*/ 53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3" h="533">
                  <a:moveTo>
                    <a:pt x="0" y="533"/>
                  </a:moveTo>
                  <a:lnTo>
                    <a:pt x="0" y="533"/>
                  </a:lnTo>
                  <a:lnTo>
                    <a:pt x="0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133" y="0"/>
                  </a:lnTo>
                  <a:lnTo>
                    <a:pt x="1133" y="533"/>
                  </a:lnTo>
                  <a:lnTo>
                    <a:pt x="0" y="533"/>
                  </a:lnTo>
                  <a:close/>
                </a:path>
              </a:pathLst>
            </a:custGeom>
            <a:solidFill>
              <a:srgbClr val="BF9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23"/>
            <p:cNvSpPr>
              <a:spLocks noChangeArrowheads="1"/>
            </p:cNvSpPr>
            <p:nvPr/>
          </p:nvSpPr>
          <p:spPr bwMode="auto">
            <a:xfrm>
              <a:off x="5001" y="2490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3" name="Rectangle 324"/>
            <p:cNvSpPr>
              <a:spLocks noChangeArrowheads="1"/>
            </p:cNvSpPr>
            <p:nvPr/>
          </p:nvSpPr>
          <p:spPr bwMode="auto">
            <a:xfrm>
              <a:off x="5053" y="2490"/>
              <a:ext cx="12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4" name="Rectangle 325"/>
            <p:cNvSpPr>
              <a:spLocks noChangeArrowheads="1"/>
            </p:cNvSpPr>
            <p:nvPr/>
          </p:nvSpPr>
          <p:spPr bwMode="auto">
            <a:xfrm>
              <a:off x="5144" y="2490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5" name="Rectangle 326"/>
            <p:cNvSpPr>
              <a:spLocks noChangeArrowheads="1"/>
            </p:cNvSpPr>
            <p:nvPr/>
          </p:nvSpPr>
          <p:spPr bwMode="auto">
            <a:xfrm>
              <a:off x="5184" y="2490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6" name="Rectangle 327"/>
            <p:cNvSpPr>
              <a:spLocks noChangeArrowheads="1"/>
            </p:cNvSpPr>
            <p:nvPr/>
          </p:nvSpPr>
          <p:spPr bwMode="auto">
            <a:xfrm>
              <a:off x="5223" y="2490"/>
              <a:ext cx="5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7" name="Rectangle 328"/>
            <p:cNvSpPr>
              <a:spLocks noChangeArrowheads="1"/>
            </p:cNvSpPr>
            <p:nvPr/>
          </p:nvSpPr>
          <p:spPr bwMode="auto">
            <a:xfrm>
              <a:off x="5244" y="2490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8" name="Rectangle 329"/>
            <p:cNvSpPr>
              <a:spLocks noChangeArrowheads="1"/>
            </p:cNvSpPr>
            <p:nvPr/>
          </p:nvSpPr>
          <p:spPr bwMode="auto">
            <a:xfrm>
              <a:off x="5262" y="2490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9" name="Rectangle 330"/>
            <p:cNvSpPr>
              <a:spLocks noChangeArrowheads="1"/>
            </p:cNvSpPr>
            <p:nvPr/>
          </p:nvSpPr>
          <p:spPr bwMode="auto">
            <a:xfrm>
              <a:off x="5301" y="2490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g 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0" name="Rectangle 331"/>
            <p:cNvSpPr>
              <a:spLocks noChangeArrowheads="1"/>
            </p:cNvSpPr>
            <p:nvPr/>
          </p:nvSpPr>
          <p:spPr bwMode="auto">
            <a:xfrm>
              <a:off x="5401" y="2490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1" name="Rectangle 332"/>
            <p:cNvSpPr>
              <a:spLocks noChangeArrowheads="1"/>
            </p:cNvSpPr>
            <p:nvPr/>
          </p:nvSpPr>
          <p:spPr bwMode="auto">
            <a:xfrm>
              <a:off x="5431" y="2490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ve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2" name="Rectangle 333"/>
            <p:cNvSpPr>
              <a:spLocks noChangeArrowheads="1"/>
            </p:cNvSpPr>
            <p:nvPr/>
          </p:nvSpPr>
          <p:spPr bwMode="auto">
            <a:xfrm>
              <a:off x="5496" y="2490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3" name="Freeform 334"/>
            <p:cNvSpPr>
              <a:spLocks/>
            </p:cNvSpPr>
            <p:nvPr/>
          </p:nvSpPr>
          <p:spPr bwMode="auto">
            <a:xfrm>
              <a:off x="1225" y="740"/>
              <a:ext cx="252" cy="634"/>
            </a:xfrm>
            <a:custGeom>
              <a:avLst/>
              <a:gdLst>
                <a:gd name="T0" fmla="*/ 0 w 773"/>
                <a:gd name="T1" fmla="*/ 0 h 1946"/>
                <a:gd name="T2" fmla="*/ 0 w 773"/>
                <a:gd name="T3" fmla="*/ 0 h 1946"/>
                <a:gd name="T4" fmla="*/ 773 w 773"/>
                <a:gd name="T5" fmla="*/ 0 h 1946"/>
                <a:gd name="T6" fmla="*/ 773 w 773"/>
                <a:gd name="T7" fmla="*/ 1946 h 1946"/>
                <a:gd name="T8" fmla="*/ 0 w 773"/>
                <a:gd name="T9" fmla="*/ 1946 h 1946"/>
                <a:gd name="T10" fmla="*/ 0 w 773"/>
                <a:gd name="T11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3" h="1946">
                  <a:moveTo>
                    <a:pt x="0" y="0"/>
                  </a:moveTo>
                  <a:lnTo>
                    <a:pt x="0" y="0"/>
                  </a:lnTo>
                  <a:lnTo>
                    <a:pt x="773" y="0"/>
                  </a:lnTo>
                  <a:lnTo>
                    <a:pt x="773" y="1946"/>
                  </a:lnTo>
                  <a:lnTo>
                    <a:pt x="0" y="1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36"/>
            <p:cNvSpPr>
              <a:spLocks/>
            </p:cNvSpPr>
            <p:nvPr/>
          </p:nvSpPr>
          <p:spPr bwMode="auto">
            <a:xfrm>
              <a:off x="3311" y="842"/>
              <a:ext cx="0" cy="45"/>
            </a:xfrm>
            <a:custGeom>
              <a:avLst/>
              <a:gdLst>
                <a:gd name="T0" fmla="*/ 0 h 138"/>
                <a:gd name="T1" fmla="*/ 0 h 138"/>
                <a:gd name="T2" fmla="*/ 138 h 1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38">
                  <a:moveTo>
                    <a:pt x="0" y="0"/>
                  </a:moveTo>
                  <a:lnTo>
                    <a:pt x="0" y="0"/>
                  </a:lnTo>
                  <a:lnTo>
                    <a:pt x="0" y="138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37"/>
            <p:cNvSpPr>
              <a:spLocks/>
            </p:cNvSpPr>
            <p:nvPr/>
          </p:nvSpPr>
          <p:spPr bwMode="auto">
            <a:xfrm>
              <a:off x="3228" y="985"/>
              <a:ext cx="0" cy="54"/>
            </a:xfrm>
            <a:custGeom>
              <a:avLst/>
              <a:gdLst>
                <a:gd name="T0" fmla="*/ 0 w 1"/>
                <a:gd name="T1" fmla="*/ 0 h 167"/>
                <a:gd name="T2" fmla="*/ 0 w 1"/>
                <a:gd name="T3" fmla="*/ 0 h 167"/>
                <a:gd name="T4" fmla="*/ 1 w 1"/>
                <a:gd name="T5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67">
                  <a:moveTo>
                    <a:pt x="0" y="0"/>
                  </a:moveTo>
                  <a:lnTo>
                    <a:pt x="0" y="0"/>
                  </a:lnTo>
                  <a:lnTo>
                    <a:pt x="1" y="167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38"/>
            <p:cNvSpPr>
              <a:spLocks/>
            </p:cNvSpPr>
            <p:nvPr/>
          </p:nvSpPr>
          <p:spPr bwMode="auto">
            <a:xfrm>
              <a:off x="3588" y="985"/>
              <a:ext cx="0" cy="50"/>
            </a:xfrm>
            <a:custGeom>
              <a:avLst/>
              <a:gdLst>
                <a:gd name="T0" fmla="*/ 0 h 152"/>
                <a:gd name="T1" fmla="*/ 0 h 152"/>
                <a:gd name="T2" fmla="*/ 152 h 1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52">
                  <a:moveTo>
                    <a:pt x="0" y="0"/>
                  </a:move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39"/>
            <p:cNvSpPr>
              <a:spLocks/>
            </p:cNvSpPr>
            <p:nvPr/>
          </p:nvSpPr>
          <p:spPr bwMode="auto">
            <a:xfrm>
              <a:off x="4283" y="2071"/>
              <a:ext cx="0" cy="49"/>
            </a:xfrm>
            <a:custGeom>
              <a:avLst/>
              <a:gdLst>
                <a:gd name="T0" fmla="*/ 0 w 1"/>
                <a:gd name="T1" fmla="*/ 0 h 152"/>
                <a:gd name="T2" fmla="*/ 0 w 1"/>
                <a:gd name="T3" fmla="*/ 0 h 152"/>
                <a:gd name="T4" fmla="*/ 1 w 1"/>
                <a:gd name="T5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52">
                  <a:moveTo>
                    <a:pt x="0" y="0"/>
                  </a:moveTo>
                  <a:lnTo>
                    <a:pt x="0" y="0"/>
                  </a:lnTo>
                  <a:lnTo>
                    <a:pt x="1" y="152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40"/>
            <p:cNvSpPr>
              <a:spLocks/>
            </p:cNvSpPr>
            <p:nvPr/>
          </p:nvSpPr>
          <p:spPr bwMode="auto">
            <a:xfrm>
              <a:off x="4678" y="2067"/>
              <a:ext cx="0" cy="54"/>
            </a:xfrm>
            <a:custGeom>
              <a:avLst/>
              <a:gdLst>
                <a:gd name="T0" fmla="*/ 0 h 167"/>
                <a:gd name="T1" fmla="*/ 0 h 167"/>
                <a:gd name="T2" fmla="*/ 167 h 16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7">
                  <a:moveTo>
                    <a:pt x="0" y="0"/>
                  </a:moveTo>
                  <a:lnTo>
                    <a:pt x="0" y="0"/>
                  </a:lnTo>
                  <a:lnTo>
                    <a:pt x="0" y="167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41"/>
            <p:cNvSpPr>
              <a:spLocks/>
            </p:cNvSpPr>
            <p:nvPr/>
          </p:nvSpPr>
          <p:spPr bwMode="auto">
            <a:xfrm>
              <a:off x="4669" y="989"/>
              <a:ext cx="0" cy="50"/>
            </a:xfrm>
            <a:custGeom>
              <a:avLst/>
              <a:gdLst>
                <a:gd name="T0" fmla="*/ 0 h 152"/>
                <a:gd name="T1" fmla="*/ 0 h 152"/>
                <a:gd name="T2" fmla="*/ 152 h 1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52">
                  <a:moveTo>
                    <a:pt x="0" y="0"/>
                  </a:move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42"/>
            <p:cNvSpPr>
              <a:spLocks/>
            </p:cNvSpPr>
            <p:nvPr/>
          </p:nvSpPr>
          <p:spPr bwMode="auto">
            <a:xfrm>
              <a:off x="4291" y="989"/>
              <a:ext cx="0" cy="55"/>
            </a:xfrm>
            <a:custGeom>
              <a:avLst/>
              <a:gdLst>
                <a:gd name="T0" fmla="*/ 0 h 168"/>
                <a:gd name="T1" fmla="*/ 0 h 168"/>
                <a:gd name="T2" fmla="*/ 168 h 16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8">
                  <a:moveTo>
                    <a:pt x="0" y="0"/>
                  </a:moveTo>
                  <a:lnTo>
                    <a:pt x="0" y="0"/>
                  </a:lnTo>
                  <a:lnTo>
                    <a:pt x="0" y="168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43"/>
            <p:cNvSpPr>
              <a:spLocks/>
            </p:cNvSpPr>
            <p:nvPr/>
          </p:nvSpPr>
          <p:spPr bwMode="auto">
            <a:xfrm>
              <a:off x="4608" y="833"/>
              <a:ext cx="0" cy="49"/>
            </a:xfrm>
            <a:custGeom>
              <a:avLst/>
              <a:gdLst>
                <a:gd name="T0" fmla="*/ 0 w 1"/>
                <a:gd name="T1" fmla="*/ 0 h 152"/>
                <a:gd name="T2" fmla="*/ 0 w 1"/>
                <a:gd name="T3" fmla="*/ 0 h 152"/>
                <a:gd name="T4" fmla="*/ 1 w 1"/>
                <a:gd name="T5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52">
                  <a:moveTo>
                    <a:pt x="0" y="0"/>
                  </a:moveTo>
                  <a:lnTo>
                    <a:pt x="0" y="0"/>
                  </a:lnTo>
                  <a:lnTo>
                    <a:pt x="1" y="152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44"/>
            <p:cNvSpPr>
              <a:spLocks noEditPoints="1"/>
            </p:cNvSpPr>
            <p:nvPr/>
          </p:nvSpPr>
          <p:spPr bwMode="auto">
            <a:xfrm>
              <a:off x="1990" y="758"/>
              <a:ext cx="940" cy="1097"/>
            </a:xfrm>
            <a:custGeom>
              <a:avLst/>
              <a:gdLst>
                <a:gd name="T0" fmla="*/ 0 w 2889"/>
                <a:gd name="T1" fmla="*/ 0 h 3369"/>
                <a:gd name="T2" fmla="*/ 332 w 2889"/>
                <a:gd name="T3" fmla="*/ 0 h 3369"/>
                <a:gd name="T4" fmla="*/ 574 w 2889"/>
                <a:gd name="T5" fmla="*/ 0 h 3369"/>
                <a:gd name="T6" fmla="*/ 664 w 2889"/>
                <a:gd name="T7" fmla="*/ 0 h 3369"/>
                <a:gd name="T8" fmla="*/ 996 w 2889"/>
                <a:gd name="T9" fmla="*/ 0 h 3369"/>
                <a:gd name="T10" fmla="*/ 1238 w 2889"/>
                <a:gd name="T11" fmla="*/ 0 h 3369"/>
                <a:gd name="T12" fmla="*/ 1329 w 2889"/>
                <a:gd name="T13" fmla="*/ 0 h 3369"/>
                <a:gd name="T14" fmla="*/ 1661 w 2889"/>
                <a:gd name="T15" fmla="*/ 0 h 3369"/>
                <a:gd name="T16" fmla="*/ 1903 w 2889"/>
                <a:gd name="T17" fmla="*/ 0 h 3369"/>
                <a:gd name="T18" fmla="*/ 1993 w 2889"/>
                <a:gd name="T19" fmla="*/ 0 h 3369"/>
                <a:gd name="T20" fmla="*/ 2326 w 2889"/>
                <a:gd name="T21" fmla="*/ 0 h 3369"/>
                <a:gd name="T22" fmla="*/ 2567 w 2889"/>
                <a:gd name="T23" fmla="*/ 0 h 3369"/>
                <a:gd name="T24" fmla="*/ 2658 w 2889"/>
                <a:gd name="T25" fmla="*/ 0 h 3369"/>
                <a:gd name="T26" fmla="*/ 2889 w 2889"/>
                <a:gd name="T27" fmla="*/ 10 h 3369"/>
                <a:gd name="T28" fmla="*/ 2889 w 2889"/>
                <a:gd name="T29" fmla="*/ 101 h 3369"/>
                <a:gd name="T30" fmla="*/ 2889 w 2889"/>
                <a:gd name="T31" fmla="*/ 433 h 3369"/>
                <a:gd name="T32" fmla="*/ 2889 w 2889"/>
                <a:gd name="T33" fmla="*/ 676 h 3369"/>
                <a:gd name="T34" fmla="*/ 2889 w 2889"/>
                <a:gd name="T35" fmla="*/ 766 h 3369"/>
                <a:gd name="T36" fmla="*/ 2889 w 2889"/>
                <a:gd name="T37" fmla="*/ 1099 h 3369"/>
                <a:gd name="T38" fmla="*/ 2889 w 2889"/>
                <a:gd name="T39" fmla="*/ 1341 h 3369"/>
                <a:gd name="T40" fmla="*/ 2889 w 2889"/>
                <a:gd name="T41" fmla="*/ 1432 h 3369"/>
                <a:gd name="T42" fmla="*/ 2889 w 2889"/>
                <a:gd name="T43" fmla="*/ 1765 h 3369"/>
                <a:gd name="T44" fmla="*/ 2889 w 2889"/>
                <a:gd name="T45" fmla="*/ 2007 h 3369"/>
                <a:gd name="T46" fmla="*/ 2889 w 2889"/>
                <a:gd name="T47" fmla="*/ 2098 h 3369"/>
                <a:gd name="T48" fmla="*/ 2889 w 2889"/>
                <a:gd name="T49" fmla="*/ 2431 h 3369"/>
                <a:gd name="T50" fmla="*/ 2889 w 2889"/>
                <a:gd name="T51" fmla="*/ 2673 h 3369"/>
                <a:gd name="T52" fmla="*/ 2889 w 2889"/>
                <a:gd name="T53" fmla="*/ 2764 h 3369"/>
                <a:gd name="T54" fmla="*/ 2889 w 2889"/>
                <a:gd name="T55" fmla="*/ 3097 h 3369"/>
                <a:gd name="T56" fmla="*/ 2889 w 2889"/>
                <a:gd name="T57" fmla="*/ 3339 h 3369"/>
                <a:gd name="T58" fmla="*/ 2829 w 2889"/>
                <a:gd name="T59" fmla="*/ 3369 h 3369"/>
                <a:gd name="T60" fmla="*/ 2497 w 2889"/>
                <a:gd name="T61" fmla="*/ 3369 h 3369"/>
                <a:gd name="T62" fmla="*/ 2255 w 2889"/>
                <a:gd name="T63" fmla="*/ 3369 h 3369"/>
                <a:gd name="T64" fmla="*/ 2164 w 2889"/>
                <a:gd name="T65" fmla="*/ 3369 h 3369"/>
                <a:gd name="T66" fmla="*/ 1832 w 2889"/>
                <a:gd name="T67" fmla="*/ 3369 h 3369"/>
                <a:gd name="T68" fmla="*/ 1591 w 2889"/>
                <a:gd name="T69" fmla="*/ 3369 h 3369"/>
                <a:gd name="T70" fmla="*/ 1500 w 2889"/>
                <a:gd name="T71" fmla="*/ 3369 h 3369"/>
                <a:gd name="T72" fmla="*/ 1168 w 2889"/>
                <a:gd name="T73" fmla="*/ 3369 h 3369"/>
                <a:gd name="T74" fmla="*/ 926 w 2889"/>
                <a:gd name="T75" fmla="*/ 3369 h 3369"/>
                <a:gd name="T76" fmla="*/ 835 w 2889"/>
                <a:gd name="T77" fmla="*/ 3369 h 3369"/>
                <a:gd name="T78" fmla="*/ 503 w 2889"/>
                <a:gd name="T79" fmla="*/ 3369 h 3369"/>
                <a:gd name="T80" fmla="*/ 261 w 2889"/>
                <a:gd name="T81" fmla="*/ 3369 h 3369"/>
                <a:gd name="T82" fmla="*/ 171 w 2889"/>
                <a:gd name="T83" fmla="*/ 3369 h 3369"/>
                <a:gd name="T84" fmla="*/ 0 w 2889"/>
                <a:gd name="T85" fmla="*/ 3299 h 3369"/>
                <a:gd name="T86" fmla="*/ 0 w 2889"/>
                <a:gd name="T87" fmla="*/ 3208 h 3369"/>
                <a:gd name="T88" fmla="*/ 0 w 2889"/>
                <a:gd name="T89" fmla="*/ 2875 h 3369"/>
                <a:gd name="T90" fmla="*/ 0 w 2889"/>
                <a:gd name="T91" fmla="*/ 2633 h 3369"/>
                <a:gd name="T92" fmla="*/ 0 w 2889"/>
                <a:gd name="T93" fmla="*/ 2542 h 3369"/>
                <a:gd name="T94" fmla="*/ 0 w 2889"/>
                <a:gd name="T95" fmla="*/ 2209 h 3369"/>
                <a:gd name="T96" fmla="*/ 0 w 2889"/>
                <a:gd name="T97" fmla="*/ 1967 h 3369"/>
                <a:gd name="T98" fmla="*/ 0 w 2889"/>
                <a:gd name="T99" fmla="*/ 1876 h 3369"/>
                <a:gd name="T100" fmla="*/ 0 w 2889"/>
                <a:gd name="T101" fmla="*/ 1543 h 3369"/>
                <a:gd name="T102" fmla="*/ 0 w 2889"/>
                <a:gd name="T103" fmla="*/ 1301 h 3369"/>
                <a:gd name="T104" fmla="*/ 0 w 2889"/>
                <a:gd name="T105" fmla="*/ 1210 h 3369"/>
                <a:gd name="T106" fmla="*/ 0 w 2889"/>
                <a:gd name="T107" fmla="*/ 877 h 3369"/>
                <a:gd name="T108" fmla="*/ 0 w 2889"/>
                <a:gd name="T109" fmla="*/ 635 h 3369"/>
                <a:gd name="T110" fmla="*/ 0 w 2889"/>
                <a:gd name="T111" fmla="*/ 544 h 3369"/>
                <a:gd name="T112" fmla="*/ 0 w 2889"/>
                <a:gd name="T113" fmla="*/ 212 h 3369"/>
                <a:gd name="T114" fmla="*/ 0 w 2889"/>
                <a:gd name="T115" fmla="*/ 0 h 3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89" h="3369">
                  <a:moveTo>
                    <a:pt x="0" y="0"/>
                  </a:moveTo>
                  <a:lnTo>
                    <a:pt x="0" y="0"/>
                  </a:lnTo>
                  <a:lnTo>
                    <a:pt x="241" y="0"/>
                  </a:lnTo>
                  <a:moveTo>
                    <a:pt x="332" y="0"/>
                  </a:moveTo>
                  <a:lnTo>
                    <a:pt x="332" y="0"/>
                  </a:lnTo>
                  <a:lnTo>
                    <a:pt x="574" y="0"/>
                  </a:lnTo>
                  <a:moveTo>
                    <a:pt x="664" y="0"/>
                  </a:moveTo>
                  <a:lnTo>
                    <a:pt x="664" y="0"/>
                  </a:lnTo>
                  <a:lnTo>
                    <a:pt x="906" y="0"/>
                  </a:lnTo>
                  <a:moveTo>
                    <a:pt x="996" y="0"/>
                  </a:moveTo>
                  <a:lnTo>
                    <a:pt x="996" y="0"/>
                  </a:lnTo>
                  <a:lnTo>
                    <a:pt x="1238" y="0"/>
                  </a:lnTo>
                  <a:moveTo>
                    <a:pt x="1329" y="0"/>
                  </a:moveTo>
                  <a:lnTo>
                    <a:pt x="1329" y="0"/>
                  </a:lnTo>
                  <a:lnTo>
                    <a:pt x="1570" y="0"/>
                  </a:lnTo>
                  <a:moveTo>
                    <a:pt x="1661" y="0"/>
                  </a:moveTo>
                  <a:lnTo>
                    <a:pt x="1661" y="0"/>
                  </a:lnTo>
                  <a:lnTo>
                    <a:pt x="1903" y="0"/>
                  </a:lnTo>
                  <a:moveTo>
                    <a:pt x="1993" y="0"/>
                  </a:moveTo>
                  <a:lnTo>
                    <a:pt x="1993" y="0"/>
                  </a:lnTo>
                  <a:lnTo>
                    <a:pt x="2235" y="0"/>
                  </a:lnTo>
                  <a:moveTo>
                    <a:pt x="2326" y="0"/>
                  </a:moveTo>
                  <a:lnTo>
                    <a:pt x="2326" y="0"/>
                  </a:lnTo>
                  <a:lnTo>
                    <a:pt x="2567" y="0"/>
                  </a:lnTo>
                  <a:moveTo>
                    <a:pt x="2658" y="0"/>
                  </a:moveTo>
                  <a:lnTo>
                    <a:pt x="2658" y="0"/>
                  </a:lnTo>
                  <a:lnTo>
                    <a:pt x="2889" y="0"/>
                  </a:lnTo>
                  <a:lnTo>
                    <a:pt x="2889" y="10"/>
                  </a:lnTo>
                  <a:moveTo>
                    <a:pt x="2889" y="101"/>
                  </a:moveTo>
                  <a:lnTo>
                    <a:pt x="2889" y="101"/>
                  </a:lnTo>
                  <a:lnTo>
                    <a:pt x="2889" y="343"/>
                  </a:lnTo>
                  <a:moveTo>
                    <a:pt x="2889" y="433"/>
                  </a:moveTo>
                  <a:lnTo>
                    <a:pt x="2889" y="433"/>
                  </a:lnTo>
                  <a:lnTo>
                    <a:pt x="2889" y="676"/>
                  </a:lnTo>
                  <a:moveTo>
                    <a:pt x="2889" y="766"/>
                  </a:moveTo>
                  <a:lnTo>
                    <a:pt x="2889" y="766"/>
                  </a:lnTo>
                  <a:lnTo>
                    <a:pt x="2889" y="1009"/>
                  </a:lnTo>
                  <a:moveTo>
                    <a:pt x="2889" y="1099"/>
                  </a:moveTo>
                  <a:lnTo>
                    <a:pt x="2889" y="1099"/>
                  </a:lnTo>
                  <a:lnTo>
                    <a:pt x="2889" y="1341"/>
                  </a:lnTo>
                  <a:moveTo>
                    <a:pt x="2889" y="1432"/>
                  </a:moveTo>
                  <a:lnTo>
                    <a:pt x="2889" y="1432"/>
                  </a:lnTo>
                  <a:lnTo>
                    <a:pt x="2889" y="1674"/>
                  </a:lnTo>
                  <a:moveTo>
                    <a:pt x="2889" y="1765"/>
                  </a:moveTo>
                  <a:lnTo>
                    <a:pt x="2889" y="1765"/>
                  </a:lnTo>
                  <a:lnTo>
                    <a:pt x="2889" y="2007"/>
                  </a:lnTo>
                  <a:moveTo>
                    <a:pt x="2889" y="2098"/>
                  </a:moveTo>
                  <a:lnTo>
                    <a:pt x="2889" y="2098"/>
                  </a:lnTo>
                  <a:lnTo>
                    <a:pt x="2889" y="2340"/>
                  </a:lnTo>
                  <a:moveTo>
                    <a:pt x="2889" y="2431"/>
                  </a:moveTo>
                  <a:lnTo>
                    <a:pt x="2889" y="2431"/>
                  </a:lnTo>
                  <a:lnTo>
                    <a:pt x="2889" y="2673"/>
                  </a:lnTo>
                  <a:moveTo>
                    <a:pt x="2889" y="2764"/>
                  </a:moveTo>
                  <a:lnTo>
                    <a:pt x="2889" y="2764"/>
                  </a:lnTo>
                  <a:lnTo>
                    <a:pt x="2889" y="3006"/>
                  </a:lnTo>
                  <a:moveTo>
                    <a:pt x="2889" y="3097"/>
                  </a:moveTo>
                  <a:lnTo>
                    <a:pt x="2889" y="3097"/>
                  </a:lnTo>
                  <a:lnTo>
                    <a:pt x="2889" y="3339"/>
                  </a:lnTo>
                  <a:moveTo>
                    <a:pt x="2829" y="3369"/>
                  </a:moveTo>
                  <a:lnTo>
                    <a:pt x="2829" y="3369"/>
                  </a:lnTo>
                  <a:lnTo>
                    <a:pt x="2587" y="3369"/>
                  </a:lnTo>
                  <a:moveTo>
                    <a:pt x="2497" y="3369"/>
                  </a:moveTo>
                  <a:lnTo>
                    <a:pt x="2497" y="3369"/>
                  </a:lnTo>
                  <a:lnTo>
                    <a:pt x="2255" y="3369"/>
                  </a:lnTo>
                  <a:moveTo>
                    <a:pt x="2164" y="3369"/>
                  </a:moveTo>
                  <a:lnTo>
                    <a:pt x="2164" y="3369"/>
                  </a:lnTo>
                  <a:lnTo>
                    <a:pt x="1923" y="3369"/>
                  </a:lnTo>
                  <a:moveTo>
                    <a:pt x="1832" y="3369"/>
                  </a:moveTo>
                  <a:lnTo>
                    <a:pt x="1832" y="3369"/>
                  </a:lnTo>
                  <a:lnTo>
                    <a:pt x="1591" y="3369"/>
                  </a:lnTo>
                  <a:moveTo>
                    <a:pt x="1500" y="3369"/>
                  </a:moveTo>
                  <a:lnTo>
                    <a:pt x="1500" y="3369"/>
                  </a:lnTo>
                  <a:lnTo>
                    <a:pt x="1258" y="3369"/>
                  </a:lnTo>
                  <a:moveTo>
                    <a:pt x="1168" y="3369"/>
                  </a:moveTo>
                  <a:lnTo>
                    <a:pt x="1168" y="3369"/>
                  </a:lnTo>
                  <a:lnTo>
                    <a:pt x="926" y="3369"/>
                  </a:lnTo>
                  <a:moveTo>
                    <a:pt x="835" y="3369"/>
                  </a:moveTo>
                  <a:lnTo>
                    <a:pt x="835" y="3369"/>
                  </a:lnTo>
                  <a:lnTo>
                    <a:pt x="594" y="3369"/>
                  </a:lnTo>
                  <a:moveTo>
                    <a:pt x="503" y="3369"/>
                  </a:moveTo>
                  <a:lnTo>
                    <a:pt x="503" y="3369"/>
                  </a:lnTo>
                  <a:lnTo>
                    <a:pt x="261" y="3369"/>
                  </a:lnTo>
                  <a:moveTo>
                    <a:pt x="171" y="3369"/>
                  </a:moveTo>
                  <a:lnTo>
                    <a:pt x="171" y="3369"/>
                  </a:lnTo>
                  <a:lnTo>
                    <a:pt x="0" y="3369"/>
                  </a:lnTo>
                  <a:lnTo>
                    <a:pt x="0" y="3299"/>
                  </a:lnTo>
                  <a:moveTo>
                    <a:pt x="0" y="3208"/>
                  </a:moveTo>
                  <a:lnTo>
                    <a:pt x="0" y="3208"/>
                  </a:lnTo>
                  <a:lnTo>
                    <a:pt x="0" y="2966"/>
                  </a:lnTo>
                  <a:moveTo>
                    <a:pt x="0" y="2875"/>
                  </a:moveTo>
                  <a:lnTo>
                    <a:pt x="0" y="2875"/>
                  </a:lnTo>
                  <a:lnTo>
                    <a:pt x="0" y="2633"/>
                  </a:lnTo>
                  <a:moveTo>
                    <a:pt x="0" y="2542"/>
                  </a:moveTo>
                  <a:lnTo>
                    <a:pt x="0" y="2542"/>
                  </a:lnTo>
                  <a:lnTo>
                    <a:pt x="0" y="2300"/>
                  </a:lnTo>
                  <a:moveTo>
                    <a:pt x="0" y="2209"/>
                  </a:moveTo>
                  <a:lnTo>
                    <a:pt x="0" y="2209"/>
                  </a:lnTo>
                  <a:lnTo>
                    <a:pt x="0" y="1967"/>
                  </a:lnTo>
                  <a:moveTo>
                    <a:pt x="0" y="1876"/>
                  </a:moveTo>
                  <a:lnTo>
                    <a:pt x="0" y="1876"/>
                  </a:lnTo>
                  <a:lnTo>
                    <a:pt x="0" y="1634"/>
                  </a:lnTo>
                  <a:moveTo>
                    <a:pt x="0" y="1543"/>
                  </a:moveTo>
                  <a:lnTo>
                    <a:pt x="0" y="1543"/>
                  </a:lnTo>
                  <a:lnTo>
                    <a:pt x="0" y="1301"/>
                  </a:lnTo>
                  <a:moveTo>
                    <a:pt x="0" y="1210"/>
                  </a:moveTo>
                  <a:lnTo>
                    <a:pt x="0" y="1210"/>
                  </a:lnTo>
                  <a:lnTo>
                    <a:pt x="0" y="968"/>
                  </a:lnTo>
                  <a:moveTo>
                    <a:pt x="0" y="877"/>
                  </a:moveTo>
                  <a:lnTo>
                    <a:pt x="0" y="877"/>
                  </a:lnTo>
                  <a:lnTo>
                    <a:pt x="0" y="635"/>
                  </a:lnTo>
                  <a:moveTo>
                    <a:pt x="0" y="544"/>
                  </a:moveTo>
                  <a:lnTo>
                    <a:pt x="0" y="544"/>
                  </a:lnTo>
                  <a:lnTo>
                    <a:pt x="0" y="302"/>
                  </a:lnTo>
                  <a:moveTo>
                    <a:pt x="0" y="212"/>
                  </a:moveTo>
                  <a:lnTo>
                    <a:pt x="0" y="212"/>
                  </a:lnTo>
                  <a:lnTo>
                    <a:pt x="0" y="0"/>
                  </a:lnTo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46"/>
            <p:cNvSpPr>
              <a:spLocks/>
            </p:cNvSpPr>
            <p:nvPr/>
          </p:nvSpPr>
          <p:spPr bwMode="auto">
            <a:xfrm>
              <a:off x="2123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47"/>
            <p:cNvSpPr>
              <a:spLocks/>
            </p:cNvSpPr>
            <p:nvPr/>
          </p:nvSpPr>
          <p:spPr bwMode="auto">
            <a:xfrm>
              <a:off x="2234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48"/>
            <p:cNvSpPr>
              <a:spLocks/>
            </p:cNvSpPr>
            <p:nvPr/>
          </p:nvSpPr>
          <p:spPr bwMode="auto">
            <a:xfrm>
              <a:off x="2346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49"/>
            <p:cNvSpPr>
              <a:spLocks/>
            </p:cNvSpPr>
            <p:nvPr/>
          </p:nvSpPr>
          <p:spPr bwMode="auto">
            <a:xfrm>
              <a:off x="2457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50"/>
            <p:cNvSpPr>
              <a:spLocks/>
            </p:cNvSpPr>
            <p:nvPr/>
          </p:nvSpPr>
          <p:spPr bwMode="auto">
            <a:xfrm>
              <a:off x="2568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51"/>
            <p:cNvSpPr>
              <a:spLocks/>
            </p:cNvSpPr>
            <p:nvPr/>
          </p:nvSpPr>
          <p:spPr bwMode="auto">
            <a:xfrm>
              <a:off x="2680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52"/>
            <p:cNvSpPr>
              <a:spLocks/>
            </p:cNvSpPr>
            <p:nvPr/>
          </p:nvSpPr>
          <p:spPr bwMode="auto">
            <a:xfrm>
              <a:off x="2791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53"/>
            <p:cNvSpPr>
              <a:spLocks/>
            </p:cNvSpPr>
            <p:nvPr/>
          </p:nvSpPr>
          <p:spPr bwMode="auto">
            <a:xfrm>
              <a:off x="2008" y="1074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54"/>
            <p:cNvSpPr>
              <a:spLocks/>
            </p:cNvSpPr>
            <p:nvPr/>
          </p:nvSpPr>
          <p:spPr bwMode="auto">
            <a:xfrm>
              <a:off x="2008" y="1181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55"/>
            <p:cNvSpPr>
              <a:spLocks/>
            </p:cNvSpPr>
            <p:nvPr/>
          </p:nvSpPr>
          <p:spPr bwMode="auto">
            <a:xfrm>
              <a:off x="2008" y="1288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56"/>
            <p:cNvSpPr>
              <a:spLocks/>
            </p:cNvSpPr>
            <p:nvPr/>
          </p:nvSpPr>
          <p:spPr bwMode="auto">
            <a:xfrm>
              <a:off x="2008" y="1396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57"/>
            <p:cNvSpPr>
              <a:spLocks/>
            </p:cNvSpPr>
            <p:nvPr/>
          </p:nvSpPr>
          <p:spPr bwMode="auto">
            <a:xfrm>
              <a:off x="2008" y="1503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58"/>
            <p:cNvSpPr>
              <a:spLocks/>
            </p:cNvSpPr>
            <p:nvPr/>
          </p:nvSpPr>
          <p:spPr bwMode="auto">
            <a:xfrm>
              <a:off x="2008" y="1610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9"/>
            <p:cNvSpPr>
              <a:spLocks/>
            </p:cNvSpPr>
            <p:nvPr/>
          </p:nvSpPr>
          <p:spPr bwMode="auto">
            <a:xfrm>
              <a:off x="2008" y="1717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0"/>
            <p:cNvSpPr>
              <a:spLocks/>
            </p:cNvSpPr>
            <p:nvPr/>
          </p:nvSpPr>
          <p:spPr bwMode="auto">
            <a:xfrm>
              <a:off x="2012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1"/>
            <p:cNvSpPr>
              <a:spLocks/>
            </p:cNvSpPr>
            <p:nvPr/>
          </p:nvSpPr>
          <p:spPr bwMode="auto">
            <a:xfrm>
              <a:off x="2902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2"/>
            <p:cNvSpPr>
              <a:spLocks/>
            </p:cNvSpPr>
            <p:nvPr/>
          </p:nvSpPr>
          <p:spPr bwMode="auto">
            <a:xfrm>
              <a:off x="2008" y="967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63"/>
            <p:cNvSpPr>
              <a:spLocks/>
            </p:cNvSpPr>
            <p:nvPr/>
          </p:nvSpPr>
          <p:spPr bwMode="auto">
            <a:xfrm>
              <a:off x="2008" y="1825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64"/>
            <p:cNvSpPr>
              <a:spLocks noChangeArrowheads="1"/>
            </p:cNvSpPr>
            <p:nvPr/>
          </p:nvSpPr>
          <p:spPr bwMode="auto">
            <a:xfrm>
              <a:off x="2215" y="815"/>
              <a:ext cx="17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8*8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4" name="Rectangle 365"/>
            <p:cNvSpPr>
              <a:spLocks noChangeArrowheads="1"/>
            </p:cNvSpPr>
            <p:nvPr/>
          </p:nvSpPr>
          <p:spPr bwMode="auto">
            <a:xfrm>
              <a:off x="2353" y="815"/>
              <a:ext cx="13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5" name="Rectangle 366"/>
            <p:cNvSpPr>
              <a:spLocks noChangeArrowheads="1"/>
            </p:cNvSpPr>
            <p:nvPr/>
          </p:nvSpPr>
          <p:spPr bwMode="auto">
            <a:xfrm>
              <a:off x="2458" y="815"/>
              <a:ext cx="8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6" name="Rectangle 367"/>
            <p:cNvSpPr>
              <a:spLocks noChangeArrowheads="1"/>
            </p:cNvSpPr>
            <p:nvPr/>
          </p:nvSpPr>
          <p:spPr bwMode="auto">
            <a:xfrm>
              <a:off x="2510" y="815"/>
              <a:ext cx="5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7" name="Rectangle 368"/>
            <p:cNvSpPr>
              <a:spLocks noChangeArrowheads="1"/>
            </p:cNvSpPr>
            <p:nvPr/>
          </p:nvSpPr>
          <p:spPr bwMode="auto">
            <a:xfrm>
              <a:off x="2530" y="815"/>
              <a:ext cx="17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Mes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8" name="Rectangle 369"/>
            <p:cNvSpPr>
              <a:spLocks noChangeArrowheads="1"/>
            </p:cNvSpPr>
            <p:nvPr/>
          </p:nvSpPr>
          <p:spPr bwMode="auto">
            <a:xfrm>
              <a:off x="2671" y="815"/>
              <a:ext cx="7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99792" y="370778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99792" y="70862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53684" y="2941415"/>
            <a:ext cx="1379758" cy="47212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SPM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179512" y="1412776"/>
            <a:ext cx="2952328" cy="309634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80" name="内容占位符 2"/>
          <p:cNvSpPr>
            <a:spLocks noGrp="1"/>
          </p:cNvSpPr>
          <p:nvPr>
            <p:ph idx="4294967295"/>
          </p:nvPr>
        </p:nvSpPr>
        <p:spPr>
          <a:xfrm>
            <a:off x="323528" y="4581128"/>
            <a:ext cx="7128792" cy="1728192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CPEs:</a:t>
            </a:r>
            <a:r>
              <a:rPr lang="zh-CN" altLang="en-US" dirty="0"/>
              <a:t>  </a:t>
            </a:r>
            <a:r>
              <a:rPr lang="en-US" altLang="zh-CN" dirty="0"/>
              <a:t>many-cores architecture</a:t>
            </a:r>
          </a:p>
          <a:p>
            <a:r>
              <a:rPr lang="en-US" altLang="zh-CN" dirty="0"/>
              <a:t>Register</a:t>
            </a:r>
            <a:r>
              <a:rPr lang="zh-CN" altLang="en-US" dirty="0"/>
              <a:t> </a:t>
            </a:r>
            <a:r>
              <a:rPr lang="en-US" altLang="zh-CN" dirty="0"/>
              <a:t>communication: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row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column</a:t>
            </a:r>
          </a:p>
        </p:txBody>
      </p:sp>
      <p:sp>
        <p:nvSpPr>
          <p:cNvPr id="9" name="燕尾形箭头 8"/>
          <p:cNvSpPr/>
          <p:nvPr/>
        </p:nvSpPr>
        <p:spPr bwMode="auto">
          <a:xfrm>
            <a:off x="3419872" y="2060848"/>
            <a:ext cx="936104" cy="144016"/>
          </a:xfrm>
          <a:prstGeom prst="notched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87" name="燕尾形箭头 386"/>
          <p:cNvSpPr/>
          <p:nvPr/>
        </p:nvSpPr>
        <p:spPr bwMode="auto">
          <a:xfrm rot="5400000">
            <a:off x="2807804" y="2600908"/>
            <a:ext cx="936104" cy="144016"/>
          </a:xfrm>
          <a:prstGeom prst="notched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79" name="标题 1"/>
          <p:cNvSpPr>
            <a:spLocks noGrp="1"/>
          </p:cNvSpPr>
          <p:nvPr>
            <p:ph type="title"/>
          </p:nvPr>
        </p:nvSpPr>
        <p:spPr>
          <a:xfrm>
            <a:off x="287524" y="344402"/>
            <a:ext cx="8568952" cy="552571"/>
          </a:xfrm>
        </p:spPr>
        <p:txBody>
          <a:bodyPr/>
          <a:lstStyle/>
          <a:p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SW26010</a:t>
            </a:r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Processor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045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19088" y="1196752"/>
            <a:ext cx="8496300" cy="3489325"/>
            <a:chOff x="201" y="454"/>
            <a:chExt cx="5352" cy="2198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1" y="454"/>
              <a:ext cx="5352" cy="2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" name="Group 205"/>
            <p:cNvGrpSpPr>
              <a:grpSpLocks/>
            </p:cNvGrpSpPr>
            <p:nvPr/>
          </p:nvGrpSpPr>
          <p:grpSpPr bwMode="auto">
            <a:xfrm>
              <a:off x="205" y="453"/>
              <a:ext cx="4679" cy="2189"/>
              <a:chOff x="205" y="453"/>
              <a:chExt cx="4679" cy="2189"/>
            </a:xfrm>
          </p:grpSpPr>
          <p:sp>
            <p:nvSpPr>
              <p:cNvPr id="179" name="Rectangle 5"/>
              <p:cNvSpPr>
                <a:spLocks noChangeArrowheads="1"/>
              </p:cNvSpPr>
              <p:nvPr/>
            </p:nvSpPr>
            <p:spPr bwMode="auto">
              <a:xfrm>
                <a:off x="3484" y="2278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0" name="Rectangle 6"/>
              <p:cNvSpPr>
                <a:spLocks noChangeArrowheads="1"/>
              </p:cNvSpPr>
              <p:nvPr/>
            </p:nvSpPr>
            <p:spPr bwMode="auto">
              <a:xfrm>
                <a:off x="3536" y="2278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1" name="Rectangle 7"/>
              <p:cNvSpPr>
                <a:spLocks noChangeArrowheads="1"/>
              </p:cNvSpPr>
              <p:nvPr/>
            </p:nvSpPr>
            <p:spPr bwMode="auto">
              <a:xfrm>
                <a:off x="3602" y="2278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2" name="Rectangle 8"/>
              <p:cNvSpPr>
                <a:spLocks noChangeArrowheads="1"/>
              </p:cNvSpPr>
              <p:nvPr/>
            </p:nvSpPr>
            <p:spPr bwMode="auto">
              <a:xfrm>
                <a:off x="3645" y="2278"/>
                <a:ext cx="8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3" name="Rectangle 9"/>
              <p:cNvSpPr>
                <a:spLocks noChangeArrowheads="1"/>
              </p:cNvSpPr>
              <p:nvPr/>
            </p:nvSpPr>
            <p:spPr bwMode="auto">
              <a:xfrm>
                <a:off x="3697" y="2278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" name="Rectangle 10"/>
              <p:cNvSpPr>
                <a:spLocks noChangeArrowheads="1"/>
              </p:cNvSpPr>
              <p:nvPr/>
            </p:nvSpPr>
            <p:spPr bwMode="auto">
              <a:xfrm>
                <a:off x="3727" y="2278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" name="Rectangle 11"/>
              <p:cNvSpPr>
                <a:spLocks noChangeArrowheads="1"/>
              </p:cNvSpPr>
              <p:nvPr/>
            </p:nvSpPr>
            <p:spPr bwMode="auto">
              <a:xfrm>
                <a:off x="3801" y="2278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6" name="Rectangle 12"/>
              <p:cNvSpPr>
                <a:spLocks noChangeArrowheads="1"/>
              </p:cNvSpPr>
              <p:nvPr/>
            </p:nvSpPr>
            <p:spPr bwMode="auto">
              <a:xfrm>
                <a:off x="3862" y="2278"/>
                <a:ext cx="6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7" name="Rectangle 13"/>
              <p:cNvSpPr>
                <a:spLocks noChangeArrowheads="1"/>
              </p:cNvSpPr>
              <p:nvPr/>
            </p:nvSpPr>
            <p:spPr bwMode="auto">
              <a:xfrm>
                <a:off x="1488" y="1576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8" name="Rectangle 14"/>
              <p:cNvSpPr>
                <a:spLocks noChangeArrowheads="1"/>
              </p:cNvSpPr>
              <p:nvPr/>
            </p:nvSpPr>
            <p:spPr bwMode="auto">
              <a:xfrm>
                <a:off x="1540" y="1576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9" name="Rectangle 15"/>
              <p:cNvSpPr>
                <a:spLocks noChangeArrowheads="1"/>
              </p:cNvSpPr>
              <p:nvPr/>
            </p:nvSpPr>
            <p:spPr bwMode="auto">
              <a:xfrm>
                <a:off x="1596" y="1576"/>
                <a:ext cx="13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 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0" name="Rectangle 16"/>
              <p:cNvSpPr>
                <a:spLocks noChangeArrowheads="1"/>
              </p:cNvSpPr>
              <p:nvPr/>
            </p:nvSpPr>
            <p:spPr bwMode="auto">
              <a:xfrm>
                <a:off x="1692" y="1576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1" name="Rectangle 17"/>
              <p:cNvSpPr>
                <a:spLocks noChangeArrowheads="1"/>
              </p:cNvSpPr>
              <p:nvPr/>
            </p:nvSpPr>
            <p:spPr bwMode="auto">
              <a:xfrm>
                <a:off x="1722" y="1576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2" name="Rectangle 18"/>
              <p:cNvSpPr>
                <a:spLocks noChangeArrowheads="1"/>
              </p:cNvSpPr>
              <p:nvPr/>
            </p:nvSpPr>
            <p:spPr bwMode="auto">
              <a:xfrm>
                <a:off x="1796" y="1576"/>
                <a:ext cx="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3" name="Rectangle 19"/>
              <p:cNvSpPr>
                <a:spLocks noChangeArrowheads="1"/>
              </p:cNvSpPr>
              <p:nvPr/>
            </p:nvSpPr>
            <p:spPr bwMode="auto">
              <a:xfrm>
                <a:off x="1822" y="1576"/>
                <a:ext cx="5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4" name="Rectangle 20"/>
              <p:cNvSpPr>
                <a:spLocks noChangeArrowheads="1"/>
              </p:cNvSpPr>
              <p:nvPr/>
            </p:nvSpPr>
            <p:spPr bwMode="auto">
              <a:xfrm>
                <a:off x="1844" y="1576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5" name="Rectangle 21"/>
              <p:cNvSpPr>
                <a:spLocks noChangeArrowheads="1"/>
              </p:cNvSpPr>
              <p:nvPr/>
            </p:nvSpPr>
            <p:spPr bwMode="auto">
              <a:xfrm>
                <a:off x="1874" y="1576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6" name="Rectangle 22"/>
              <p:cNvSpPr>
                <a:spLocks noChangeArrowheads="1"/>
              </p:cNvSpPr>
              <p:nvPr/>
            </p:nvSpPr>
            <p:spPr bwMode="auto">
              <a:xfrm>
                <a:off x="1905" y="1576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7" name="Rectangle 23"/>
              <p:cNvSpPr>
                <a:spLocks noChangeArrowheads="1"/>
              </p:cNvSpPr>
              <p:nvPr/>
            </p:nvSpPr>
            <p:spPr bwMode="auto">
              <a:xfrm>
                <a:off x="1566" y="1663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8" name="Rectangle 24"/>
              <p:cNvSpPr>
                <a:spLocks noChangeArrowheads="1"/>
              </p:cNvSpPr>
              <p:nvPr/>
            </p:nvSpPr>
            <p:spPr bwMode="auto">
              <a:xfrm>
                <a:off x="1618" y="1663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9" name="Rectangle 25"/>
              <p:cNvSpPr>
                <a:spLocks noChangeArrowheads="1"/>
              </p:cNvSpPr>
              <p:nvPr/>
            </p:nvSpPr>
            <p:spPr bwMode="auto">
              <a:xfrm>
                <a:off x="1649" y="1663"/>
                <a:ext cx="55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Rectangle 26"/>
              <p:cNvSpPr>
                <a:spLocks noChangeArrowheads="1"/>
              </p:cNvSpPr>
              <p:nvPr/>
            </p:nvSpPr>
            <p:spPr bwMode="auto">
              <a:xfrm>
                <a:off x="1670" y="1663"/>
                <a:ext cx="8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1" name="Rectangle 27"/>
              <p:cNvSpPr>
                <a:spLocks noChangeArrowheads="1"/>
              </p:cNvSpPr>
              <p:nvPr/>
            </p:nvSpPr>
            <p:spPr bwMode="auto">
              <a:xfrm>
                <a:off x="1722" y="1663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2" name="Rectangle 28"/>
              <p:cNvSpPr>
                <a:spLocks noChangeArrowheads="1"/>
              </p:cNvSpPr>
              <p:nvPr/>
            </p:nvSpPr>
            <p:spPr bwMode="auto">
              <a:xfrm>
                <a:off x="1788" y="1663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3" name="Freeform 29"/>
              <p:cNvSpPr>
                <a:spLocks/>
              </p:cNvSpPr>
              <p:nvPr/>
            </p:nvSpPr>
            <p:spPr bwMode="auto">
              <a:xfrm>
                <a:off x="3478" y="1374"/>
                <a:ext cx="0" cy="142"/>
              </a:xfrm>
              <a:custGeom>
                <a:avLst/>
                <a:gdLst>
                  <a:gd name="T0" fmla="*/ 0 h 437"/>
                  <a:gd name="T1" fmla="*/ 0 h 437"/>
                  <a:gd name="T2" fmla="*/ 437 h 43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437">
                    <a:moveTo>
                      <a:pt x="0" y="0"/>
                    </a:moveTo>
                    <a:lnTo>
                      <a:pt x="0" y="0"/>
                    </a:lnTo>
                    <a:lnTo>
                      <a:pt x="0" y="437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30"/>
              <p:cNvSpPr>
                <a:spLocks/>
              </p:cNvSpPr>
              <p:nvPr/>
            </p:nvSpPr>
            <p:spPr bwMode="auto">
              <a:xfrm>
                <a:off x="3478" y="1374"/>
                <a:ext cx="0" cy="142"/>
              </a:xfrm>
              <a:custGeom>
                <a:avLst/>
                <a:gdLst>
                  <a:gd name="T0" fmla="*/ 0 h 437"/>
                  <a:gd name="T1" fmla="*/ 0 h 437"/>
                  <a:gd name="T2" fmla="*/ 437 h 43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437">
                    <a:moveTo>
                      <a:pt x="0" y="0"/>
                    </a:moveTo>
                    <a:lnTo>
                      <a:pt x="0" y="0"/>
                    </a:lnTo>
                    <a:lnTo>
                      <a:pt x="0" y="437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31"/>
              <p:cNvSpPr>
                <a:spLocks/>
              </p:cNvSpPr>
              <p:nvPr/>
            </p:nvSpPr>
            <p:spPr bwMode="auto">
              <a:xfrm>
                <a:off x="3617" y="952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32"/>
              <p:cNvSpPr>
                <a:spLocks/>
              </p:cNvSpPr>
              <p:nvPr/>
            </p:nvSpPr>
            <p:spPr bwMode="auto">
              <a:xfrm>
                <a:off x="3617" y="952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33"/>
              <p:cNvSpPr>
                <a:spLocks/>
              </p:cNvSpPr>
              <p:nvPr/>
            </p:nvSpPr>
            <p:spPr bwMode="auto">
              <a:xfrm>
                <a:off x="3221" y="944"/>
                <a:ext cx="1" cy="116"/>
              </a:xfrm>
              <a:custGeom>
                <a:avLst/>
                <a:gdLst>
                  <a:gd name="T0" fmla="*/ 0 w 1"/>
                  <a:gd name="T1" fmla="*/ 0 h 356"/>
                  <a:gd name="T2" fmla="*/ 0 w 1"/>
                  <a:gd name="T3" fmla="*/ 0 h 356"/>
                  <a:gd name="T4" fmla="*/ 1 w 1"/>
                  <a:gd name="T5" fmla="*/ 3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56">
                    <a:moveTo>
                      <a:pt x="0" y="0"/>
                    </a:moveTo>
                    <a:lnTo>
                      <a:pt x="0" y="0"/>
                    </a:lnTo>
                    <a:lnTo>
                      <a:pt x="1" y="356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34"/>
              <p:cNvSpPr>
                <a:spLocks/>
              </p:cNvSpPr>
              <p:nvPr/>
            </p:nvSpPr>
            <p:spPr bwMode="auto">
              <a:xfrm>
                <a:off x="3221" y="944"/>
                <a:ext cx="1" cy="116"/>
              </a:xfrm>
              <a:custGeom>
                <a:avLst/>
                <a:gdLst>
                  <a:gd name="T0" fmla="*/ 0 w 1"/>
                  <a:gd name="T1" fmla="*/ 0 h 356"/>
                  <a:gd name="T2" fmla="*/ 0 w 1"/>
                  <a:gd name="T3" fmla="*/ 0 h 356"/>
                  <a:gd name="T4" fmla="*/ 1 w 1"/>
                  <a:gd name="T5" fmla="*/ 3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56">
                    <a:moveTo>
                      <a:pt x="0" y="0"/>
                    </a:moveTo>
                    <a:lnTo>
                      <a:pt x="0" y="0"/>
                    </a:lnTo>
                    <a:lnTo>
                      <a:pt x="1" y="356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35"/>
              <p:cNvSpPr>
                <a:spLocks/>
              </p:cNvSpPr>
              <p:nvPr/>
            </p:nvSpPr>
            <p:spPr bwMode="auto">
              <a:xfrm>
                <a:off x="3052" y="722"/>
                <a:ext cx="851" cy="656"/>
              </a:xfrm>
              <a:custGeom>
                <a:avLst/>
                <a:gdLst>
                  <a:gd name="T0" fmla="*/ 0 w 2614"/>
                  <a:gd name="T1" fmla="*/ 0 h 2014"/>
                  <a:gd name="T2" fmla="*/ 0 w 2614"/>
                  <a:gd name="T3" fmla="*/ 0 h 2014"/>
                  <a:gd name="T4" fmla="*/ 2614 w 2614"/>
                  <a:gd name="T5" fmla="*/ 0 h 2014"/>
                  <a:gd name="T6" fmla="*/ 2614 w 2614"/>
                  <a:gd name="T7" fmla="*/ 2014 h 2014"/>
                  <a:gd name="T8" fmla="*/ 0 w 2614"/>
                  <a:gd name="T9" fmla="*/ 2014 h 2014"/>
                  <a:gd name="T10" fmla="*/ 0 w 2614"/>
                  <a:gd name="T11" fmla="*/ 0 h 2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14" h="2014">
                    <a:moveTo>
                      <a:pt x="0" y="0"/>
                    </a:moveTo>
                    <a:lnTo>
                      <a:pt x="0" y="0"/>
                    </a:lnTo>
                    <a:lnTo>
                      <a:pt x="2614" y="0"/>
                    </a:lnTo>
                    <a:lnTo>
                      <a:pt x="2614" y="2014"/>
                    </a:lnTo>
                    <a:lnTo>
                      <a:pt x="0" y="20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36"/>
              <p:cNvSpPr>
                <a:spLocks noEditPoints="1"/>
              </p:cNvSpPr>
              <p:nvPr/>
            </p:nvSpPr>
            <p:spPr bwMode="auto">
              <a:xfrm>
                <a:off x="3052" y="722"/>
                <a:ext cx="851" cy="656"/>
              </a:xfrm>
              <a:custGeom>
                <a:avLst/>
                <a:gdLst>
                  <a:gd name="T0" fmla="*/ 0 w 2614"/>
                  <a:gd name="T1" fmla="*/ 0 h 2014"/>
                  <a:gd name="T2" fmla="*/ 294 w 2614"/>
                  <a:gd name="T3" fmla="*/ 0 h 2014"/>
                  <a:gd name="T4" fmla="*/ 507 w 2614"/>
                  <a:gd name="T5" fmla="*/ 0 h 2014"/>
                  <a:gd name="T6" fmla="*/ 587 w 2614"/>
                  <a:gd name="T7" fmla="*/ 0 h 2014"/>
                  <a:gd name="T8" fmla="*/ 880 w 2614"/>
                  <a:gd name="T9" fmla="*/ 0 h 2014"/>
                  <a:gd name="T10" fmla="*/ 1094 w 2614"/>
                  <a:gd name="T11" fmla="*/ 0 h 2014"/>
                  <a:gd name="T12" fmla="*/ 1174 w 2614"/>
                  <a:gd name="T13" fmla="*/ 0 h 2014"/>
                  <a:gd name="T14" fmla="*/ 1467 w 2614"/>
                  <a:gd name="T15" fmla="*/ 0 h 2014"/>
                  <a:gd name="T16" fmla="*/ 1680 w 2614"/>
                  <a:gd name="T17" fmla="*/ 0 h 2014"/>
                  <a:gd name="T18" fmla="*/ 1760 w 2614"/>
                  <a:gd name="T19" fmla="*/ 0 h 2014"/>
                  <a:gd name="T20" fmla="*/ 2054 w 2614"/>
                  <a:gd name="T21" fmla="*/ 0 h 2014"/>
                  <a:gd name="T22" fmla="*/ 2267 w 2614"/>
                  <a:gd name="T23" fmla="*/ 0 h 2014"/>
                  <a:gd name="T24" fmla="*/ 2347 w 2614"/>
                  <a:gd name="T25" fmla="*/ 0 h 2014"/>
                  <a:gd name="T26" fmla="*/ 2614 w 2614"/>
                  <a:gd name="T27" fmla="*/ 27 h 2014"/>
                  <a:gd name="T28" fmla="*/ 2614 w 2614"/>
                  <a:gd name="T29" fmla="*/ 240 h 2014"/>
                  <a:gd name="T30" fmla="*/ 2614 w 2614"/>
                  <a:gd name="T31" fmla="*/ 320 h 2014"/>
                  <a:gd name="T32" fmla="*/ 2614 w 2614"/>
                  <a:gd name="T33" fmla="*/ 614 h 2014"/>
                  <a:gd name="T34" fmla="*/ 2614 w 2614"/>
                  <a:gd name="T35" fmla="*/ 827 h 2014"/>
                  <a:gd name="T36" fmla="*/ 2614 w 2614"/>
                  <a:gd name="T37" fmla="*/ 907 h 2014"/>
                  <a:gd name="T38" fmla="*/ 2614 w 2614"/>
                  <a:gd name="T39" fmla="*/ 1200 h 2014"/>
                  <a:gd name="T40" fmla="*/ 2614 w 2614"/>
                  <a:gd name="T41" fmla="*/ 1414 h 2014"/>
                  <a:gd name="T42" fmla="*/ 2614 w 2614"/>
                  <a:gd name="T43" fmla="*/ 1494 h 2014"/>
                  <a:gd name="T44" fmla="*/ 2614 w 2614"/>
                  <a:gd name="T45" fmla="*/ 1787 h 2014"/>
                  <a:gd name="T46" fmla="*/ 2614 w 2614"/>
                  <a:gd name="T47" fmla="*/ 2000 h 2014"/>
                  <a:gd name="T48" fmla="*/ 2547 w 2614"/>
                  <a:gd name="T49" fmla="*/ 2014 h 2014"/>
                  <a:gd name="T50" fmla="*/ 2254 w 2614"/>
                  <a:gd name="T51" fmla="*/ 2014 h 2014"/>
                  <a:gd name="T52" fmla="*/ 2040 w 2614"/>
                  <a:gd name="T53" fmla="*/ 2014 h 2014"/>
                  <a:gd name="T54" fmla="*/ 1960 w 2614"/>
                  <a:gd name="T55" fmla="*/ 2014 h 2014"/>
                  <a:gd name="T56" fmla="*/ 1667 w 2614"/>
                  <a:gd name="T57" fmla="*/ 2014 h 2014"/>
                  <a:gd name="T58" fmla="*/ 1454 w 2614"/>
                  <a:gd name="T59" fmla="*/ 2014 h 2014"/>
                  <a:gd name="T60" fmla="*/ 1374 w 2614"/>
                  <a:gd name="T61" fmla="*/ 2014 h 2014"/>
                  <a:gd name="T62" fmla="*/ 1080 w 2614"/>
                  <a:gd name="T63" fmla="*/ 2014 h 2014"/>
                  <a:gd name="T64" fmla="*/ 867 w 2614"/>
                  <a:gd name="T65" fmla="*/ 2014 h 2014"/>
                  <a:gd name="T66" fmla="*/ 787 w 2614"/>
                  <a:gd name="T67" fmla="*/ 2014 h 2014"/>
                  <a:gd name="T68" fmla="*/ 494 w 2614"/>
                  <a:gd name="T69" fmla="*/ 2014 h 2014"/>
                  <a:gd name="T70" fmla="*/ 280 w 2614"/>
                  <a:gd name="T71" fmla="*/ 2014 h 2014"/>
                  <a:gd name="T72" fmla="*/ 200 w 2614"/>
                  <a:gd name="T73" fmla="*/ 2014 h 2014"/>
                  <a:gd name="T74" fmla="*/ 0 w 2614"/>
                  <a:gd name="T75" fmla="*/ 2000 h 2014"/>
                  <a:gd name="T76" fmla="*/ 0 w 2614"/>
                  <a:gd name="T77" fmla="*/ 1920 h 2014"/>
                  <a:gd name="T78" fmla="*/ 0 w 2614"/>
                  <a:gd name="T79" fmla="*/ 1627 h 2014"/>
                  <a:gd name="T80" fmla="*/ 0 w 2614"/>
                  <a:gd name="T81" fmla="*/ 1414 h 2014"/>
                  <a:gd name="T82" fmla="*/ 0 w 2614"/>
                  <a:gd name="T83" fmla="*/ 1334 h 2014"/>
                  <a:gd name="T84" fmla="*/ 0 w 2614"/>
                  <a:gd name="T85" fmla="*/ 1040 h 2014"/>
                  <a:gd name="T86" fmla="*/ 0 w 2614"/>
                  <a:gd name="T87" fmla="*/ 827 h 2014"/>
                  <a:gd name="T88" fmla="*/ 0 w 2614"/>
                  <a:gd name="T89" fmla="*/ 747 h 2014"/>
                  <a:gd name="T90" fmla="*/ 0 w 2614"/>
                  <a:gd name="T91" fmla="*/ 454 h 2014"/>
                  <a:gd name="T92" fmla="*/ 0 w 2614"/>
                  <a:gd name="T93" fmla="*/ 240 h 2014"/>
                  <a:gd name="T94" fmla="*/ 0 w 2614"/>
                  <a:gd name="T95" fmla="*/ 160 h 2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4" h="2014">
                    <a:moveTo>
                      <a:pt x="0" y="0"/>
                    </a:moveTo>
                    <a:lnTo>
                      <a:pt x="0" y="0"/>
                    </a:lnTo>
                    <a:lnTo>
                      <a:pt x="214" y="0"/>
                    </a:lnTo>
                    <a:moveTo>
                      <a:pt x="294" y="0"/>
                    </a:moveTo>
                    <a:lnTo>
                      <a:pt x="294" y="0"/>
                    </a:lnTo>
                    <a:lnTo>
                      <a:pt x="507" y="0"/>
                    </a:lnTo>
                    <a:moveTo>
                      <a:pt x="587" y="0"/>
                    </a:moveTo>
                    <a:lnTo>
                      <a:pt x="587" y="0"/>
                    </a:lnTo>
                    <a:lnTo>
                      <a:pt x="800" y="0"/>
                    </a:lnTo>
                    <a:moveTo>
                      <a:pt x="880" y="0"/>
                    </a:moveTo>
                    <a:lnTo>
                      <a:pt x="880" y="0"/>
                    </a:lnTo>
                    <a:lnTo>
                      <a:pt x="1094" y="0"/>
                    </a:lnTo>
                    <a:moveTo>
                      <a:pt x="1174" y="0"/>
                    </a:moveTo>
                    <a:lnTo>
                      <a:pt x="1174" y="0"/>
                    </a:lnTo>
                    <a:lnTo>
                      <a:pt x="1387" y="0"/>
                    </a:lnTo>
                    <a:moveTo>
                      <a:pt x="1467" y="0"/>
                    </a:moveTo>
                    <a:lnTo>
                      <a:pt x="1467" y="0"/>
                    </a:lnTo>
                    <a:lnTo>
                      <a:pt x="1680" y="0"/>
                    </a:lnTo>
                    <a:moveTo>
                      <a:pt x="1760" y="0"/>
                    </a:moveTo>
                    <a:lnTo>
                      <a:pt x="1760" y="0"/>
                    </a:lnTo>
                    <a:lnTo>
                      <a:pt x="1974" y="0"/>
                    </a:lnTo>
                    <a:moveTo>
                      <a:pt x="2054" y="0"/>
                    </a:moveTo>
                    <a:lnTo>
                      <a:pt x="2054" y="0"/>
                    </a:lnTo>
                    <a:lnTo>
                      <a:pt x="2267" y="0"/>
                    </a:lnTo>
                    <a:moveTo>
                      <a:pt x="2347" y="0"/>
                    </a:moveTo>
                    <a:lnTo>
                      <a:pt x="2347" y="0"/>
                    </a:lnTo>
                    <a:lnTo>
                      <a:pt x="2560" y="0"/>
                    </a:lnTo>
                    <a:moveTo>
                      <a:pt x="2614" y="27"/>
                    </a:moveTo>
                    <a:lnTo>
                      <a:pt x="2614" y="27"/>
                    </a:lnTo>
                    <a:lnTo>
                      <a:pt x="2614" y="240"/>
                    </a:lnTo>
                    <a:moveTo>
                      <a:pt x="2614" y="320"/>
                    </a:moveTo>
                    <a:lnTo>
                      <a:pt x="2614" y="320"/>
                    </a:lnTo>
                    <a:lnTo>
                      <a:pt x="2614" y="534"/>
                    </a:lnTo>
                    <a:moveTo>
                      <a:pt x="2614" y="614"/>
                    </a:moveTo>
                    <a:lnTo>
                      <a:pt x="2614" y="614"/>
                    </a:lnTo>
                    <a:lnTo>
                      <a:pt x="2614" y="827"/>
                    </a:lnTo>
                    <a:moveTo>
                      <a:pt x="2614" y="907"/>
                    </a:moveTo>
                    <a:lnTo>
                      <a:pt x="2614" y="907"/>
                    </a:lnTo>
                    <a:lnTo>
                      <a:pt x="2614" y="1120"/>
                    </a:lnTo>
                    <a:moveTo>
                      <a:pt x="2614" y="1200"/>
                    </a:moveTo>
                    <a:lnTo>
                      <a:pt x="2614" y="1200"/>
                    </a:lnTo>
                    <a:lnTo>
                      <a:pt x="2614" y="1414"/>
                    </a:lnTo>
                    <a:moveTo>
                      <a:pt x="2614" y="1494"/>
                    </a:moveTo>
                    <a:lnTo>
                      <a:pt x="2614" y="1494"/>
                    </a:lnTo>
                    <a:lnTo>
                      <a:pt x="2614" y="1707"/>
                    </a:lnTo>
                    <a:moveTo>
                      <a:pt x="2614" y="1787"/>
                    </a:moveTo>
                    <a:lnTo>
                      <a:pt x="2614" y="1787"/>
                    </a:lnTo>
                    <a:lnTo>
                      <a:pt x="2614" y="2000"/>
                    </a:lnTo>
                    <a:moveTo>
                      <a:pt x="2547" y="2014"/>
                    </a:moveTo>
                    <a:lnTo>
                      <a:pt x="2547" y="2014"/>
                    </a:lnTo>
                    <a:lnTo>
                      <a:pt x="2334" y="2014"/>
                    </a:lnTo>
                    <a:moveTo>
                      <a:pt x="2254" y="2014"/>
                    </a:moveTo>
                    <a:lnTo>
                      <a:pt x="2254" y="2014"/>
                    </a:lnTo>
                    <a:lnTo>
                      <a:pt x="2040" y="2014"/>
                    </a:lnTo>
                    <a:moveTo>
                      <a:pt x="1960" y="2014"/>
                    </a:moveTo>
                    <a:lnTo>
                      <a:pt x="1960" y="2014"/>
                    </a:lnTo>
                    <a:lnTo>
                      <a:pt x="1747" y="2014"/>
                    </a:lnTo>
                    <a:moveTo>
                      <a:pt x="1667" y="2014"/>
                    </a:moveTo>
                    <a:lnTo>
                      <a:pt x="1667" y="2014"/>
                    </a:lnTo>
                    <a:lnTo>
                      <a:pt x="1454" y="2014"/>
                    </a:lnTo>
                    <a:moveTo>
                      <a:pt x="1374" y="2014"/>
                    </a:moveTo>
                    <a:lnTo>
                      <a:pt x="1374" y="2014"/>
                    </a:lnTo>
                    <a:lnTo>
                      <a:pt x="1160" y="2014"/>
                    </a:lnTo>
                    <a:moveTo>
                      <a:pt x="1080" y="2014"/>
                    </a:moveTo>
                    <a:lnTo>
                      <a:pt x="1080" y="2014"/>
                    </a:lnTo>
                    <a:lnTo>
                      <a:pt x="867" y="2014"/>
                    </a:lnTo>
                    <a:moveTo>
                      <a:pt x="787" y="2014"/>
                    </a:moveTo>
                    <a:lnTo>
                      <a:pt x="787" y="2014"/>
                    </a:lnTo>
                    <a:lnTo>
                      <a:pt x="574" y="2014"/>
                    </a:lnTo>
                    <a:moveTo>
                      <a:pt x="494" y="2014"/>
                    </a:moveTo>
                    <a:lnTo>
                      <a:pt x="494" y="2014"/>
                    </a:lnTo>
                    <a:lnTo>
                      <a:pt x="280" y="2014"/>
                    </a:lnTo>
                    <a:moveTo>
                      <a:pt x="200" y="2014"/>
                    </a:moveTo>
                    <a:lnTo>
                      <a:pt x="200" y="2014"/>
                    </a:lnTo>
                    <a:lnTo>
                      <a:pt x="0" y="2014"/>
                    </a:lnTo>
                    <a:lnTo>
                      <a:pt x="0" y="2000"/>
                    </a:lnTo>
                    <a:moveTo>
                      <a:pt x="0" y="1920"/>
                    </a:moveTo>
                    <a:lnTo>
                      <a:pt x="0" y="1920"/>
                    </a:lnTo>
                    <a:lnTo>
                      <a:pt x="0" y="1707"/>
                    </a:lnTo>
                    <a:moveTo>
                      <a:pt x="0" y="1627"/>
                    </a:moveTo>
                    <a:lnTo>
                      <a:pt x="0" y="1627"/>
                    </a:lnTo>
                    <a:lnTo>
                      <a:pt x="0" y="1414"/>
                    </a:lnTo>
                    <a:moveTo>
                      <a:pt x="0" y="1334"/>
                    </a:moveTo>
                    <a:lnTo>
                      <a:pt x="0" y="1334"/>
                    </a:lnTo>
                    <a:lnTo>
                      <a:pt x="0" y="1120"/>
                    </a:lnTo>
                    <a:moveTo>
                      <a:pt x="0" y="1040"/>
                    </a:moveTo>
                    <a:lnTo>
                      <a:pt x="0" y="1040"/>
                    </a:lnTo>
                    <a:lnTo>
                      <a:pt x="0" y="827"/>
                    </a:lnTo>
                    <a:moveTo>
                      <a:pt x="0" y="747"/>
                    </a:moveTo>
                    <a:lnTo>
                      <a:pt x="0" y="747"/>
                    </a:lnTo>
                    <a:lnTo>
                      <a:pt x="0" y="534"/>
                    </a:lnTo>
                    <a:moveTo>
                      <a:pt x="0" y="454"/>
                    </a:moveTo>
                    <a:lnTo>
                      <a:pt x="0" y="454"/>
                    </a:lnTo>
                    <a:lnTo>
                      <a:pt x="0" y="240"/>
                    </a:lnTo>
                    <a:moveTo>
                      <a:pt x="0" y="160"/>
                    </a:moveTo>
                    <a:lnTo>
                      <a:pt x="0" y="16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37"/>
              <p:cNvSpPr>
                <a:spLocks/>
              </p:cNvSpPr>
              <p:nvPr/>
            </p:nvSpPr>
            <p:spPr bwMode="auto">
              <a:xfrm>
                <a:off x="3308" y="562"/>
                <a:ext cx="0" cy="336"/>
              </a:xfrm>
              <a:custGeom>
                <a:avLst/>
                <a:gdLst>
                  <a:gd name="T0" fmla="*/ 0 h 1032"/>
                  <a:gd name="T1" fmla="*/ 0 h 1032"/>
                  <a:gd name="T2" fmla="*/ 1032 h 10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32">
                    <a:moveTo>
                      <a:pt x="0" y="0"/>
                    </a:moveTo>
                    <a:lnTo>
                      <a:pt x="0" y="0"/>
                    </a:lnTo>
                    <a:lnTo>
                      <a:pt x="0" y="1032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38"/>
              <p:cNvSpPr>
                <a:spLocks/>
              </p:cNvSpPr>
              <p:nvPr/>
            </p:nvSpPr>
            <p:spPr bwMode="auto">
              <a:xfrm>
                <a:off x="3308" y="562"/>
                <a:ext cx="0" cy="336"/>
              </a:xfrm>
              <a:custGeom>
                <a:avLst/>
                <a:gdLst>
                  <a:gd name="T0" fmla="*/ 0 h 1032"/>
                  <a:gd name="T1" fmla="*/ 0 h 1032"/>
                  <a:gd name="T2" fmla="*/ 1032 h 10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32">
                    <a:moveTo>
                      <a:pt x="0" y="0"/>
                    </a:moveTo>
                    <a:lnTo>
                      <a:pt x="0" y="0"/>
                    </a:lnTo>
                    <a:lnTo>
                      <a:pt x="0" y="1032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39"/>
              <p:cNvSpPr>
                <a:spLocks/>
              </p:cNvSpPr>
              <p:nvPr/>
            </p:nvSpPr>
            <p:spPr bwMode="auto">
              <a:xfrm>
                <a:off x="3096" y="1039"/>
                <a:ext cx="264" cy="304"/>
              </a:xfrm>
              <a:custGeom>
                <a:avLst/>
                <a:gdLst>
                  <a:gd name="T0" fmla="*/ 0 w 813"/>
                  <a:gd name="T1" fmla="*/ 135 h 933"/>
                  <a:gd name="T2" fmla="*/ 0 w 813"/>
                  <a:gd name="T3" fmla="*/ 135 h 933"/>
                  <a:gd name="T4" fmla="*/ 135 w 813"/>
                  <a:gd name="T5" fmla="*/ 0 h 933"/>
                  <a:gd name="T6" fmla="*/ 678 w 813"/>
                  <a:gd name="T7" fmla="*/ 0 h 933"/>
                  <a:gd name="T8" fmla="*/ 813 w 813"/>
                  <a:gd name="T9" fmla="*/ 135 h 933"/>
                  <a:gd name="T10" fmla="*/ 813 w 813"/>
                  <a:gd name="T11" fmla="*/ 797 h 933"/>
                  <a:gd name="T12" fmla="*/ 678 w 813"/>
                  <a:gd name="T13" fmla="*/ 933 h 933"/>
                  <a:gd name="T14" fmla="*/ 135 w 813"/>
                  <a:gd name="T15" fmla="*/ 933 h 933"/>
                  <a:gd name="T16" fmla="*/ 0 w 813"/>
                  <a:gd name="T17" fmla="*/ 797 h 933"/>
                  <a:gd name="T18" fmla="*/ 0 w 813"/>
                  <a:gd name="T19" fmla="*/ 13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33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0"/>
                      <a:pt x="813" y="135"/>
                    </a:cubicBezTo>
                    <a:lnTo>
                      <a:pt x="813" y="797"/>
                    </a:lnTo>
                    <a:cubicBezTo>
                      <a:pt x="813" y="872"/>
                      <a:pt x="752" y="933"/>
                      <a:pt x="678" y="933"/>
                    </a:cubicBezTo>
                    <a:lnTo>
                      <a:pt x="135" y="933"/>
                    </a:lnTo>
                    <a:cubicBezTo>
                      <a:pt x="61" y="933"/>
                      <a:pt x="0" y="872"/>
                      <a:pt x="0" y="797"/>
                    </a:cubicBez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40"/>
              <p:cNvSpPr>
                <a:spLocks/>
              </p:cNvSpPr>
              <p:nvPr/>
            </p:nvSpPr>
            <p:spPr bwMode="auto">
              <a:xfrm>
                <a:off x="3096" y="1039"/>
                <a:ext cx="264" cy="304"/>
              </a:xfrm>
              <a:custGeom>
                <a:avLst/>
                <a:gdLst>
                  <a:gd name="T0" fmla="*/ 0 w 813"/>
                  <a:gd name="T1" fmla="*/ 135 h 933"/>
                  <a:gd name="T2" fmla="*/ 0 w 813"/>
                  <a:gd name="T3" fmla="*/ 135 h 933"/>
                  <a:gd name="T4" fmla="*/ 135 w 813"/>
                  <a:gd name="T5" fmla="*/ 0 h 933"/>
                  <a:gd name="T6" fmla="*/ 678 w 813"/>
                  <a:gd name="T7" fmla="*/ 0 h 933"/>
                  <a:gd name="T8" fmla="*/ 813 w 813"/>
                  <a:gd name="T9" fmla="*/ 135 h 933"/>
                  <a:gd name="T10" fmla="*/ 813 w 813"/>
                  <a:gd name="T11" fmla="*/ 797 h 933"/>
                  <a:gd name="T12" fmla="*/ 678 w 813"/>
                  <a:gd name="T13" fmla="*/ 933 h 933"/>
                  <a:gd name="T14" fmla="*/ 135 w 813"/>
                  <a:gd name="T15" fmla="*/ 933 h 933"/>
                  <a:gd name="T16" fmla="*/ 0 w 813"/>
                  <a:gd name="T17" fmla="*/ 797 h 933"/>
                  <a:gd name="T18" fmla="*/ 0 w 813"/>
                  <a:gd name="T19" fmla="*/ 13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33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0"/>
                      <a:pt x="813" y="135"/>
                    </a:cubicBezTo>
                    <a:lnTo>
                      <a:pt x="813" y="797"/>
                    </a:lnTo>
                    <a:cubicBezTo>
                      <a:pt x="813" y="872"/>
                      <a:pt x="752" y="933"/>
                      <a:pt x="678" y="933"/>
                    </a:cubicBezTo>
                    <a:lnTo>
                      <a:pt x="135" y="933"/>
                    </a:lnTo>
                    <a:cubicBezTo>
                      <a:pt x="61" y="933"/>
                      <a:pt x="0" y="872"/>
                      <a:pt x="0" y="797"/>
                    </a:cubicBezTo>
                    <a:lnTo>
                      <a:pt x="0" y="13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1"/>
              <p:cNvSpPr>
                <a:spLocks noChangeArrowheads="1"/>
              </p:cNvSpPr>
              <p:nvPr/>
            </p:nvSpPr>
            <p:spPr bwMode="auto">
              <a:xfrm>
                <a:off x="3150" y="1152"/>
                <a:ext cx="14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6" name="Rectangle 42"/>
              <p:cNvSpPr>
                <a:spLocks noChangeArrowheads="1"/>
              </p:cNvSpPr>
              <p:nvPr/>
            </p:nvSpPr>
            <p:spPr bwMode="auto">
              <a:xfrm>
                <a:off x="3259" y="1152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7" name="Freeform 43"/>
              <p:cNvSpPr>
                <a:spLocks/>
              </p:cNvSpPr>
              <p:nvPr/>
            </p:nvSpPr>
            <p:spPr bwMode="auto">
              <a:xfrm>
                <a:off x="3412" y="1039"/>
                <a:ext cx="413" cy="304"/>
              </a:xfrm>
              <a:custGeom>
                <a:avLst/>
                <a:gdLst>
                  <a:gd name="T0" fmla="*/ 0 w 1267"/>
                  <a:gd name="T1" fmla="*/ 155 h 933"/>
                  <a:gd name="T2" fmla="*/ 0 w 1267"/>
                  <a:gd name="T3" fmla="*/ 155 h 933"/>
                  <a:gd name="T4" fmla="*/ 156 w 1267"/>
                  <a:gd name="T5" fmla="*/ 0 h 933"/>
                  <a:gd name="T6" fmla="*/ 1111 w 1267"/>
                  <a:gd name="T7" fmla="*/ 0 h 933"/>
                  <a:gd name="T8" fmla="*/ 1267 w 1267"/>
                  <a:gd name="T9" fmla="*/ 155 h 933"/>
                  <a:gd name="T10" fmla="*/ 1267 w 1267"/>
                  <a:gd name="T11" fmla="*/ 777 h 933"/>
                  <a:gd name="T12" fmla="*/ 1111 w 1267"/>
                  <a:gd name="T13" fmla="*/ 933 h 933"/>
                  <a:gd name="T14" fmla="*/ 156 w 1267"/>
                  <a:gd name="T15" fmla="*/ 933 h 933"/>
                  <a:gd name="T16" fmla="*/ 0 w 1267"/>
                  <a:gd name="T17" fmla="*/ 777 h 933"/>
                  <a:gd name="T18" fmla="*/ 0 w 1267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7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70" y="0"/>
                      <a:pt x="156" y="0"/>
                    </a:cubicBezTo>
                    <a:lnTo>
                      <a:pt x="1111" y="0"/>
                    </a:lnTo>
                    <a:cubicBezTo>
                      <a:pt x="1197" y="0"/>
                      <a:pt x="1267" y="69"/>
                      <a:pt x="1267" y="155"/>
                    </a:cubicBezTo>
                    <a:lnTo>
                      <a:pt x="1267" y="777"/>
                    </a:lnTo>
                    <a:cubicBezTo>
                      <a:pt x="1267" y="863"/>
                      <a:pt x="1197" y="933"/>
                      <a:pt x="1111" y="933"/>
                    </a:cubicBezTo>
                    <a:lnTo>
                      <a:pt x="156" y="933"/>
                    </a:lnTo>
                    <a:cubicBezTo>
                      <a:pt x="70" y="933"/>
                      <a:pt x="0" y="863"/>
                      <a:pt x="0" y="777"/>
                    </a:cubicBez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44"/>
              <p:cNvSpPr>
                <a:spLocks/>
              </p:cNvSpPr>
              <p:nvPr/>
            </p:nvSpPr>
            <p:spPr bwMode="auto">
              <a:xfrm>
                <a:off x="3412" y="1039"/>
                <a:ext cx="413" cy="304"/>
              </a:xfrm>
              <a:custGeom>
                <a:avLst/>
                <a:gdLst>
                  <a:gd name="T0" fmla="*/ 0 w 1267"/>
                  <a:gd name="T1" fmla="*/ 155 h 933"/>
                  <a:gd name="T2" fmla="*/ 0 w 1267"/>
                  <a:gd name="T3" fmla="*/ 155 h 933"/>
                  <a:gd name="T4" fmla="*/ 156 w 1267"/>
                  <a:gd name="T5" fmla="*/ 0 h 933"/>
                  <a:gd name="T6" fmla="*/ 1111 w 1267"/>
                  <a:gd name="T7" fmla="*/ 0 h 933"/>
                  <a:gd name="T8" fmla="*/ 1267 w 1267"/>
                  <a:gd name="T9" fmla="*/ 155 h 933"/>
                  <a:gd name="T10" fmla="*/ 1267 w 1267"/>
                  <a:gd name="T11" fmla="*/ 777 h 933"/>
                  <a:gd name="T12" fmla="*/ 1111 w 1267"/>
                  <a:gd name="T13" fmla="*/ 933 h 933"/>
                  <a:gd name="T14" fmla="*/ 156 w 1267"/>
                  <a:gd name="T15" fmla="*/ 933 h 933"/>
                  <a:gd name="T16" fmla="*/ 0 w 1267"/>
                  <a:gd name="T17" fmla="*/ 777 h 933"/>
                  <a:gd name="T18" fmla="*/ 0 w 1267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7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70" y="0"/>
                      <a:pt x="156" y="0"/>
                    </a:cubicBezTo>
                    <a:lnTo>
                      <a:pt x="1111" y="0"/>
                    </a:lnTo>
                    <a:cubicBezTo>
                      <a:pt x="1197" y="0"/>
                      <a:pt x="1267" y="69"/>
                      <a:pt x="1267" y="155"/>
                    </a:cubicBezTo>
                    <a:lnTo>
                      <a:pt x="1267" y="777"/>
                    </a:lnTo>
                    <a:cubicBezTo>
                      <a:pt x="1267" y="863"/>
                      <a:pt x="1197" y="933"/>
                      <a:pt x="1111" y="933"/>
                    </a:cubicBezTo>
                    <a:lnTo>
                      <a:pt x="156" y="933"/>
                    </a:lnTo>
                    <a:cubicBezTo>
                      <a:pt x="70" y="933"/>
                      <a:pt x="0" y="863"/>
                      <a:pt x="0" y="777"/>
                    </a:cubicBezTo>
                    <a:lnTo>
                      <a:pt x="0" y="15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5"/>
              <p:cNvSpPr>
                <a:spLocks noChangeArrowheads="1"/>
              </p:cNvSpPr>
              <p:nvPr/>
            </p:nvSpPr>
            <p:spPr bwMode="auto">
              <a:xfrm>
                <a:off x="3488" y="1110"/>
                <a:ext cx="15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8*8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" name="Rectangle 46"/>
              <p:cNvSpPr>
                <a:spLocks noChangeArrowheads="1"/>
              </p:cNvSpPr>
              <p:nvPr/>
            </p:nvSpPr>
            <p:spPr bwMode="auto">
              <a:xfrm>
                <a:off x="3609" y="1110"/>
                <a:ext cx="12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1" name="Rectangle 47"/>
              <p:cNvSpPr>
                <a:spLocks noChangeArrowheads="1"/>
              </p:cNvSpPr>
              <p:nvPr/>
            </p:nvSpPr>
            <p:spPr bwMode="auto">
              <a:xfrm>
                <a:off x="3704" y="1110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2" name="Rectangle 48"/>
              <p:cNvSpPr>
                <a:spLocks noChangeArrowheads="1"/>
              </p:cNvSpPr>
              <p:nvPr/>
            </p:nvSpPr>
            <p:spPr bwMode="auto">
              <a:xfrm>
                <a:off x="3752" y="1110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3" name="Rectangle 49"/>
              <p:cNvSpPr>
                <a:spLocks noChangeArrowheads="1"/>
              </p:cNvSpPr>
              <p:nvPr/>
            </p:nvSpPr>
            <p:spPr bwMode="auto">
              <a:xfrm>
                <a:off x="3540" y="1197"/>
                <a:ext cx="1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Mes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4" name="Rectangle 50"/>
              <p:cNvSpPr>
                <a:spLocks noChangeArrowheads="1"/>
              </p:cNvSpPr>
              <p:nvPr/>
            </p:nvSpPr>
            <p:spPr bwMode="auto">
              <a:xfrm>
                <a:off x="3661" y="1197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5" name="Freeform 51"/>
              <p:cNvSpPr>
                <a:spLocks/>
              </p:cNvSpPr>
              <p:nvPr/>
            </p:nvSpPr>
            <p:spPr bwMode="auto">
              <a:xfrm>
                <a:off x="3143" y="883"/>
                <a:ext cx="534" cy="104"/>
              </a:xfrm>
              <a:custGeom>
                <a:avLst/>
                <a:gdLst>
                  <a:gd name="T0" fmla="*/ 0 w 1640"/>
                  <a:gd name="T1" fmla="*/ 53 h 320"/>
                  <a:gd name="T2" fmla="*/ 0 w 1640"/>
                  <a:gd name="T3" fmla="*/ 53 h 320"/>
                  <a:gd name="T4" fmla="*/ 54 w 1640"/>
                  <a:gd name="T5" fmla="*/ 0 h 320"/>
                  <a:gd name="T6" fmla="*/ 1587 w 1640"/>
                  <a:gd name="T7" fmla="*/ 0 h 320"/>
                  <a:gd name="T8" fmla="*/ 1640 w 1640"/>
                  <a:gd name="T9" fmla="*/ 53 h 320"/>
                  <a:gd name="T10" fmla="*/ 1640 w 1640"/>
                  <a:gd name="T11" fmla="*/ 266 h 320"/>
                  <a:gd name="T12" fmla="*/ 1587 w 1640"/>
                  <a:gd name="T13" fmla="*/ 320 h 320"/>
                  <a:gd name="T14" fmla="*/ 54 w 1640"/>
                  <a:gd name="T15" fmla="*/ 320 h 320"/>
                  <a:gd name="T16" fmla="*/ 0 w 1640"/>
                  <a:gd name="T17" fmla="*/ 266 h 320"/>
                  <a:gd name="T18" fmla="*/ 0 w 1640"/>
                  <a:gd name="T19" fmla="*/ 5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0" h="320">
                    <a:moveTo>
                      <a:pt x="0" y="53"/>
                    </a:moveTo>
                    <a:lnTo>
                      <a:pt x="0" y="53"/>
                    </a:lnTo>
                    <a:cubicBezTo>
                      <a:pt x="0" y="23"/>
                      <a:pt x="24" y="0"/>
                      <a:pt x="54" y="0"/>
                    </a:cubicBezTo>
                    <a:lnTo>
                      <a:pt x="1587" y="0"/>
                    </a:lnTo>
                    <a:cubicBezTo>
                      <a:pt x="1617" y="0"/>
                      <a:pt x="1640" y="23"/>
                      <a:pt x="1640" y="53"/>
                    </a:cubicBezTo>
                    <a:lnTo>
                      <a:pt x="1640" y="266"/>
                    </a:lnTo>
                    <a:cubicBezTo>
                      <a:pt x="1640" y="296"/>
                      <a:pt x="1617" y="320"/>
                      <a:pt x="1587" y="320"/>
                    </a:cubicBezTo>
                    <a:lnTo>
                      <a:pt x="54" y="320"/>
                    </a:lnTo>
                    <a:cubicBezTo>
                      <a:pt x="24" y="320"/>
                      <a:pt x="0" y="296"/>
                      <a:pt x="0" y="266"/>
                    </a:cubicBez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Rectangle 52"/>
              <p:cNvSpPr>
                <a:spLocks noChangeArrowheads="1"/>
              </p:cNvSpPr>
              <p:nvPr/>
            </p:nvSpPr>
            <p:spPr bwMode="auto">
              <a:xfrm>
                <a:off x="3339" y="895"/>
                <a:ext cx="16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PPU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7" name="Freeform 53"/>
              <p:cNvSpPr>
                <a:spLocks/>
              </p:cNvSpPr>
              <p:nvPr/>
            </p:nvSpPr>
            <p:spPr bwMode="auto">
              <a:xfrm>
                <a:off x="3204" y="740"/>
                <a:ext cx="226" cy="99"/>
              </a:xfrm>
              <a:custGeom>
                <a:avLst/>
                <a:gdLst>
                  <a:gd name="T0" fmla="*/ 0 w 693"/>
                  <a:gd name="T1" fmla="*/ 51 h 306"/>
                  <a:gd name="T2" fmla="*/ 0 w 693"/>
                  <a:gd name="T3" fmla="*/ 51 h 306"/>
                  <a:gd name="T4" fmla="*/ 51 w 693"/>
                  <a:gd name="T5" fmla="*/ 0 h 306"/>
                  <a:gd name="T6" fmla="*/ 642 w 693"/>
                  <a:gd name="T7" fmla="*/ 0 h 306"/>
                  <a:gd name="T8" fmla="*/ 693 w 693"/>
                  <a:gd name="T9" fmla="*/ 51 h 306"/>
                  <a:gd name="T10" fmla="*/ 693 w 693"/>
                  <a:gd name="T11" fmla="*/ 255 h 306"/>
                  <a:gd name="T12" fmla="*/ 642 w 693"/>
                  <a:gd name="T13" fmla="*/ 306 h 306"/>
                  <a:gd name="T14" fmla="*/ 51 w 693"/>
                  <a:gd name="T15" fmla="*/ 306 h 306"/>
                  <a:gd name="T16" fmla="*/ 0 w 693"/>
                  <a:gd name="T17" fmla="*/ 255 h 306"/>
                  <a:gd name="T18" fmla="*/ 0 w 693"/>
                  <a:gd name="T19" fmla="*/ 5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3" h="306">
                    <a:moveTo>
                      <a:pt x="0" y="51"/>
                    </a:moveTo>
                    <a:lnTo>
                      <a:pt x="0" y="51"/>
                    </a:lnTo>
                    <a:cubicBezTo>
                      <a:pt x="0" y="22"/>
                      <a:pt x="23" y="0"/>
                      <a:pt x="51" y="0"/>
                    </a:cubicBezTo>
                    <a:lnTo>
                      <a:pt x="642" y="0"/>
                    </a:lnTo>
                    <a:cubicBezTo>
                      <a:pt x="671" y="0"/>
                      <a:pt x="693" y="22"/>
                      <a:pt x="693" y="51"/>
                    </a:cubicBezTo>
                    <a:lnTo>
                      <a:pt x="693" y="255"/>
                    </a:lnTo>
                    <a:cubicBezTo>
                      <a:pt x="693" y="283"/>
                      <a:pt x="671" y="306"/>
                      <a:pt x="642" y="306"/>
                    </a:cubicBezTo>
                    <a:lnTo>
                      <a:pt x="51" y="306"/>
                    </a:lnTo>
                    <a:cubicBezTo>
                      <a:pt x="23" y="306"/>
                      <a:pt x="0" y="283"/>
                      <a:pt x="0" y="255"/>
                    </a:cubicBez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Rectangle 54"/>
              <p:cNvSpPr>
                <a:spLocks noChangeArrowheads="1"/>
              </p:cNvSpPr>
              <p:nvPr/>
            </p:nvSpPr>
            <p:spPr bwMode="auto">
              <a:xfrm>
                <a:off x="3248" y="750"/>
                <a:ext cx="11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iM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9" name="Rectangle 55"/>
              <p:cNvSpPr>
                <a:spLocks noChangeArrowheads="1"/>
              </p:cNvSpPr>
              <p:nvPr/>
            </p:nvSpPr>
            <p:spPr bwMode="auto">
              <a:xfrm>
                <a:off x="3330" y="750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0" name="Freeform 56"/>
              <p:cNvSpPr>
                <a:spLocks/>
              </p:cNvSpPr>
              <p:nvPr/>
            </p:nvSpPr>
            <p:spPr bwMode="auto">
              <a:xfrm>
                <a:off x="3000" y="453"/>
                <a:ext cx="903" cy="135"/>
              </a:xfrm>
              <a:custGeom>
                <a:avLst/>
                <a:gdLst>
                  <a:gd name="T0" fmla="*/ 0 w 2774"/>
                  <a:gd name="T1" fmla="*/ 67 h 412"/>
                  <a:gd name="T2" fmla="*/ 0 w 2774"/>
                  <a:gd name="T3" fmla="*/ 67 h 412"/>
                  <a:gd name="T4" fmla="*/ 69 w 2774"/>
                  <a:gd name="T5" fmla="*/ 0 h 412"/>
                  <a:gd name="T6" fmla="*/ 2705 w 2774"/>
                  <a:gd name="T7" fmla="*/ 0 h 412"/>
                  <a:gd name="T8" fmla="*/ 2774 w 2774"/>
                  <a:gd name="T9" fmla="*/ 67 h 412"/>
                  <a:gd name="T10" fmla="*/ 2774 w 2774"/>
                  <a:gd name="T11" fmla="*/ 343 h 412"/>
                  <a:gd name="T12" fmla="*/ 2705 w 2774"/>
                  <a:gd name="T13" fmla="*/ 412 h 412"/>
                  <a:gd name="T14" fmla="*/ 69 w 2774"/>
                  <a:gd name="T15" fmla="*/ 412 h 412"/>
                  <a:gd name="T16" fmla="*/ 0 w 2774"/>
                  <a:gd name="T17" fmla="*/ 343 h 412"/>
                  <a:gd name="T18" fmla="*/ 0 w 2774"/>
                  <a:gd name="T19" fmla="*/ 67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74" h="412">
                    <a:moveTo>
                      <a:pt x="0" y="67"/>
                    </a:moveTo>
                    <a:lnTo>
                      <a:pt x="0" y="67"/>
                    </a:lnTo>
                    <a:cubicBezTo>
                      <a:pt x="0" y="29"/>
                      <a:pt x="31" y="0"/>
                      <a:pt x="69" y="0"/>
                    </a:cubicBezTo>
                    <a:lnTo>
                      <a:pt x="2705" y="0"/>
                    </a:lnTo>
                    <a:cubicBezTo>
                      <a:pt x="2743" y="0"/>
                      <a:pt x="2774" y="29"/>
                      <a:pt x="2774" y="67"/>
                    </a:cubicBezTo>
                    <a:lnTo>
                      <a:pt x="2774" y="343"/>
                    </a:lnTo>
                    <a:cubicBezTo>
                      <a:pt x="2774" y="381"/>
                      <a:pt x="2743" y="412"/>
                      <a:pt x="2705" y="412"/>
                    </a:cubicBezTo>
                    <a:lnTo>
                      <a:pt x="69" y="412"/>
                    </a:lnTo>
                    <a:cubicBezTo>
                      <a:pt x="31" y="412"/>
                      <a:pt x="0" y="381"/>
                      <a:pt x="0" y="343"/>
                    </a:cubicBez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Rectangle 57"/>
              <p:cNvSpPr>
                <a:spLocks noChangeArrowheads="1"/>
              </p:cNvSpPr>
              <p:nvPr/>
            </p:nvSpPr>
            <p:spPr bwMode="auto">
              <a:xfrm>
                <a:off x="3327" y="481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Rectangle 58"/>
              <p:cNvSpPr>
                <a:spLocks noChangeArrowheads="1"/>
              </p:cNvSpPr>
              <p:nvPr/>
            </p:nvSpPr>
            <p:spPr bwMode="auto">
              <a:xfrm>
                <a:off x="3392" y="481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3" name="Rectangle 59"/>
              <p:cNvSpPr>
                <a:spLocks noChangeArrowheads="1"/>
              </p:cNvSpPr>
              <p:nvPr/>
            </p:nvSpPr>
            <p:spPr bwMode="auto">
              <a:xfrm>
                <a:off x="3422" y="481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Rectangle 60"/>
              <p:cNvSpPr>
                <a:spLocks noChangeArrowheads="1"/>
              </p:cNvSpPr>
              <p:nvPr/>
            </p:nvSpPr>
            <p:spPr bwMode="auto">
              <a:xfrm>
                <a:off x="3479" y="481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5" name="Rectangle 61"/>
              <p:cNvSpPr>
                <a:spLocks noChangeArrowheads="1"/>
              </p:cNvSpPr>
              <p:nvPr/>
            </p:nvSpPr>
            <p:spPr bwMode="auto">
              <a:xfrm>
                <a:off x="3544" y="481"/>
                <a:ext cx="6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Rectangle 62"/>
              <p:cNvSpPr>
                <a:spLocks noChangeArrowheads="1"/>
              </p:cNvSpPr>
              <p:nvPr/>
            </p:nvSpPr>
            <p:spPr bwMode="auto">
              <a:xfrm>
                <a:off x="3475" y="758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7" name="Rectangle 63"/>
              <p:cNvSpPr>
                <a:spLocks noChangeArrowheads="1"/>
              </p:cNvSpPr>
              <p:nvPr/>
            </p:nvSpPr>
            <p:spPr bwMode="auto">
              <a:xfrm>
                <a:off x="3527" y="758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Rectangle 64"/>
              <p:cNvSpPr>
                <a:spLocks noChangeArrowheads="1"/>
              </p:cNvSpPr>
              <p:nvPr/>
            </p:nvSpPr>
            <p:spPr bwMode="auto">
              <a:xfrm>
                <a:off x="3592" y="758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9" name="Rectangle 65"/>
              <p:cNvSpPr>
                <a:spLocks noChangeArrowheads="1"/>
              </p:cNvSpPr>
              <p:nvPr/>
            </p:nvSpPr>
            <p:spPr bwMode="auto">
              <a:xfrm>
                <a:off x="3636" y="758"/>
                <a:ext cx="8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0" name="Rectangle 66"/>
              <p:cNvSpPr>
                <a:spLocks noChangeArrowheads="1"/>
              </p:cNvSpPr>
              <p:nvPr/>
            </p:nvSpPr>
            <p:spPr bwMode="auto">
              <a:xfrm>
                <a:off x="3688" y="758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1" name="Rectangle 67"/>
              <p:cNvSpPr>
                <a:spLocks noChangeArrowheads="1"/>
              </p:cNvSpPr>
              <p:nvPr/>
            </p:nvSpPr>
            <p:spPr bwMode="auto">
              <a:xfrm>
                <a:off x="3718" y="758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2" name="Rectangle 68"/>
              <p:cNvSpPr>
                <a:spLocks noChangeArrowheads="1"/>
              </p:cNvSpPr>
              <p:nvPr/>
            </p:nvSpPr>
            <p:spPr bwMode="auto">
              <a:xfrm>
                <a:off x="3792" y="758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3" name="Rectangle 69"/>
              <p:cNvSpPr>
                <a:spLocks noChangeArrowheads="1"/>
              </p:cNvSpPr>
              <p:nvPr/>
            </p:nvSpPr>
            <p:spPr bwMode="auto">
              <a:xfrm>
                <a:off x="3853" y="758"/>
                <a:ext cx="6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4" name="Freeform 70"/>
              <p:cNvSpPr>
                <a:spLocks/>
              </p:cNvSpPr>
              <p:nvPr/>
            </p:nvSpPr>
            <p:spPr bwMode="auto">
              <a:xfrm>
                <a:off x="4675" y="952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71"/>
              <p:cNvSpPr>
                <a:spLocks/>
              </p:cNvSpPr>
              <p:nvPr/>
            </p:nvSpPr>
            <p:spPr bwMode="auto">
              <a:xfrm>
                <a:off x="4675" y="952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72"/>
              <p:cNvSpPr>
                <a:spLocks/>
              </p:cNvSpPr>
              <p:nvPr/>
            </p:nvSpPr>
            <p:spPr bwMode="auto">
              <a:xfrm>
                <a:off x="4281" y="944"/>
                <a:ext cx="0" cy="116"/>
              </a:xfrm>
              <a:custGeom>
                <a:avLst/>
                <a:gdLst>
                  <a:gd name="T0" fmla="*/ 0 h 356"/>
                  <a:gd name="T1" fmla="*/ 0 h 356"/>
                  <a:gd name="T2" fmla="*/ 356 h 35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6">
                    <a:moveTo>
                      <a:pt x="0" y="0"/>
                    </a:moveTo>
                    <a:lnTo>
                      <a:pt x="0" y="0"/>
                    </a:lnTo>
                    <a:lnTo>
                      <a:pt x="0" y="356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73"/>
              <p:cNvSpPr>
                <a:spLocks/>
              </p:cNvSpPr>
              <p:nvPr/>
            </p:nvSpPr>
            <p:spPr bwMode="auto">
              <a:xfrm>
                <a:off x="4281" y="944"/>
                <a:ext cx="0" cy="116"/>
              </a:xfrm>
              <a:custGeom>
                <a:avLst/>
                <a:gdLst>
                  <a:gd name="T0" fmla="*/ 0 h 356"/>
                  <a:gd name="T1" fmla="*/ 0 h 356"/>
                  <a:gd name="T2" fmla="*/ 356 h 35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6">
                    <a:moveTo>
                      <a:pt x="0" y="0"/>
                    </a:moveTo>
                    <a:lnTo>
                      <a:pt x="0" y="0"/>
                    </a:lnTo>
                    <a:lnTo>
                      <a:pt x="0" y="356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74"/>
              <p:cNvSpPr>
                <a:spLocks/>
              </p:cNvSpPr>
              <p:nvPr/>
            </p:nvSpPr>
            <p:spPr bwMode="auto">
              <a:xfrm>
                <a:off x="3994" y="722"/>
                <a:ext cx="855" cy="656"/>
              </a:xfrm>
              <a:custGeom>
                <a:avLst/>
                <a:gdLst>
                  <a:gd name="T0" fmla="*/ 0 w 2626"/>
                  <a:gd name="T1" fmla="*/ 0 h 2014"/>
                  <a:gd name="T2" fmla="*/ 0 w 2626"/>
                  <a:gd name="T3" fmla="*/ 0 h 2014"/>
                  <a:gd name="T4" fmla="*/ 2626 w 2626"/>
                  <a:gd name="T5" fmla="*/ 0 h 2014"/>
                  <a:gd name="T6" fmla="*/ 2626 w 2626"/>
                  <a:gd name="T7" fmla="*/ 2014 h 2014"/>
                  <a:gd name="T8" fmla="*/ 0 w 2626"/>
                  <a:gd name="T9" fmla="*/ 2014 h 2014"/>
                  <a:gd name="T10" fmla="*/ 0 w 2626"/>
                  <a:gd name="T11" fmla="*/ 0 h 2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26" h="2014">
                    <a:moveTo>
                      <a:pt x="0" y="0"/>
                    </a:moveTo>
                    <a:lnTo>
                      <a:pt x="0" y="0"/>
                    </a:lnTo>
                    <a:lnTo>
                      <a:pt x="2626" y="0"/>
                    </a:lnTo>
                    <a:lnTo>
                      <a:pt x="2626" y="2014"/>
                    </a:lnTo>
                    <a:lnTo>
                      <a:pt x="0" y="20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75"/>
              <p:cNvSpPr>
                <a:spLocks noEditPoints="1"/>
              </p:cNvSpPr>
              <p:nvPr/>
            </p:nvSpPr>
            <p:spPr bwMode="auto">
              <a:xfrm>
                <a:off x="3994" y="722"/>
                <a:ext cx="855" cy="656"/>
              </a:xfrm>
              <a:custGeom>
                <a:avLst/>
                <a:gdLst>
                  <a:gd name="T0" fmla="*/ 0 w 2626"/>
                  <a:gd name="T1" fmla="*/ 0 h 2014"/>
                  <a:gd name="T2" fmla="*/ 293 w 2626"/>
                  <a:gd name="T3" fmla="*/ 0 h 2014"/>
                  <a:gd name="T4" fmla="*/ 506 w 2626"/>
                  <a:gd name="T5" fmla="*/ 0 h 2014"/>
                  <a:gd name="T6" fmla="*/ 586 w 2626"/>
                  <a:gd name="T7" fmla="*/ 0 h 2014"/>
                  <a:gd name="T8" fmla="*/ 880 w 2626"/>
                  <a:gd name="T9" fmla="*/ 0 h 2014"/>
                  <a:gd name="T10" fmla="*/ 1093 w 2626"/>
                  <a:gd name="T11" fmla="*/ 0 h 2014"/>
                  <a:gd name="T12" fmla="*/ 1173 w 2626"/>
                  <a:gd name="T13" fmla="*/ 0 h 2014"/>
                  <a:gd name="T14" fmla="*/ 1466 w 2626"/>
                  <a:gd name="T15" fmla="*/ 0 h 2014"/>
                  <a:gd name="T16" fmla="*/ 1680 w 2626"/>
                  <a:gd name="T17" fmla="*/ 0 h 2014"/>
                  <a:gd name="T18" fmla="*/ 1760 w 2626"/>
                  <a:gd name="T19" fmla="*/ 0 h 2014"/>
                  <a:gd name="T20" fmla="*/ 2053 w 2626"/>
                  <a:gd name="T21" fmla="*/ 0 h 2014"/>
                  <a:gd name="T22" fmla="*/ 2266 w 2626"/>
                  <a:gd name="T23" fmla="*/ 0 h 2014"/>
                  <a:gd name="T24" fmla="*/ 2346 w 2626"/>
                  <a:gd name="T25" fmla="*/ 0 h 2014"/>
                  <a:gd name="T26" fmla="*/ 2626 w 2626"/>
                  <a:gd name="T27" fmla="*/ 14 h 2014"/>
                  <a:gd name="T28" fmla="*/ 2626 w 2626"/>
                  <a:gd name="T29" fmla="*/ 227 h 2014"/>
                  <a:gd name="T30" fmla="*/ 2626 w 2626"/>
                  <a:gd name="T31" fmla="*/ 307 h 2014"/>
                  <a:gd name="T32" fmla="*/ 2626 w 2626"/>
                  <a:gd name="T33" fmla="*/ 600 h 2014"/>
                  <a:gd name="T34" fmla="*/ 2626 w 2626"/>
                  <a:gd name="T35" fmla="*/ 814 h 2014"/>
                  <a:gd name="T36" fmla="*/ 2626 w 2626"/>
                  <a:gd name="T37" fmla="*/ 894 h 2014"/>
                  <a:gd name="T38" fmla="*/ 2626 w 2626"/>
                  <a:gd name="T39" fmla="*/ 1187 h 2014"/>
                  <a:gd name="T40" fmla="*/ 2626 w 2626"/>
                  <a:gd name="T41" fmla="*/ 1400 h 2014"/>
                  <a:gd name="T42" fmla="*/ 2626 w 2626"/>
                  <a:gd name="T43" fmla="*/ 1480 h 2014"/>
                  <a:gd name="T44" fmla="*/ 2626 w 2626"/>
                  <a:gd name="T45" fmla="*/ 1774 h 2014"/>
                  <a:gd name="T46" fmla="*/ 2626 w 2626"/>
                  <a:gd name="T47" fmla="*/ 1987 h 2014"/>
                  <a:gd name="T48" fmla="*/ 2573 w 2626"/>
                  <a:gd name="T49" fmla="*/ 2014 h 2014"/>
                  <a:gd name="T50" fmla="*/ 2280 w 2626"/>
                  <a:gd name="T51" fmla="*/ 2014 h 2014"/>
                  <a:gd name="T52" fmla="*/ 2066 w 2626"/>
                  <a:gd name="T53" fmla="*/ 2014 h 2014"/>
                  <a:gd name="T54" fmla="*/ 1986 w 2626"/>
                  <a:gd name="T55" fmla="*/ 2014 h 2014"/>
                  <a:gd name="T56" fmla="*/ 1693 w 2626"/>
                  <a:gd name="T57" fmla="*/ 2014 h 2014"/>
                  <a:gd name="T58" fmla="*/ 1480 w 2626"/>
                  <a:gd name="T59" fmla="*/ 2014 h 2014"/>
                  <a:gd name="T60" fmla="*/ 1400 w 2626"/>
                  <a:gd name="T61" fmla="*/ 2014 h 2014"/>
                  <a:gd name="T62" fmla="*/ 1106 w 2626"/>
                  <a:gd name="T63" fmla="*/ 2014 h 2014"/>
                  <a:gd name="T64" fmla="*/ 893 w 2626"/>
                  <a:gd name="T65" fmla="*/ 2014 h 2014"/>
                  <a:gd name="T66" fmla="*/ 813 w 2626"/>
                  <a:gd name="T67" fmla="*/ 2014 h 2014"/>
                  <a:gd name="T68" fmla="*/ 520 w 2626"/>
                  <a:gd name="T69" fmla="*/ 2014 h 2014"/>
                  <a:gd name="T70" fmla="*/ 306 w 2626"/>
                  <a:gd name="T71" fmla="*/ 2014 h 2014"/>
                  <a:gd name="T72" fmla="*/ 226 w 2626"/>
                  <a:gd name="T73" fmla="*/ 2014 h 2014"/>
                  <a:gd name="T74" fmla="*/ 0 w 2626"/>
                  <a:gd name="T75" fmla="*/ 1947 h 2014"/>
                  <a:gd name="T76" fmla="*/ 0 w 2626"/>
                  <a:gd name="T77" fmla="*/ 1734 h 2014"/>
                  <a:gd name="T78" fmla="*/ 0 w 2626"/>
                  <a:gd name="T79" fmla="*/ 1654 h 2014"/>
                  <a:gd name="T80" fmla="*/ 0 w 2626"/>
                  <a:gd name="T81" fmla="*/ 1360 h 2014"/>
                  <a:gd name="T82" fmla="*/ 0 w 2626"/>
                  <a:gd name="T83" fmla="*/ 1147 h 2014"/>
                  <a:gd name="T84" fmla="*/ 0 w 2626"/>
                  <a:gd name="T85" fmla="*/ 1067 h 2014"/>
                  <a:gd name="T86" fmla="*/ 0 w 2626"/>
                  <a:gd name="T87" fmla="*/ 774 h 2014"/>
                  <a:gd name="T88" fmla="*/ 0 w 2626"/>
                  <a:gd name="T89" fmla="*/ 560 h 2014"/>
                  <a:gd name="T90" fmla="*/ 0 w 2626"/>
                  <a:gd name="T91" fmla="*/ 480 h 2014"/>
                  <a:gd name="T92" fmla="*/ 0 w 2626"/>
                  <a:gd name="T93" fmla="*/ 187 h 2014"/>
                  <a:gd name="T94" fmla="*/ 0 w 2626"/>
                  <a:gd name="T95" fmla="*/ 0 h 2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26" h="2014">
                    <a:moveTo>
                      <a:pt x="0" y="0"/>
                    </a:moveTo>
                    <a:lnTo>
                      <a:pt x="0" y="0"/>
                    </a:lnTo>
                    <a:lnTo>
                      <a:pt x="213" y="0"/>
                    </a:lnTo>
                    <a:moveTo>
                      <a:pt x="293" y="0"/>
                    </a:moveTo>
                    <a:lnTo>
                      <a:pt x="293" y="0"/>
                    </a:lnTo>
                    <a:lnTo>
                      <a:pt x="506" y="0"/>
                    </a:lnTo>
                    <a:moveTo>
                      <a:pt x="586" y="0"/>
                    </a:moveTo>
                    <a:lnTo>
                      <a:pt x="586" y="0"/>
                    </a:lnTo>
                    <a:lnTo>
                      <a:pt x="800" y="0"/>
                    </a:lnTo>
                    <a:moveTo>
                      <a:pt x="880" y="0"/>
                    </a:moveTo>
                    <a:lnTo>
                      <a:pt x="880" y="0"/>
                    </a:lnTo>
                    <a:lnTo>
                      <a:pt x="1093" y="0"/>
                    </a:lnTo>
                    <a:moveTo>
                      <a:pt x="1173" y="0"/>
                    </a:moveTo>
                    <a:lnTo>
                      <a:pt x="1173" y="0"/>
                    </a:lnTo>
                    <a:lnTo>
                      <a:pt x="1386" y="0"/>
                    </a:lnTo>
                    <a:moveTo>
                      <a:pt x="1466" y="0"/>
                    </a:moveTo>
                    <a:lnTo>
                      <a:pt x="1466" y="0"/>
                    </a:lnTo>
                    <a:lnTo>
                      <a:pt x="1680" y="0"/>
                    </a:lnTo>
                    <a:moveTo>
                      <a:pt x="1760" y="0"/>
                    </a:moveTo>
                    <a:lnTo>
                      <a:pt x="1760" y="0"/>
                    </a:lnTo>
                    <a:lnTo>
                      <a:pt x="1973" y="0"/>
                    </a:lnTo>
                    <a:moveTo>
                      <a:pt x="2053" y="0"/>
                    </a:moveTo>
                    <a:lnTo>
                      <a:pt x="2053" y="0"/>
                    </a:lnTo>
                    <a:lnTo>
                      <a:pt x="2266" y="0"/>
                    </a:lnTo>
                    <a:moveTo>
                      <a:pt x="2346" y="0"/>
                    </a:moveTo>
                    <a:lnTo>
                      <a:pt x="2346" y="0"/>
                    </a:lnTo>
                    <a:lnTo>
                      <a:pt x="2560" y="0"/>
                    </a:lnTo>
                    <a:moveTo>
                      <a:pt x="2626" y="14"/>
                    </a:moveTo>
                    <a:lnTo>
                      <a:pt x="2626" y="14"/>
                    </a:lnTo>
                    <a:lnTo>
                      <a:pt x="2626" y="227"/>
                    </a:lnTo>
                    <a:moveTo>
                      <a:pt x="2626" y="307"/>
                    </a:moveTo>
                    <a:lnTo>
                      <a:pt x="2626" y="307"/>
                    </a:lnTo>
                    <a:lnTo>
                      <a:pt x="2626" y="520"/>
                    </a:lnTo>
                    <a:moveTo>
                      <a:pt x="2626" y="600"/>
                    </a:moveTo>
                    <a:lnTo>
                      <a:pt x="2626" y="600"/>
                    </a:lnTo>
                    <a:lnTo>
                      <a:pt x="2626" y="814"/>
                    </a:lnTo>
                    <a:moveTo>
                      <a:pt x="2626" y="894"/>
                    </a:moveTo>
                    <a:lnTo>
                      <a:pt x="2626" y="894"/>
                    </a:lnTo>
                    <a:lnTo>
                      <a:pt x="2626" y="1107"/>
                    </a:lnTo>
                    <a:moveTo>
                      <a:pt x="2626" y="1187"/>
                    </a:moveTo>
                    <a:lnTo>
                      <a:pt x="2626" y="1187"/>
                    </a:lnTo>
                    <a:lnTo>
                      <a:pt x="2626" y="1400"/>
                    </a:lnTo>
                    <a:moveTo>
                      <a:pt x="2626" y="1480"/>
                    </a:moveTo>
                    <a:lnTo>
                      <a:pt x="2626" y="1480"/>
                    </a:lnTo>
                    <a:lnTo>
                      <a:pt x="2626" y="1694"/>
                    </a:lnTo>
                    <a:moveTo>
                      <a:pt x="2626" y="1774"/>
                    </a:moveTo>
                    <a:lnTo>
                      <a:pt x="2626" y="1774"/>
                    </a:lnTo>
                    <a:lnTo>
                      <a:pt x="2626" y="1987"/>
                    </a:lnTo>
                    <a:moveTo>
                      <a:pt x="2573" y="2014"/>
                    </a:moveTo>
                    <a:lnTo>
                      <a:pt x="2573" y="2014"/>
                    </a:lnTo>
                    <a:lnTo>
                      <a:pt x="2360" y="2014"/>
                    </a:lnTo>
                    <a:moveTo>
                      <a:pt x="2280" y="2014"/>
                    </a:moveTo>
                    <a:lnTo>
                      <a:pt x="2280" y="2014"/>
                    </a:lnTo>
                    <a:lnTo>
                      <a:pt x="2066" y="2014"/>
                    </a:lnTo>
                    <a:moveTo>
                      <a:pt x="1986" y="2014"/>
                    </a:moveTo>
                    <a:lnTo>
                      <a:pt x="1986" y="2014"/>
                    </a:lnTo>
                    <a:lnTo>
                      <a:pt x="1773" y="2014"/>
                    </a:lnTo>
                    <a:moveTo>
                      <a:pt x="1693" y="2014"/>
                    </a:moveTo>
                    <a:lnTo>
                      <a:pt x="1693" y="2014"/>
                    </a:lnTo>
                    <a:lnTo>
                      <a:pt x="1480" y="2014"/>
                    </a:lnTo>
                    <a:moveTo>
                      <a:pt x="1400" y="2014"/>
                    </a:moveTo>
                    <a:lnTo>
                      <a:pt x="1400" y="2014"/>
                    </a:lnTo>
                    <a:lnTo>
                      <a:pt x="1186" y="2014"/>
                    </a:lnTo>
                    <a:moveTo>
                      <a:pt x="1106" y="2014"/>
                    </a:moveTo>
                    <a:lnTo>
                      <a:pt x="1106" y="2014"/>
                    </a:lnTo>
                    <a:lnTo>
                      <a:pt x="893" y="2014"/>
                    </a:lnTo>
                    <a:moveTo>
                      <a:pt x="813" y="2014"/>
                    </a:moveTo>
                    <a:lnTo>
                      <a:pt x="813" y="2014"/>
                    </a:lnTo>
                    <a:lnTo>
                      <a:pt x="600" y="2014"/>
                    </a:lnTo>
                    <a:moveTo>
                      <a:pt x="520" y="2014"/>
                    </a:moveTo>
                    <a:lnTo>
                      <a:pt x="520" y="2014"/>
                    </a:lnTo>
                    <a:lnTo>
                      <a:pt x="306" y="2014"/>
                    </a:lnTo>
                    <a:moveTo>
                      <a:pt x="226" y="2014"/>
                    </a:moveTo>
                    <a:lnTo>
                      <a:pt x="226" y="2014"/>
                    </a:lnTo>
                    <a:lnTo>
                      <a:pt x="13" y="2014"/>
                    </a:lnTo>
                    <a:moveTo>
                      <a:pt x="0" y="1947"/>
                    </a:moveTo>
                    <a:lnTo>
                      <a:pt x="0" y="1947"/>
                    </a:lnTo>
                    <a:lnTo>
                      <a:pt x="0" y="1734"/>
                    </a:lnTo>
                    <a:moveTo>
                      <a:pt x="0" y="1654"/>
                    </a:moveTo>
                    <a:lnTo>
                      <a:pt x="0" y="1654"/>
                    </a:lnTo>
                    <a:lnTo>
                      <a:pt x="0" y="1440"/>
                    </a:lnTo>
                    <a:moveTo>
                      <a:pt x="0" y="1360"/>
                    </a:moveTo>
                    <a:lnTo>
                      <a:pt x="0" y="1360"/>
                    </a:lnTo>
                    <a:lnTo>
                      <a:pt x="0" y="1147"/>
                    </a:lnTo>
                    <a:moveTo>
                      <a:pt x="0" y="1067"/>
                    </a:moveTo>
                    <a:lnTo>
                      <a:pt x="0" y="1067"/>
                    </a:lnTo>
                    <a:lnTo>
                      <a:pt x="0" y="854"/>
                    </a:lnTo>
                    <a:moveTo>
                      <a:pt x="0" y="774"/>
                    </a:moveTo>
                    <a:lnTo>
                      <a:pt x="0" y="774"/>
                    </a:lnTo>
                    <a:lnTo>
                      <a:pt x="0" y="560"/>
                    </a:lnTo>
                    <a:moveTo>
                      <a:pt x="0" y="480"/>
                    </a:moveTo>
                    <a:lnTo>
                      <a:pt x="0" y="480"/>
                    </a:lnTo>
                    <a:lnTo>
                      <a:pt x="0" y="267"/>
                    </a:lnTo>
                    <a:moveTo>
                      <a:pt x="0" y="187"/>
                    </a:moveTo>
                    <a:lnTo>
                      <a:pt x="0" y="18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76"/>
              <p:cNvSpPr>
                <a:spLocks/>
              </p:cNvSpPr>
              <p:nvPr/>
            </p:nvSpPr>
            <p:spPr bwMode="auto">
              <a:xfrm>
                <a:off x="4610" y="566"/>
                <a:ext cx="0" cy="336"/>
              </a:xfrm>
              <a:custGeom>
                <a:avLst/>
                <a:gdLst>
                  <a:gd name="T0" fmla="*/ 0 h 1032"/>
                  <a:gd name="T1" fmla="*/ 0 h 1032"/>
                  <a:gd name="T2" fmla="*/ 1032 h 10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32">
                    <a:moveTo>
                      <a:pt x="0" y="0"/>
                    </a:moveTo>
                    <a:lnTo>
                      <a:pt x="0" y="0"/>
                    </a:lnTo>
                    <a:lnTo>
                      <a:pt x="0" y="1032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77"/>
              <p:cNvSpPr>
                <a:spLocks/>
              </p:cNvSpPr>
              <p:nvPr/>
            </p:nvSpPr>
            <p:spPr bwMode="auto">
              <a:xfrm>
                <a:off x="4610" y="566"/>
                <a:ext cx="0" cy="336"/>
              </a:xfrm>
              <a:custGeom>
                <a:avLst/>
                <a:gdLst>
                  <a:gd name="T0" fmla="*/ 0 h 1032"/>
                  <a:gd name="T1" fmla="*/ 0 h 1032"/>
                  <a:gd name="T2" fmla="*/ 1032 h 10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32">
                    <a:moveTo>
                      <a:pt x="0" y="0"/>
                    </a:moveTo>
                    <a:lnTo>
                      <a:pt x="0" y="0"/>
                    </a:lnTo>
                    <a:lnTo>
                      <a:pt x="0" y="1032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78"/>
              <p:cNvSpPr>
                <a:spLocks/>
              </p:cNvSpPr>
              <p:nvPr/>
            </p:nvSpPr>
            <p:spPr bwMode="auto">
              <a:xfrm>
                <a:off x="4541" y="1039"/>
                <a:ext cx="265" cy="304"/>
              </a:xfrm>
              <a:custGeom>
                <a:avLst/>
                <a:gdLst>
                  <a:gd name="T0" fmla="*/ 0 w 813"/>
                  <a:gd name="T1" fmla="*/ 135 h 933"/>
                  <a:gd name="T2" fmla="*/ 0 w 813"/>
                  <a:gd name="T3" fmla="*/ 135 h 933"/>
                  <a:gd name="T4" fmla="*/ 135 w 813"/>
                  <a:gd name="T5" fmla="*/ 0 h 933"/>
                  <a:gd name="T6" fmla="*/ 678 w 813"/>
                  <a:gd name="T7" fmla="*/ 0 h 933"/>
                  <a:gd name="T8" fmla="*/ 813 w 813"/>
                  <a:gd name="T9" fmla="*/ 135 h 933"/>
                  <a:gd name="T10" fmla="*/ 813 w 813"/>
                  <a:gd name="T11" fmla="*/ 797 h 933"/>
                  <a:gd name="T12" fmla="*/ 678 w 813"/>
                  <a:gd name="T13" fmla="*/ 933 h 933"/>
                  <a:gd name="T14" fmla="*/ 135 w 813"/>
                  <a:gd name="T15" fmla="*/ 933 h 933"/>
                  <a:gd name="T16" fmla="*/ 0 w 813"/>
                  <a:gd name="T17" fmla="*/ 797 h 933"/>
                  <a:gd name="T18" fmla="*/ 0 w 813"/>
                  <a:gd name="T19" fmla="*/ 13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33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0"/>
                      <a:pt x="813" y="135"/>
                    </a:cubicBezTo>
                    <a:lnTo>
                      <a:pt x="813" y="797"/>
                    </a:lnTo>
                    <a:cubicBezTo>
                      <a:pt x="813" y="872"/>
                      <a:pt x="752" y="933"/>
                      <a:pt x="678" y="933"/>
                    </a:cubicBezTo>
                    <a:lnTo>
                      <a:pt x="135" y="933"/>
                    </a:lnTo>
                    <a:cubicBezTo>
                      <a:pt x="61" y="933"/>
                      <a:pt x="0" y="872"/>
                      <a:pt x="0" y="797"/>
                    </a:cubicBez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79"/>
              <p:cNvSpPr>
                <a:spLocks/>
              </p:cNvSpPr>
              <p:nvPr/>
            </p:nvSpPr>
            <p:spPr bwMode="auto">
              <a:xfrm>
                <a:off x="4541" y="1039"/>
                <a:ext cx="265" cy="304"/>
              </a:xfrm>
              <a:custGeom>
                <a:avLst/>
                <a:gdLst>
                  <a:gd name="T0" fmla="*/ 0 w 813"/>
                  <a:gd name="T1" fmla="*/ 135 h 933"/>
                  <a:gd name="T2" fmla="*/ 0 w 813"/>
                  <a:gd name="T3" fmla="*/ 135 h 933"/>
                  <a:gd name="T4" fmla="*/ 135 w 813"/>
                  <a:gd name="T5" fmla="*/ 0 h 933"/>
                  <a:gd name="T6" fmla="*/ 678 w 813"/>
                  <a:gd name="T7" fmla="*/ 0 h 933"/>
                  <a:gd name="T8" fmla="*/ 813 w 813"/>
                  <a:gd name="T9" fmla="*/ 135 h 933"/>
                  <a:gd name="T10" fmla="*/ 813 w 813"/>
                  <a:gd name="T11" fmla="*/ 797 h 933"/>
                  <a:gd name="T12" fmla="*/ 678 w 813"/>
                  <a:gd name="T13" fmla="*/ 933 h 933"/>
                  <a:gd name="T14" fmla="*/ 135 w 813"/>
                  <a:gd name="T15" fmla="*/ 933 h 933"/>
                  <a:gd name="T16" fmla="*/ 0 w 813"/>
                  <a:gd name="T17" fmla="*/ 797 h 933"/>
                  <a:gd name="T18" fmla="*/ 0 w 813"/>
                  <a:gd name="T19" fmla="*/ 13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33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0"/>
                      <a:pt x="813" y="135"/>
                    </a:cubicBezTo>
                    <a:lnTo>
                      <a:pt x="813" y="797"/>
                    </a:lnTo>
                    <a:cubicBezTo>
                      <a:pt x="813" y="872"/>
                      <a:pt x="752" y="933"/>
                      <a:pt x="678" y="933"/>
                    </a:cubicBezTo>
                    <a:lnTo>
                      <a:pt x="135" y="933"/>
                    </a:lnTo>
                    <a:cubicBezTo>
                      <a:pt x="61" y="933"/>
                      <a:pt x="0" y="872"/>
                      <a:pt x="0" y="797"/>
                    </a:cubicBezTo>
                    <a:lnTo>
                      <a:pt x="0" y="13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Rectangle 80"/>
              <p:cNvSpPr>
                <a:spLocks noChangeArrowheads="1"/>
              </p:cNvSpPr>
              <p:nvPr/>
            </p:nvSpPr>
            <p:spPr bwMode="auto">
              <a:xfrm>
                <a:off x="4595" y="1152"/>
                <a:ext cx="14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5" name="Rectangle 81"/>
              <p:cNvSpPr>
                <a:spLocks noChangeArrowheads="1"/>
              </p:cNvSpPr>
              <p:nvPr/>
            </p:nvSpPr>
            <p:spPr bwMode="auto">
              <a:xfrm>
                <a:off x="4704" y="1152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6" name="Freeform 82"/>
              <p:cNvSpPr>
                <a:spLocks/>
              </p:cNvSpPr>
              <p:nvPr/>
            </p:nvSpPr>
            <p:spPr bwMode="auto">
              <a:xfrm>
                <a:off x="4077" y="1044"/>
                <a:ext cx="412" cy="299"/>
              </a:xfrm>
              <a:custGeom>
                <a:avLst/>
                <a:gdLst>
                  <a:gd name="T0" fmla="*/ 0 w 1267"/>
                  <a:gd name="T1" fmla="*/ 153 h 920"/>
                  <a:gd name="T2" fmla="*/ 0 w 1267"/>
                  <a:gd name="T3" fmla="*/ 153 h 920"/>
                  <a:gd name="T4" fmla="*/ 154 w 1267"/>
                  <a:gd name="T5" fmla="*/ 0 h 920"/>
                  <a:gd name="T6" fmla="*/ 1113 w 1267"/>
                  <a:gd name="T7" fmla="*/ 0 h 920"/>
                  <a:gd name="T8" fmla="*/ 1267 w 1267"/>
                  <a:gd name="T9" fmla="*/ 153 h 920"/>
                  <a:gd name="T10" fmla="*/ 1267 w 1267"/>
                  <a:gd name="T11" fmla="*/ 766 h 920"/>
                  <a:gd name="T12" fmla="*/ 1113 w 1267"/>
                  <a:gd name="T13" fmla="*/ 920 h 920"/>
                  <a:gd name="T14" fmla="*/ 154 w 1267"/>
                  <a:gd name="T15" fmla="*/ 920 h 920"/>
                  <a:gd name="T16" fmla="*/ 0 w 1267"/>
                  <a:gd name="T17" fmla="*/ 766 h 920"/>
                  <a:gd name="T18" fmla="*/ 0 w 1267"/>
                  <a:gd name="T19" fmla="*/ 153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7" h="920">
                    <a:moveTo>
                      <a:pt x="0" y="153"/>
                    </a:moveTo>
                    <a:lnTo>
                      <a:pt x="0" y="153"/>
                    </a:lnTo>
                    <a:cubicBezTo>
                      <a:pt x="0" y="68"/>
                      <a:pt x="69" y="0"/>
                      <a:pt x="154" y="0"/>
                    </a:cubicBezTo>
                    <a:lnTo>
                      <a:pt x="1113" y="0"/>
                    </a:lnTo>
                    <a:cubicBezTo>
                      <a:pt x="1198" y="0"/>
                      <a:pt x="1267" y="68"/>
                      <a:pt x="1267" y="153"/>
                    </a:cubicBezTo>
                    <a:lnTo>
                      <a:pt x="1267" y="766"/>
                    </a:lnTo>
                    <a:cubicBezTo>
                      <a:pt x="1267" y="851"/>
                      <a:pt x="1198" y="920"/>
                      <a:pt x="1113" y="920"/>
                    </a:cubicBezTo>
                    <a:lnTo>
                      <a:pt x="154" y="920"/>
                    </a:lnTo>
                    <a:cubicBezTo>
                      <a:pt x="69" y="920"/>
                      <a:pt x="0" y="851"/>
                      <a:pt x="0" y="766"/>
                    </a:cubicBezTo>
                    <a:lnTo>
                      <a:pt x="0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83"/>
              <p:cNvSpPr>
                <a:spLocks/>
              </p:cNvSpPr>
              <p:nvPr/>
            </p:nvSpPr>
            <p:spPr bwMode="auto">
              <a:xfrm>
                <a:off x="4077" y="1044"/>
                <a:ext cx="412" cy="299"/>
              </a:xfrm>
              <a:custGeom>
                <a:avLst/>
                <a:gdLst>
                  <a:gd name="T0" fmla="*/ 0 w 1267"/>
                  <a:gd name="T1" fmla="*/ 153 h 920"/>
                  <a:gd name="T2" fmla="*/ 0 w 1267"/>
                  <a:gd name="T3" fmla="*/ 153 h 920"/>
                  <a:gd name="T4" fmla="*/ 154 w 1267"/>
                  <a:gd name="T5" fmla="*/ 0 h 920"/>
                  <a:gd name="T6" fmla="*/ 1113 w 1267"/>
                  <a:gd name="T7" fmla="*/ 0 h 920"/>
                  <a:gd name="T8" fmla="*/ 1267 w 1267"/>
                  <a:gd name="T9" fmla="*/ 153 h 920"/>
                  <a:gd name="T10" fmla="*/ 1267 w 1267"/>
                  <a:gd name="T11" fmla="*/ 766 h 920"/>
                  <a:gd name="T12" fmla="*/ 1113 w 1267"/>
                  <a:gd name="T13" fmla="*/ 920 h 920"/>
                  <a:gd name="T14" fmla="*/ 154 w 1267"/>
                  <a:gd name="T15" fmla="*/ 920 h 920"/>
                  <a:gd name="T16" fmla="*/ 0 w 1267"/>
                  <a:gd name="T17" fmla="*/ 766 h 920"/>
                  <a:gd name="T18" fmla="*/ 0 w 1267"/>
                  <a:gd name="T19" fmla="*/ 153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7" h="920">
                    <a:moveTo>
                      <a:pt x="0" y="153"/>
                    </a:moveTo>
                    <a:lnTo>
                      <a:pt x="0" y="153"/>
                    </a:lnTo>
                    <a:cubicBezTo>
                      <a:pt x="0" y="68"/>
                      <a:pt x="69" y="0"/>
                      <a:pt x="154" y="0"/>
                    </a:cubicBezTo>
                    <a:lnTo>
                      <a:pt x="1113" y="0"/>
                    </a:lnTo>
                    <a:cubicBezTo>
                      <a:pt x="1198" y="0"/>
                      <a:pt x="1267" y="68"/>
                      <a:pt x="1267" y="153"/>
                    </a:cubicBezTo>
                    <a:lnTo>
                      <a:pt x="1267" y="766"/>
                    </a:lnTo>
                    <a:cubicBezTo>
                      <a:pt x="1267" y="851"/>
                      <a:pt x="1198" y="920"/>
                      <a:pt x="1113" y="920"/>
                    </a:cubicBezTo>
                    <a:lnTo>
                      <a:pt x="154" y="920"/>
                    </a:lnTo>
                    <a:cubicBezTo>
                      <a:pt x="69" y="920"/>
                      <a:pt x="0" y="851"/>
                      <a:pt x="0" y="766"/>
                    </a:cubicBezTo>
                    <a:lnTo>
                      <a:pt x="0" y="153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Rectangle 84"/>
              <p:cNvSpPr>
                <a:spLocks noChangeArrowheads="1"/>
              </p:cNvSpPr>
              <p:nvPr/>
            </p:nvSpPr>
            <p:spPr bwMode="auto">
              <a:xfrm>
                <a:off x="4151" y="1114"/>
                <a:ext cx="15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8*8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9" name="Rectangle 85"/>
              <p:cNvSpPr>
                <a:spLocks noChangeArrowheads="1"/>
              </p:cNvSpPr>
              <p:nvPr/>
            </p:nvSpPr>
            <p:spPr bwMode="auto">
              <a:xfrm>
                <a:off x="4272" y="1114"/>
                <a:ext cx="12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0" name="Rectangle 86"/>
              <p:cNvSpPr>
                <a:spLocks noChangeArrowheads="1"/>
              </p:cNvSpPr>
              <p:nvPr/>
            </p:nvSpPr>
            <p:spPr bwMode="auto">
              <a:xfrm>
                <a:off x="4368" y="1114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1" name="Rectangle 87"/>
              <p:cNvSpPr>
                <a:spLocks noChangeArrowheads="1"/>
              </p:cNvSpPr>
              <p:nvPr/>
            </p:nvSpPr>
            <p:spPr bwMode="auto">
              <a:xfrm>
                <a:off x="4416" y="1114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2" name="Rectangle 88"/>
              <p:cNvSpPr>
                <a:spLocks noChangeArrowheads="1"/>
              </p:cNvSpPr>
              <p:nvPr/>
            </p:nvSpPr>
            <p:spPr bwMode="auto">
              <a:xfrm>
                <a:off x="4203" y="1201"/>
                <a:ext cx="1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Mes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3" name="Rectangle 89"/>
              <p:cNvSpPr>
                <a:spLocks noChangeArrowheads="1"/>
              </p:cNvSpPr>
              <p:nvPr/>
            </p:nvSpPr>
            <p:spPr bwMode="auto">
              <a:xfrm>
                <a:off x="4325" y="1201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4" name="Freeform 90"/>
              <p:cNvSpPr>
                <a:spLocks/>
              </p:cNvSpPr>
              <p:nvPr/>
            </p:nvSpPr>
            <p:spPr bwMode="auto">
              <a:xfrm>
                <a:off x="4502" y="740"/>
                <a:ext cx="226" cy="99"/>
              </a:xfrm>
              <a:custGeom>
                <a:avLst/>
                <a:gdLst>
                  <a:gd name="T0" fmla="*/ 0 w 693"/>
                  <a:gd name="T1" fmla="*/ 51 h 306"/>
                  <a:gd name="T2" fmla="*/ 0 w 693"/>
                  <a:gd name="T3" fmla="*/ 51 h 306"/>
                  <a:gd name="T4" fmla="*/ 51 w 693"/>
                  <a:gd name="T5" fmla="*/ 0 h 306"/>
                  <a:gd name="T6" fmla="*/ 642 w 693"/>
                  <a:gd name="T7" fmla="*/ 0 h 306"/>
                  <a:gd name="T8" fmla="*/ 693 w 693"/>
                  <a:gd name="T9" fmla="*/ 51 h 306"/>
                  <a:gd name="T10" fmla="*/ 693 w 693"/>
                  <a:gd name="T11" fmla="*/ 255 h 306"/>
                  <a:gd name="T12" fmla="*/ 642 w 693"/>
                  <a:gd name="T13" fmla="*/ 306 h 306"/>
                  <a:gd name="T14" fmla="*/ 51 w 693"/>
                  <a:gd name="T15" fmla="*/ 306 h 306"/>
                  <a:gd name="T16" fmla="*/ 0 w 693"/>
                  <a:gd name="T17" fmla="*/ 255 h 306"/>
                  <a:gd name="T18" fmla="*/ 0 w 693"/>
                  <a:gd name="T19" fmla="*/ 5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3" h="306">
                    <a:moveTo>
                      <a:pt x="0" y="51"/>
                    </a:moveTo>
                    <a:lnTo>
                      <a:pt x="0" y="51"/>
                    </a:lnTo>
                    <a:cubicBezTo>
                      <a:pt x="0" y="22"/>
                      <a:pt x="23" y="0"/>
                      <a:pt x="51" y="0"/>
                    </a:cubicBezTo>
                    <a:lnTo>
                      <a:pt x="642" y="0"/>
                    </a:lnTo>
                    <a:cubicBezTo>
                      <a:pt x="670" y="0"/>
                      <a:pt x="693" y="22"/>
                      <a:pt x="693" y="51"/>
                    </a:cubicBezTo>
                    <a:lnTo>
                      <a:pt x="693" y="255"/>
                    </a:lnTo>
                    <a:cubicBezTo>
                      <a:pt x="693" y="283"/>
                      <a:pt x="670" y="306"/>
                      <a:pt x="642" y="306"/>
                    </a:cubicBezTo>
                    <a:lnTo>
                      <a:pt x="51" y="306"/>
                    </a:lnTo>
                    <a:cubicBezTo>
                      <a:pt x="23" y="306"/>
                      <a:pt x="0" y="283"/>
                      <a:pt x="0" y="255"/>
                    </a:cubicBez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91"/>
              <p:cNvSpPr>
                <a:spLocks noChangeArrowheads="1"/>
              </p:cNvSpPr>
              <p:nvPr/>
            </p:nvSpPr>
            <p:spPr bwMode="auto">
              <a:xfrm>
                <a:off x="4547" y="750"/>
                <a:ext cx="11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iM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6" name="Rectangle 92"/>
              <p:cNvSpPr>
                <a:spLocks noChangeArrowheads="1"/>
              </p:cNvSpPr>
              <p:nvPr/>
            </p:nvSpPr>
            <p:spPr bwMode="auto">
              <a:xfrm>
                <a:off x="4629" y="750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7" name="Freeform 93"/>
              <p:cNvSpPr>
                <a:spLocks/>
              </p:cNvSpPr>
              <p:nvPr/>
            </p:nvSpPr>
            <p:spPr bwMode="auto">
              <a:xfrm>
                <a:off x="4224" y="883"/>
                <a:ext cx="534" cy="104"/>
              </a:xfrm>
              <a:custGeom>
                <a:avLst/>
                <a:gdLst>
                  <a:gd name="T0" fmla="*/ 0 w 1640"/>
                  <a:gd name="T1" fmla="*/ 53 h 320"/>
                  <a:gd name="T2" fmla="*/ 0 w 1640"/>
                  <a:gd name="T3" fmla="*/ 53 h 320"/>
                  <a:gd name="T4" fmla="*/ 54 w 1640"/>
                  <a:gd name="T5" fmla="*/ 0 h 320"/>
                  <a:gd name="T6" fmla="*/ 1587 w 1640"/>
                  <a:gd name="T7" fmla="*/ 0 h 320"/>
                  <a:gd name="T8" fmla="*/ 1640 w 1640"/>
                  <a:gd name="T9" fmla="*/ 53 h 320"/>
                  <a:gd name="T10" fmla="*/ 1640 w 1640"/>
                  <a:gd name="T11" fmla="*/ 266 h 320"/>
                  <a:gd name="T12" fmla="*/ 1587 w 1640"/>
                  <a:gd name="T13" fmla="*/ 320 h 320"/>
                  <a:gd name="T14" fmla="*/ 54 w 1640"/>
                  <a:gd name="T15" fmla="*/ 320 h 320"/>
                  <a:gd name="T16" fmla="*/ 0 w 1640"/>
                  <a:gd name="T17" fmla="*/ 266 h 320"/>
                  <a:gd name="T18" fmla="*/ 0 w 1640"/>
                  <a:gd name="T19" fmla="*/ 5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0" h="320">
                    <a:moveTo>
                      <a:pt x="0" y="53"/>
                    </a:moveTo>
                    <a:lnTo>
                      <a:pt x="0" y="53"/>
                    </a:lnTo>
                    <a:cubicBezTo>
                      <a:pt x="0" y="23"/>
                      <a:pt x="24" y="0"/>
                      <a:pt x="54" y="0"/>
                    </a:cubicBezTo>
                    <a:lnTo>
                      <a:pt x="1587" y="0"/>
                    </a:lnTo>
                    <a:cubicBezTo>
                      <a:pt x="1617" y="0"/>
                      <a:pt x="1640" y="23"/>
                      <a:pt x="1640" y="53"/>
                    </a:cubicBezTo>
                    <a:lnTo>
                      <a:pt x="1640" y="266"/>
                    </a:lnTo>
                    <a:cubicBezTo>
                      <a:pt x="1640" y="296"/>
                      <a:pt x="1617" y="320"/>
                      <a:pt x="1587" y="320"/>
                    </a:cubicBezTo>
                    <a:lnTo>
                      <a:pt x="54" y="320"/>
                    </a:lnTo>
                    <a:cubicBezTo>
                      <a:pt x="24" y="320"/>
                      <a:pt x="0" y="296"/>
                      <a:pt x="0" y="266"/>
                    </a:cubicBez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94"/>
              <p:cNvSpPr>
                <a:spLocks noChangeArrowheads="1"/>
              </p:cNvSpPr>
              <p:nvPr/>
            </p:nvSpPr>
            <p:spPr bwMode="auto">
              <a:xfrm>
                <a:off x="4420" y="895"/>
                <a:ext cx="16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PPU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9" name="Freeform 95"/>
              <p:cNvSpPr>
                <a:spLocks/>
              </p:cNvSpPr>
              <p:nvPr/>
            </p:nvSpPr>
            <p:spPr bwMode="auto">
              <a:xfrm>
                <a:off x="3942" y="453"/>
                <a:ext cx="942" cy="135"/>
              </a:xfrm>
              <a:custGeom>
                <a:avLst/>
                <a:gdLst>
                  <a:gd name="T0" fmla="*/ 0 w 2893"/>
                  <a:gd name="T1" fmla="*/ 67 h 412"/>
                  <a:gd name="T2" fmla="*/ 0 w 2893"/>
                  <a:gd name="T3" fmla="*/ 67 h 412"/>
                  <a:gd name="T4" fmla="*/ 69 w 2893"/>
                  <a:gd name="T5" fmla="*/ 0 h 412"/>
                  <a:gd name="T6" fmla="*/ 2824 w 2893"/>
                  <a:gd name="T7" fmla="*/ 0 h 412"/>
                  <a:gd name="T8" fmla="*/ 2893 w 2893"/>
                  <a:gd name="T9" fmla="*/ 67 h 412"/>
                  <a:gd name="T10" fmla="*/ 2893 w 2893"/>
                  <a:gd name="T11" fmla="*/ 343 h 412"/>
                  <a:gd name="T12" fmla="*/ 2824 w 2893"/>
                  <a:gd name="T13" fmla="*/ 412 h 412"/>
                  <a:gd name="T14" fmla="*/ 69 w 2893"/>
                  <a:gd name="T15" fmla="*/ 412 h 412"/>
                  <a:gd name="T16" fmla="*/ 0 w 2893"/>
                  <a:gd name="T17" fmla="*/ 343 h 412"/>
                  <a:gd name="T18" fmla="*/ 0 w 2893"/>
                  <a:gd name="T19" fmla="*/ 67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93" h="412">
                    <a:moveTo>
                      <a:pt x="0" y="67"/>
                    </a:moveTo>
                    <a:lnTo>
                      <a:pt x="0" y="67"/>
                    </a:lnTo>
                    <a:cubicBezTo>
                      <a:pt x="0" y="29"/>
                      <a:pt x="31" y="0"/>
                      <a:pt x="69" y="0"/>
                    </a:cubicBezTo>
                    <a:lnTo>
                      <a:pt x="2824" y="0"/>
                    </a:lnTo>
                    <a:cubicBezTo>
                      <a:pt x="2862" y="0"/>
                      <a:pt x="2893" y="29"/>
                      <a:pt x="2893" y="67"/>
                    </a:cubicBezTo>
                    <a:lnTo>
                      <a:pt x="2893" y="343"/>
                    </a:lnTo>
                    <a:cubicBezTo>
                      <a:pt x="2893" y="381"/>
                      <a:pt x="2862" y="412"/>
                      <a:pt x="2824" y="412"/>
                    </a:cubicBezTo>
                    <a:lnTo>
                      <a:pt x="69" y="412"/>
                    </a:lnTo>
                    <a:cubicBezTo>
                      <a:pt x="31" y="412"/>
                      <a:pt x="0" y="381"/>
                      <a:pt x="0" y="343"/>
                    </a:cubicBez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96"/>
              <p:cNvSpPr>
                <a:spLocks noChangeArrowheads="1"/>
              </p:cNvSpPr>
              <p:nvPr/>
            </p:nvSpPr>
            <p:spPr bwMode="auto">
              <a:xfrm>
                <a:off x="4286" y="481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1" name="Rectangle 97"/>
              <p:cNvSpPr>
                <a:spLocks noChangeArrowheads="1"/>
              </p:cNvSpPr>
              <p:nvPr/>
            </p:nvSpPr>
            <p:spPr bwMode="auto">
              <a:xfrm>
                <a:off x="4351" y="481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2" name="Rectangle 98"/>
              <p:cNvSpPr>
                <a:spLocks noChangeArrowheads="1"/>
              </p:cNvSpPr>
              <p:nvPr/>
            </p:nvSpPr>
            <p:spPr bwMode="auto">
              <a:xfrm>
                <a:off x="4381" y="481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3" name="Rectangle 99"/>
              <p:cNvSpPr>
                <a:spLocks noChangeArrowheads="1"/>
              </p:cNvSpPr>
              <p:nvPr/>
            </p:nvSpPr>
            <p:spPr bwMode="auto">
              <a:xfrm>
                <a:off x="4437" y="481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4" name="Rectangle 100"/>
              <p:cNvSpPr>
                <a:spLocks noChangeArrowheads="1"/>
              </p:cNvSpPr>
              <p:nvPr/>
            </p:nvSpPr>
            <p:spPr bwMode="auto">
              <a:xfrm>
                <a:off x="4503" y="481"/>
                <a:ext cx="6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5" name="Rectangle 101"/>
              <p:cNvSpPr>
                <a:spLocks noChangeArrowheads="1"/>
              </p:cNvSpPr>
              <p:nvPr/>
            </p:nvSpPr>
            <p:spPr bwMode="auto">
              <a:xfrm>
                <a:off x="4042" y="760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6" name="Rectangle 102"/>
              <p:cNvSpPr>
                <a:spLocks noChangeArrowheads="1"/>
              </p:cNvSpPr>
              <p:nvPr/>
            </p:nvSpPr>
            <p:spPr bwMode="auto">
              <a:xfrm>
                <a:off x="4094" y="760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7" name="Rectangle 103"/>
              <p:cNvSpPr>
                <a:spLocks noChangeArrowheads="1"/>
              </p:cNvSpPr>
              <p:nvPr/>
            </p:nvSpPr>
            <p:spPr bwMode="auto">
              <a:xfrm>
                <a:off x="4159" y="760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8" name="Rectangle 104"/>
              <p:cNvSpPr>
                <a:spLocks noChangeArrowheads="1"/>
              </p:cNvSpPr>
              <p:nvPr/>
            </p:nvSpPr>
            <p:spPr bwMode="auto">
              <a:xfrm>
                <a:off x="4202" y="760"/>
                <a:ext cx="8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" name="Rectangle 105"/>
              <p:cNvSpPr>
                <a:spLocks noChangeArrowheads="1"/>
              </p:cNvSpPr>
              <p:nvPr/>
            </p:nvSpPr>
            <p:spPr bwMode="auto">
              <a:xfrm>
                <a:off x="4255" y="760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" name="Rectangle 106"/>
              <p:cNvSpPr>
                <a:spLocks noChangeArrowheads="1"/>
              </p:cNvSpPr>
              <p:nvPr/>
            </p:nvSpPr>
            <p:spPr bwMode="auto">
              <a:xfrm>
                <a:off x="4285" y="760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1" name="Rectangle 107"/>
              <p:cNvSpPr>
                <a:spLocks noChangeArrowheads="1"/>
              </p:cNvSpPr>
              <p:nvPr/>
            </p:nvSpPr>
            <p:spPr bwMode="auto">
              <a:xfrm>
                <a:off x="4359" y="760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2" name="Rectangle 108"/>
              <p:cNvSpPr>
                <a:spLocks noChangeArrowheads="1"/>
              </p:cNvSpPr>
              <p:nvPr/>
            </p:nvSpPr>
            <p:spPr bwMode="auto">
              <a:xfrm>
                <a:off x="4420" y="760"/>
                <a:ext cx="6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3" name="Freeform 109"/>
              <p:cNvSpPr>
                <a:spLocks/>
              </p:cNvSpPr>
              <p:nvPr/>
            </p:nvSpPr>
            <p:spPr bwMode="auto">
              <a:xfrm>
                <a:off x="4667" y="2008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10"/>
              <p:cNvSpPr>
                <a:spLocks/>
              </p:cNvSpPr>
              <p:nvPr/>
            </p:nvSpPr>
            <p:spPr bwMode="auto">
              <a:xfrm>
                <a:off x="4667" y="2008"/>
                <a:ext cx="0" cy="116"/>
              </a:xfrm>
              <a:custGeom>
                <a:avLst/>
                <a:gdLst>
                  <a:gd name="T0" fmla="*/ 0 w 1"/>
                  <a:gd name="T1" fmla="*/ 0 h 355"/>
                  <a:gd name="T2" fmla="*/ 0 w 1"/>
                  <a:gd name="T3" fmla="*/ 0 h 355"/>
                  <a:gd name="T4" fmla="*/ 1 w 1"/>
                  <a:gd name="T5" fmla="*/ 355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55">
                    <a:moveTo>
                      <a:pt x="0" y="0"/>
                    </a:moveTo>
                    <a:lnTo>
                      <a:pt x="0" y="0"/>
                    </a:lnTo>
                    <a:lnTo>
                      <a:pt x="1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111"/>
              <p:cNvSpPr>
                <a:spLocks/>
              </p:cNvSpPr>
              <p:nvPr/>
            </p:nvSpPr>
            <p:spPr bwMode="auto">
              <a:xfrm>
                <a:off x="4272" y="2008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112"/>
              <p:cNvSpPr>
                <a:spLocks/>
              </p:cNvSpPr>
              <p:nvPr/>
            </p:nvSpPr>
            <p:spPr bwMode="auto">
              <a:xfrm>
                <a:off x="4272" y="2008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113"/>
              <p:cNvSpPr>
                <a:spLocks/>
              </p:cNvSpPr>
              <p:nvPr/>
            </p:nvSpPr>
            <p:spPr bwMode="auto">
              <a:xfrm>
                <a:off x="3994" y="1717"/>
                <a:ext cx="855" cy="660"/>
              </a:xfrm>
              <a:custGeom>
                <a:avLst/>
                <a:gdLst>
                  <a:gd name="T0" fmla="*/ 0 w 2626"/>
                  <a:gd name="T1" fmla="*/ 0 h 2026"/>
                  <a:gd name="T2" fmla="*/ 0 w 2626"/>
                  <a:gd name="T3" fmla="*/ 0 h 2026"/>
                  <a:gd name="T4" fmla="*/ 2626 w 2626"/>
                  <a:gd name="T5" fmla="*/ 0 h 2026"/>
                  <a:gd name="T6" fmla="*/ 2626 w 2626"/>
                  <a:gd name="T7" fmla="*/ 2026 h 2026"/>
                  <a:gd name="T8" fmla="*/ 0 w 2626"/>
                  <a:gd name="T9" fmla="*/ 2026 h 2026"/>
                  <a:gd name="T10" fmla="*/ 0 w 2626"/>
                  <a:gd name="T11" fmla="*/ 0 h 2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26" h="2026">
                    <a:moveTo>
                      <a:pt x="0" y="0"/>
                    </a:moveTo>
                    <a:lnTo>
                      <a:pt x="0" y="0"/>
                    </a:lnTo>
                    <a:lnTo>
                      <a:pt x="2626" y="0"/>
                    </a:lnTo>
                    <a:lnTo>
                      <a:pt x="2626" y="2026"/>
                    </a:lnTo>
                    <a:lnTo>
                      <a:pt x="0" y="20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114"/>
              <p:cNvSpPr>
                <a:spLocks noEditPoints="1"/>
              </p:cNvSpPr>
              <p:nvPr/>
            </p:nvSpPr>
            <p:spPr bwMode="auto">
              <a:xfrm>
                <a:off x="3994" y="1717"/>
                <a:ext cx="855" cy="660"/>
              </a:xfrm>
              <a:custGeom>
                <a:avLst/>
                <a:gdLst>
                  <a:gd name="T0" fmla="*/ 0 w 2626"/>
                  <a:gd name="T1" fmla="*/ 0 h 2026"/>
                  <a:gd name="T2" fmla="*/ 293 w 2626"/>
                  <a:gd name="T3" fmla="*/ 0 h 2026"/>
                  <a:gd name="T4" fmla="*/ 506 w 2626"/>
                  <a:gd name="T5" fmla="*/ 0 h 2026"/>
                  <a:gd name="T6" fmla="*/ 586 w 2626"/>
                  <a:gd name="T7" fmla="*/ 0 h 2026"/>
                  <a:gd name="T8" fmla="*/ 880 w 2626"/>
                  <a:gd name="T9" fmla="*/ 0 h 2026"/>
                  <a:gd name="T10" fmla="*/ 1093 w 2626"/>
                  <a:gd name="T11" fmla="*/ 0 h 2026"/>
                  <a:gd name="T12" fmla="*/ 1173 w 2626"/>
                  <a:gd name="T13" fmla="*/ 0 h 2026"/>
                  <a:gd name="T14" fmla="*/ 1466 w 2626"/>
                  <a:gd name="T15" fmla="*/ 0 h 2026"/>
                  <a:gd name="T16" fmla="*/ 1680 w 2626"/>
                  <a:gd name="T17" fmla="*/ 0 h 2026"/>
                  <a:gd name="T18" fmla="*/ 1760 w 2626"/>
                  <a:gd name="T19" fmla="*/ 0 h 2026"/>
                  <a:gd name="T20" fmla="*/ 2053 w 2626"/>
                  <a:gd name="T21" fmla="*/ 0 h 2026"/>
                  <a:gd name="T22" fmla="*/ 2266 w 2626"/>
                  <a:gd name="T23" fmla="*/ 0 h 2026"/>
                  <a:gd name="T24" fmla="*/ 2346 w 2626"/>
                  <a:gd name="T25" fmla="*/ 0 h 2026"/>
                  <a:gd name="T26" fmla="*/ 2626 w 2626"/>
                  <a:gd name="T27" fmla="*/ 13 h 2026"/>
                  <a:gd name="T28" fmla="*/ 2626 w 2626"/>
                  <a:gd name="T29" fmla="*/ 226 h 2026"/>
                  <a:gd name="T30" fmla="*/ 2626 w 2626"/>
                  <a:gd name="T31" fmla="*/ 306 h 2026"/>
                  <a:gd name="T32" fmla="*/ 2626 w 2626"/>
                  <a:gd name="T33" fmla="*/ 600 h 2026"/>
                  <a:gd name="T34" fmla="*/ 2626 w 2626"/>
                  <a:gd name="T35" fmla="*/ 813 h 2026"/>
                  <a:gd name="T36" fmla="*/ 2626 w 2626"/>
                  <a:gd name="T37" fmla="*/ 893 h 2026"/>
                  <a:gd name="T38" fmla="*/ 2626 w 2626"/>
                  <a:gd name="T39" fmla="*/ 1186 h 2026"/>
                  <a:gd name="T40" fmla="*/ 2626 w 2626"/>
                  <a:gd name="T41" fmla="*/ 1400 h 2026"/>
                  <a:gd name="T42" fmla="*/ 2626 w 2626"/>
                  <a:gd name="T43" fmla="*/ 1480 h 2026"/>
                  <a:gd name="T44" fmla="*/ 2626 w 2626"/>
                  <a:gd name="T45" fmla="*/ 1773 h 2026"/>
                  <a:gd name="T46" fmla="*/ 2626 w 2626"/>
                  <a:gd name="T47" fmla="*/ 1986 h 2026"/>
                  <a:gd name="T48" fmla="*/ 2586 w 2626"/>
                  <a:gd name="T49" fmla="*/ 2026 h 2026"/>
                  <a:gd name="T50" fmla="*/ 2293 w 2626"/>
                  <a:gd name="T51" fmla="*/ 2026 h 2026"/>
                  <a:gd name="T52" fmla="*/ 2080 w 2626"/>
                  <a:gd name="T53" fmla="*/ 2026 h 2026"/>
                  <a:gd name="T54" fmla="*/ 2000 w 2626"/>
                  <a:gd name="T55" fmla="*/ 2026 h 2026"/>
                  <a:gd name="T56" fmla="*/ 1706 w 2626"/>
                  <a:gd name="T57" fmla="*/ 2026 h 2026"/>
                  <a:gd name="T58" fmla="*/ 1493 w 2626"/>
                  <a:gd name="T59" fmla="*/ 2026 h 2026"/>
                  <a:gd name="T60" fmla="*/ 1413 w 2626"/>
                  <a:gd name="T61" fmla="*/ 2026 h 2026"/>
                  <a:gd name="T62" fmla="*/ 1120 w 2626"/>
                  <a:gd name="T63" fmla="*/ 2026 h 2026"/>
                  <a:gd name="T64" fmla="*/ 906 w 2626"/>
                  <a:gd name="T65" fmla="*/ 2026 h 2026"/>
                  <a:gd name="T66" fmla="*/ 826 w 2626"/>
                  <a:gd name="T67" fmla="*/ 2026 h 2026"/>
                  <a:gd name="T68" fmla="*/ 533 w 2626"/>
                  <a:gd name="T69" fmla="*/ 2026 h 2026"/>
                  <a:gd name="T70" fmla="*/ 320 w 2626"/>
                  <a:gd name="T71" fmla="*/ 2026 h 2026"/>
                  <a:gd name="T72" fmla="*/ 240 w 2626"/>
                  <a:gd name="T73" fmla="*/ 2026 h 2026"/>
                  <a:gd name="T74" fmla="*/ 0 w 2626"/>
                  <a:gd name="T75" fmla="*/ 1973 h 2026"/>
                  <a:gd name="T76" fmla="*/ 0 w 2626"/>
                  <a:gd name="T77" fmla="*/ 1760 h 2026"/>
                  <a:gd name="T78" fmla="*/ 0 w 2626"/>
                  <a:gd name="T79" fmla="*/ 1680 h 2026"/>
                  <a:gd name="T80" fmla="*/ 0 w 2626"/>
                  <a:gd name="T81" fmla="*/ 1386 h 2026"/>
                  <a:gd name="T82" fmla="*/ 0 w 2626"/>
                  <a:gd name="T83" fmla="*/ 1173 h 2026"/>
                  <a:gd name="T84" fmla="*/ 0 w 2626"/>
                  <a:gd name="T85" fmla="*/ 1093 h 2026"/>
                  <a:gd name="T86" fmla="*/ 0 w 2626"/>
                  <a:gd name="T87" fmla="*/ 800 h 2026"/>
                  <a:gd name="T88" fmla="*/ 0 w 2626"/>
                  <a:gd name="T89" fmla="*/ 586 h 2026"/>
                  <a:gd name="T90" fmla="*/ 0 w 2626"/>
                  <a:gd name="T91" fmla="*/ 506 h 2026"/>
                  <a:gd name="T92" fmla="*/ 0 w 2626"/>
                  <a:gd name="T93" fmla="*/ 213 h 2026"/>
                  <a:gd name="T94" fmla="*/ 0 w 2626"/>
                  <a:gd name="T95" fmla="*/ 0 h 2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26" h="2026">
                    <a:moveTo>
                      <a:pt x="0" y="0"/>
                    </a:moveTo>
                    <a:lnTo>
                      <a:pt x="0" y="0"/>
                    </a:lnTo>
                    <a:lnTo>
                      <a:pt x="213" y="0"/>
                    </a:lnTo>
                    <a:moveTo>
                      <a:pt x="293" y="0"/>
                    </a:moveTo>
                    <a:lnTo>
                      <a:pt x="293" y="0"/>
                    </a:lnTo>
                    <a:lnTo>
                      <a:pt x="506" y="0"/>
                    </a:lnTo>
                    <a:moveTo>
                      <a:pt x="586" y="0"/>
                    </a:moveTo>
                    <a:lnTo>
                      <a:pt x="586" y="0"/>
                    </a:lnTo>
                    <a:lnTo>
                      <a:pt x="800" y="0"/>
                    </a:lnTo>
                    <a:moveTo>
                      <a:pt x="880" y="0"/>
                    </a:moveTo>
                    <a:lnTo>
                      <a:pt x="880" y="0"/>
                    </a:lnTo>
                    <a:lnTo>
                      <a:pt x="1093" y="0"/>
                    </a:lnTo>
                    <a:moveTo>
                      <a:pt x="1173" y="0"/>
                    </a:moveTo>
                    <a:lnTo>
                      <a:pt x="1173" y="0"/>
                    </a:lnTo>
                    <a:lnTo>
                      <a:pt x="1386" y="0"/>
                    </a:lnTo>
                    <a:moveTo>
                      <a:pt x="1466" y="0"/>
                    </a:moveTo>
                    <a:lnTo>
                      <a:pt x="1466" y="0"/>
                    </a:lnTo>
                    <a:lnTo>
                      <a:pt x="1680" y="0"/>
                    </a:lnTo>
                    <a:moveTo>
                      <a:pt x="1760" y="0"/>
                    </a:moveTo>
                    <a:lnTo>
                      <a:pt x="1760" y="0"/>
                    </a:lnTo>
                    <a:lnTo>
                      <a:pt x="1973" y="0"/>
                    </a:lnTo>
                    <a:moveTo>
                      <a:pt x="2053" y="0"/>
                    </a:moveTo>
                    <a:lnTo>
                      <a:pt x="2053" y="0"/>
                    </a:lnTo>
                    <a:lnTo>
                      <a:pt x="2266" y="0"/>
                    </a:lnTo>
                    <a:moveTo>
                      <a:pt x="2346" y="0"/>
                    </a:moveTo>
                    <a:lnTo>
                      <a:pt x="2346" y="0"/>
                    </a:lnTo>
                    <a:lnTo>
                      <a:pt x="2560" y="0"/>
                    </a:lnTo>
                    <a:moveTo>
                      <a:pt x="2626" y="13"/>
                    </a:moveTo>
                    <a:lnTo>
                      <a:pt x="2626" y="13"/>
                    </a:lnTo>
                    <a:lnTo>
                      <a:pt x="2626" y="226"/>
                    </a:lnTo>
                    <a:moveTo>
                      <a:pt x="2626" y="306"/>
                    </a:moveTo>
                    <a:lnTo>
                      <a:pt x="2626" y="306"/>
                    </a:lnTo>
                    <a:lnTo>
                      <a:pt x="2626" y="520"/>
                    </a:lnTo>
                    <a:moveTo>
                      <a:pt x="2626" y="600"/>
                    </a:moveTo>
                    <a:lnTo>
                      <a:pt x="2626" y="600"/>
                    </a:lnTo>
                    <a:lnTo>
                      <a:pt x="2626" y="813"/>
                    </a:lnTo>
                    <a:moveTo>
                      <a:pt x="2626" y="893"/>
                    </a:moveTo>
                    <a:lnTo>
                      <a:pt x="2626" y="893"/>
                    </a:lnTo>
                    <a:lnTo>
                      <a:pt x="2626" y="1106"/>
                    </a:lnTo>
                    <a:moveTo>
                      <a:pt x="2626" y="1186"/>
                    </a:moveTo>
                    <a:lnTo>
                      <a:pt x="2626" y="1186"/>
                    </a:lnTo>
                    <a:lnTo>
                      <a:pt x="2626" y="1400"/>
                    </a:lnTo>
                    <a:moveTo>
                      <a:pt x="2626" y="1480"/>
                    </a:moveTo>
                    <a:lnTo>
                      <a:pt x="2626" y="1480"/>
                    </a:lnTo>
                    <a:lnTo>
                      <a:pt x="2626" y="1693"/>
                    </a:lnTo>
                    <a:moveTo>
                      <a:pt x="2626" y="1773"/>
                    </a:moveTo>
                    <a:lnTo>
                      <a:pt x="2626" y="1773"/>
                    </a:lnTo>
                    <a:lnTo>
                      <a:pt x="2626" y="1986"/>
                    </a:lnTo>
                    <a:moveTo>
                      <a:pt x="2586" y="2026"/>
                    </a:moveTo>
                    <a:lnTo>
                      <a:pt x="2586" y="2026"/>
                    </a:lnTo>
                    <a:lnTo>
                      <a:pt x="2373" y="2026"/>
                    </a:lnTo>
                    <a:moveTo>
                      <a:pt x="2293" y="2026"/>
                    </a:moveTo>
                    <a:lnTo>
                      <a:pt x="2293" y="2026"/>
                    </a:lnTo>
                    <a:lnTo>
                      <a:pt x="2080" y="2026"/>
                    </a:lnTo>
                    <a:moveTo>
                      <a:pt x="2000" y="2026"/>
                    </a:moveTo>
                    <a:lnTo>
                      <a:pt x="2000" y="2026"/>
                    </a:lnTo>
                    <a:lnTo>
                      <a:pt x="1786" y="2026"/>
                    </a:lnTo>
                    <a:moveTo>
                      <a:pt x="1706" y="2026"/>
                    </a:moveTo>
                    <a:lnTo>
                      <a:pt x="1706" y="2026"/>
                    </a:lnTo>
                    <a:lnTo>
                      <a:pt x="1493" y="2026"/>
                    </a:lnTo>
                    <a:moveTo>
                      <a:pt x="1413" y="2026"/>
                    </a:moveTo>
                    <a:lnTo>
                      <a:pt x="1413" y="2026"/>
                    </a:lnTo>
                    <a:lnTo>
                      <a:pt x="1200" y="2026"/>
                    </a:lnTo>
                    <a:moveTo>
                      <a:pt x="1120" y="2026"/>
                    </a:moveTo>
                    <a:lnTo>
                      <a:pt x="1120" y="2026"/>
                    </a:lnTo>
                    <a:lnTo>
                      <a:pt x="906" y="2026"/>
                    </a:lnTo>
                    <a:moveTo>
                      <a:pt x="826" y="2026"/>
                    </a:moveTo>
                    <a:lnTo>
                      <a:pt x="826" y="2026"/>
                    </a:lnTo>
                    <a:lnTo>
                      <a:pt x="613" y="2026"/>
                    </a:lnTo>
                    <a:moveTo>
                      <a:pt x="533" y="2026"/>
                    </a:moveTo>
                    <a:lnTo>
                      <a:pt x="533" y="2026"/>
                    </a:lnTo>
                    <a:lnTo>
                      <a:pt x="320" y="2026"/>
                    </a:lnTo>
                    <a:moveTo>
                      <a:pt x="240" y="2026"/>
                    </a:moveTo>
                    <a:lnTo>
                      <a:pt x="240" y="2026"/>
                    </a:lnTo>
                    <a:lnTo>
                      <a:pt x="26" y="2026"/>
                    </a:lnTo>
                    <a:moveTo>
                      <a:pt x="0" y="1973"/>
                    </a:moveTo>
                    <a:lnTo>
                      <a:pt x="0" y="1973"/>
                    </a:lnTo>
                    <a:lnTo>
                      <a:pt x="0" y="1760"/>
                    </a:lnTo>
                    <a:moveTo>
                      <a:pt x="0" y="1680"/>
                    </a:moveTo>
                    <a:lnTo>
                      <a:pt x="0" y="1680"/>
                    </a:lnTo>
                    <a:lnTo>
                      <a:pt x="0" y="1466"/>
                    </a:lnTo>
                    <a:moveTo>
                      <a:pt x="0" y="1386"/>
                    </a:moveTo>
                    <a:lnTo>
                      <a:pt x="0" y="1386"/>
                    </a:lnTo>
                    <a:lnTo>
                      <a:pt x="0" y="1173"/>
                    </a:lnTo>
                    <a:moveTo>
                      <a:pt x="0" y="1093"/>
                    </a:moveTo>
                    <a:lnTo>
                      <a:pt x="0" y="1093"/>
                    </a:lnTo>
                    <a:lnTo>
                      <a:pt x="0" y="880"/>
                    </a:lnTo>
                    <a:moveTo>
                      <a:pt x="0" y="800"/>
                    </a:moveTo>
                    <a:lnTo>
                      <a:pt x="0" y="800"/>
                    </a:lnTo>
                    <a:lnTo>
                      <a:pt x="0" y="586"/>
                    </a:lnTo>
                    <a:moveTo>
                      <a:pt x="0" y="506"/>
                    </a:moveTo>
                    <a:lnTo>
                      <a:pt x="0" y="506"/>
                    </a:lnTo>
                    <a:lnTo>
                      <a:pt x="0" y="293"/>
                    </a:lnTo>
                    <a:moveTo>
                      <a:pt x="0" y="213"/>
                    </a:moveTo>
                    <a:lnTo>
                      <a:pt x="0" y="213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115"/>
              <p:cNvSpPr>
                <a:spLocks/>
              </p:cNvSpPr>
              <p:nvPr/>
            </p:nvSpPr>
            <p:spPr bwMode="auto">
              <a:xfrm>
                <a:off x="4597" y="2208"/>
                <a:ext cx="0" cy="299"/>
              </a:xfrm>
              <a:custGeom>
                <a:avLst/>
                <a:gdLst>
                  <a:gd name="T0" fmla="*/ 0 h 919"/>
                  <a:gd name="T1" fmla="*/ 0 h 919"/>
                  <a:gd name="T2" fmla="*/ 919 h 9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19">
                    <a:moveTo>
                      <a:pt x="0" y="0"/>
                    </a:moveTo>
                    <a:lnTo>
                      <a:pt x="0" y="0"/>
                    </a:lnTo>
                    <a:lnTo>
                      <a:pt x="0" y="919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116"/>
              <p:cNvSpPr>
                <a:spLocks/>
              </p:cNvSpPr>
              <p:nvPr/>
            </p:nvSpPr>
            <p:spPr bwMode="auto">
              <a:xfrm>
                <a:off x="4597" y="2208"/>
                <a:ext cx="0" cy="299"/>
              </a:xfrm>
              <a:custGeom>
                <a:avLst/>
                <a:gdLst>
                  <a:gd name="T0" fmla="*/ 0 h 919"/>
                  <a:gd name="T1" fmla="*/ 0 h 919"/>
                  <a:gd name="T2" fmla="*/ 919 h 9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19">
                    <a:moveTo>
                      <a:pt x="0" y="0"/>
                    </a:moveTo>
                    <a:lnTo>
                      <a:pt x="0" y="0"/>
                    </a:lnTo>
                    <a:lnTo>
                      <a:pt x="0" y="919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117"/>
              <p:cNvSpPr>
                <a:spLocks/>
              </p:cNvSpPr>
              <p:nvPr/>
            </p:nvSpPr>
            <p:spPr bwMode="auto">
              <a:xfrm>
                <a:off x="4545" y="1756"/>
                <a:ext cx="265" cy="300"/>
              </a:xfrm>
              <a:custGeom>
                <a:avLst/>
                <a:gdLst>
                  <a:gd name="T0" fmla="*/ 0 w 813"/>
                  <a:gd name="T1" fmla="*/ 135 h 920"/>
                  <a:gd name="T2" fmla="*/ 0 w 813"/>
                  <a:gd name="T3" fmla="*/ 135 h 920"/>
                  <a:gd name="T4" fmla="*/ 136 w 813"/>
                  <a:gd name="T5" fmla="*/ 0 h 920"/>
                  <a:gd name="T6" fmla="*/ 678 w 813"/>
                  <a:gd name="T7" fmla="*/ 0 h 920"/>
                  <a:gd name="T8" fmla="*/ 813 w 813"/>
                  <a:gd name="T9" fmla="*/ 135 h 920"/>
                  <a:gd name="T10" fmla="*/ 813 w 813"/>
                  <a:gd name="T11" fmla="*/ 784 h 920"/>
                  <a:gd name="T12" fmla="*/ 678 w 813"/>
                  <a:gd name="T13" fmla="*/ 920 h 920"/>
                  <a:gd name="T14" fmla="*/ 136 w 813"/>
                  <a:gd name="T15" fmla="*/ 920 h 920"/>
                  <a:gd name="T16" fmla="*/ 0 w 813"/>
                  <a:gd name="T17" fmla="*/ 784 h 920"/>
                  <a:gd name="T18" fmla="*/ 0 w 813"/>
                  <a:gd name="T19" fmla="*/ 135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20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6" y="0"/>
                    </a:cubicBezTo>
                    <a:lnTo>
                      <a:pt x="678" y="0"/>
                    </a:lnTo>
                    <a:cubicBezTo>
                      <a:pt x="753" y="0"/>
                      <a:pt x="813" y="60"/>
                      <a:pt x="813" y="135"/>
                    </a:cubicBezTo>
                    <a:lnTo>
                      <a:pt x="813" y="784"/>
                    </a:lnTo>
                    <a:cubicBezTo>
                      <a:pt x="813" y="859"/>
                      <a:pt x="753" y="920"/>
                      <a:pt x="678" y="920"/>
                    </a:cubicBezTo>
                    <a:lnTo>
                      <a:pt x="136" y="920"/>
                    </a:lnTo>
                    <a:cubicBezTo>
                      <a:pt x="61" y="920"/>
                      <a:pt x="0" y="859"/>
                      <a:pt x="0" y="784"/>
                    </a:cubicBez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118"/>
              <p:cNvSpPr>
                <a:spLocks/>
              </p:cNvSpPr>
              <p:nvPr/>
            </p:nvSpPr>
            <p:spPr bwMode="auto">
              <a:xfrm>
                <a:off x="4545" y="1756"/>
                <a:ext cx="265" cy="300"/>
              </a:xfrm>
              <a:custGeom>
                <a:avLst/>
                <a:gdLst>
                  <a:gd name="T0" fmla="*/ 0 w 813"/>
                  <a:gd name="T1" fmla="*/ 135 h 920"/>
                  <a:gd name="T2" fmla="*/ 0 w 813"/>
                  <a:gd name="T3" fmla="*/ 135 h 920"/>
                  <a:gd name="T4" fmla="*/ 136 w 813"/>
                  <a:gd name="T5" fmla="*/ 0 h 920"/>
                  <a:gd name="T6" fmla="*/ 678 w 813"/>
                  <a:gd name="T7" fmla="*/ 0 h 920"/>
                  <a:gd name="T8" fmla="*/ 813 w 813"/>
                  <a:gd name="T9" fmla="*/ 135 h 920"/>
                  <a:gd name="T10" fmla="*/ 813 w 813"/>
                  <a:gd name="T11" fmla="*/ 784 h 920"/>
                  <a:gd name="T12" fmla="*/ 678 w 813"/>
                  <a:gd name="T13" fmla="*/ 920 h 920"/>
                  <a:gd name="T14" fmla="*/ 136 w 813"/>
                  <a:gd name="T15" fmla="*/ 920 h 920"/>
                  <a:gd name="T16" fmla="*/ 0 w 813"/>
                  <a:gd name="T17" fmla="*/ 784 h 920"/>
                  <a:gd name="T18" fmla="*/ 0 w 813"/>
                  <a:gd name="T19" fmla="*/ 135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20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6" y="0"/>
                    </a:cubicBezTo>
                    <a:lnTo>
                      <a:pt x="678" y="0"/>
                    </a:lnTo>
                    <a:cubicBezTo>
                      <a:pt x="753" y="0"/>
                      <a:pt x="813" y="60"/>
                      <a:pt x="813" y="135"/>
                    </a:cubicBezTo>
                    <a:lnTo>
                      <a:pt x="813" y="784"/>
                    </a:lnTo>
                    <a:cubicBezTo>
                      <a:pt x="813" y="859"/>
                      <a:pt x="753" y="920"/>
                      <a:pt x="678" y="920"/>
                    </a:cubicBezTo>
                    <a:lnTo>
                      <a:pt x="136" y="920"/>
                    </a:lnTo>
                    <a:cubicBezTo>
                      <a:pt x="61" y="920"/>
                      <a:pt x="0" y="859"/>
                      <a:pt x="0" y="784"/>
                    </a:cubicBezTo>
                    <a:lnTo>
                      <a:pt x="0" y="13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119"/>
              <p:cNvSpPr>
                <a:spLocks noChangeArrowheads="1"/>
              </p:cNvSpPr>
              <p:nvPr/>
            </p:nvSpPr>
            <p:spPr bwMode="auto">
              <a:xfrm>
                <a:off x="4598" y="1867"/>
                <a:ext cx="14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4" name="Rectangle 120"/>
              <p:cNvSpPr>
                <a:spLocks noChangeArrowheads="1"/>
              </p:cNvSpPr>
              <p:nvPr/>
            </p:nvSpPr>
            <p:spPr bwMode="auto">
              <a:xfrm>
                <a:off x="4707" y="1867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5" name="Freeform 121"/>
              <p:cNvSpPr>
                <a:spLocks/>
              </p:cNvSpPr>
              <p:nvPr/>
            </p:nvSpPr>
            <p:spPr bwMode="auto">
              <a:xfrm>
                <a:off x="4072" y="1760"/>
                <a:ext cx="417" cy="304"/>
              </a:xfrm>
              <a:custGeom>
                <a:avLst/>
                <a:gdLst>
                  <a:gd name="T0" fmla="*/ 0 w 1280"/>
                  <a:gd name="T1" fmla="*/ 155 h 933"/>
                  <a:gd name="T2" fmla="*/ 0 w 1280"/>
                  <a:gd name="T3" fmla="*/ 155 h 933"/>
                  <a:gd name="T4" fmla="*/ 155 w 1280"/>
                  <a:gd name="T5" fmla="*/ 0 h 933"/>
                  <a:gd name="T6" fmla="*/ 1124 w 1280"/>
                  <a:gd name="T7" fmla="*/ 0 h 933"/>
                  <a:gd name="T8" fmla="*/ 1280 w 1280"/>
                  <a:gd name="T9" fmla="*/ 155 h 933"/>
                  <a:gd name="T10" fmla="*/ 1280 w 1280"/>
                  <a:gd name="T11" fmla="*/ 778 h 933"/>
                  <a:gd name="T12" fmla="*/ 1124 w 1280"/>
                  <a:gd name="T13" fmla="*/ 933 h 933"/>
                  <a:gd name="T14" fmla="*/ 155 w 1280"/>
                  <a:gd name="T15" fmla="*/ 933 h 933"/>
                  <a:gd name="T16" fmla="*/ 0 w 1280"/>
                  <a:gd name="T17" fmla="*/ 778 h 933"/>
                  <a:gd name="T18" fmla="*/ 0 w 1280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0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69" y="0"/>
                      <a:pt x="155" y="0"/>
                    </a:cubicBezTo>
                    <a:lnTo>
                      <a:pt x="1124" y="0"/>
                    </a:lnTo>
                    <a:cubicBezTo>
                      <a:pt x="1210" y="0"/>
                      <a:pt x="1280" y="69"/>
                      <a:pt x="1280" y="155"/>
                    </a:cubicBezTo>
                    <a:lnTo>
                      <a:pt x="1280" y="778"/>
                    </a:lnTo>
                    <a:cubicBezTo>
                      <a:pt x="1280" y="864"/>
                      <a:pt x="1210" y="933"/>
                      <a:pt x="1124" y="933"/>
                    </a:cubicBezTo>
                    <a:lnTo>
                      <a:pt x="155" y="933"/>
                    </a:lnTo>
                    <a:cubicBezTo>
                      <a:pt x="69" y="933"/>
                      <a:pt x="0" y="864"/>
                      <a:pt x="0" y="778"/>
                    </a:cubicBez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122"/>
              <p:cNvSpPr>
                <a:spLocks/>
              </p:cNvSpPr>
              <p:nvPr/>
            </p:nvSpPr>
            <p:spPr bwMode="auto">
              <a:xfrm>
                <a:off x="4072" y="1760"/>
                <a:ext cx="417" cy="304"/>
              </a:xfrm>
              <a:custGeom>
                <a:avLst/>
                <a:gdLst>
                  <a:gd name="T0" fmla="*/ 0 w 1280"/>
                  <a:gd name="T1" fmla="*/ 155 h 933"/>
                  <a:gd name="T2" fmla="*/ 0 w 1280"/>
                  <a:gd name="T3" fmla="*/ 155 h 933"/>
                  <a:gd name="T4" fmla="*/ 155 w 1280"/>
                  <a:gd name="T5" fmla="*/ 0 h 933"/>
                  <a:gd name="T6" fmla="*/ 1124 w 1280"/>
                  <a:gd name="T7" fmla="*/ 0 h 933"/>
                  <a:gd name="T8" fmla="*/ 1280 w 1280"/>
                  <a:gd name="T9" fmla="*/ 155 h 933"/>
                  <a:gd name="T10" fmla="*/ 1280 w 1280"/>
                  <a:gd name="T11" fmla="*/ 778 h 933"/>
                  <a:gd name="T12" fmla="*/ 1124 w 1280"/>
                  <a:gd name="T13" fmla="*/ 933 h 933"/>
                  <a:gd name="T14" fmla="*/ 155 w 1280"/>
                  <a:gd name="T15" fmla="*/ 933 h 933"/>
                  <a:gd name="T16" fmla="*/ 0 w 1280"/>
                  <a:gd name="T17" fmla="*/ 778 h 933"/>
                  <a:gd name="T18" fmla="*/ 0 w 1280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0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69" y="0"/>
                      <a:pt x="155" y="0"/>
                    </a:cubicBezTo>
                    <a:lnTo>
                      <a:pt x="1124" y="0"/>
                    </a:lnTo>
                    <a:cubicBezTo>
                      <a:pt x="1210" y="0"/>
                      <a:pt x="1280" y="69"/>
                      <a:pt x="1280" y="155"/>
                    </a:cubicBezTo>
                    <a:lnTo>
                      <a:pt x="1280" y="778"/>
                    </a:lnTo>
                    <a:cubicBezTo>
                      <a:pt x="1280" y="864"/>
                      <a:pt x="1210" y="933"/>
                      <a:pt x="1124" y="933"/>
                    </a:cubicBezTo>
                    <a:lnTo>
                      <a:pt x="155" y="933"/>
                    </a:lnTo>
                    <a:cubicBezTo>
                      <a:pt x="69" y="933"/>
                      <a:pt x="0" y="864"/>
                      <a:pt x="0" y="778"/>
                    </a:cubicBezTo>
                    <a:lnTo>
                      <a:pt x="0" y="15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123"/>
              <p:cNvSpPr>
                <a:spLocks noChangeArrowheads="1"/>
              </p:cNvSpPr>
              <p:nvPr/>
            </p:nvSpPr>
            <p:spPr bwMode="auto">
              <a:xfrm>
                <a:off x="4148" y="1831"/>
                <a:ext cx="15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8*8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8" name="Rectangle 124"/>
              <p:cNvSpPr>
                <a:spLocks noChangeArrowheads="1"/>
              </p:cNvSpPr>
              <p:nvPr/>
            </p:nvSpPr>
            <p:spPr bwMode="auto">
              <a:xfrm>
                <a:off x="4270" y="1831"/>
                <a:ext cx="12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9" name="Rectangle 125"/>
              <p:cNvSpPr>
                <a:spLocks noChangeArrowheads="1"/>
              </p:cNvSpPr>
              <p:nvPr/>
            </p:nvSpPr>
            <p:spPr bwMode="auto">
              <a:xfrm>
                <a:off x="4365" y="1831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0" name="Rectangle 126"/>
              <p:cNvSpPr>
                <a:spLocks noChangeArrowheads="1"/>
              </p:cNvSpPr>
              <p:nvPr/>
            </p:nvSpPr>
            <p:spPr bwMode="auto">
              <a:xfrm>
                <a:off x="4413" y="1831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1" name="Rectangle 127"/>
              <p:cNvSpPr>
                <a:spLocks noChangeArrowheads="1"/>
              </p:cNvSpPr>
              <p:nvPr/>
            </p:nvSpPr>
            <p:spPr bwMode="auto">
              <a:xfrm>
                <a:off x="4200" y="1918"/>
                <a:ext cx="1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Mes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2" name="Rectangle 128"/>
              <p:cNvSpPr>
                <a:spLocks noChangeArrowheads="1"/>
              </p:cNvSpPr>
              <p:nvPr/>
            </p:nvSpPr>
            <p:spPr bwMode="auto">
              <a:xfrm>
                <a:off x="4322" y="1918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3" name="Freeform 129"/>
              <p:cNvSpPr>
                <a:spLocks/>
              </p:cNvSpPr>
              <p:nvPr/>
            </p:nvSpPr>
            <p:spPr bwMode="auto">
              <a:xfrm>
                <a:off x="4211" y="2116"/>
                <a:ext cx="534" cy="105"/>
              </a:xfrm>
              <a:custGeom>
                <a:avLst/>
                <a:gdLst>
                  <a:gd name="T0" fmla="*/ 0 w 1640"/>
                  <a:gd name="T1" fmla="*/ 54 h 320"/>
                  <a:gd name="T2" fmla="*/ 0 w 1640"/>
                  <a:gd name="T3" fmla="*/ 54 h 320"/>
                  <a:gd name="T4" fmla="*/ 54 w 1640"/>
                  <a:gd name="T5" fmla="*/ 0 h 320"/>
                  <a:gd name="T6" fmla="*/ 1587 w 1640"/>
                  <a:gd name="T7" fmla="*/ 0 h 320"/>
                  <a:gd name="T8" fmla="*/ 1640 w 1640"/>
                  <a:gd name="T9" fmla="*/ 54 h 320"/>
                  <a:gd name="T10" fmla="*/ 1640 w 1640"/>
                  <a:gd name="T11" fmla="*/ 267 h 320"/>
                  <a:gd name="T12" fmla="*/ 1587 w 1640"/>
                  <a:gd name="T13" fmla="*/ 320 h 320"/>
                  <a:gd name="T14" fmla="*/ 54 w 1640"/>
                  <a:gd name="T15" fmla="*/ 320 h 320"/>
                  <a:gd name="T16" fmla="*/ 0 w 1640"/>
                  <a:gd name="T17" fmla="*/ 267 h 320"/>
                  <a:gd name="T18" fmla="*/ 0 w 1640"/>
                  <a:gd name="T19" fmla="*/ 54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0" h="320">
                    <a:moveTo>
                      <a:pt x="0" y="54"/>
                    </a:moveTo>
                    <a:lnTo>
                      <a:pt x="0" y="54"/>
                    </a:lnTo>
                    <a:cubicBezTo>
                      <a:pt x="0" y="24"/>
                      <a:pt x="24" y="0"/>
                      <a:pt x="54" y="0"/>
                    </a:cubicBezTo>
                    <a:lnTo>
                      <a:pt x="1587" y="0"/>
                    </a:lnTo>
                    <a:cubicBezTo>
                      <a:pt x="1617" y="0"/>
                      <a:pt x="1640" y="24"/>
                      <a:pt x="1640" y="54"/>
                    </a:cubicBezTo>
                    <a:lnTo>
                      <a:pt x="1640" y="267"/>
                    </a:lnTo>
                    <a:cubicBezTo>
                      <a:pt x="1640" y="296"/>
                      <a:pt x="1617" y="320"/>
                      <a:pt x="1587" y="320"/>
                    </a:cubicBezTo>
                    <a:lnTo>
                      <a:pt x="54" y="320"/>
                    </a:lnTo>
                    <a:cubicBezTo>
                      <a:pt x="24" y="320"/>
                      <a:pt x="0" y="296"/>
                      <a:pt x="0" y="267"/>
                    </a:cubicBez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130"/>
              <p:cNvSpPr>
                <a:spLocks noChangeArrowheads="1"/>
              </p:cNvSpPr>
              <p:nvPr/>
            </p:nvSpPr>
            <p:spPr bwMode="auto">
              <a:xfrm>
                <a:off x="4409" y="2128"/>
                <a:ext cx="16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PPU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5" name="Rectangle 131"/>
              <p:cNvSpPr>
                <a:spLocks noChangeArrowheads="1"/>
              </p:cNvSpPr>
              <p:nvPr/>
            </p:nvSpPr>
            <p:spPr bwMode="auto">
              <a:xfrm>
                <a:off x="4044" y="2274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6" name="Rectangle 132"/>
              <p:cNvSpPr>
                <a:spLocks noChangeArrowheads="1"/>
              </p:cNvSpPr>
              <p:nvPr/>
            </p:nvSpPr>
            <p:spPr bwMode="auto">
              <a:xfrm>
                <a:off x="4096" y="2274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" name="Rectangle 133"/>
              <p:cNvSpPr>
                <a:spLocks noChangeArrowheads="1"/>
              </p:cNvSpPr>
              <p:nvPr/>
            </p:nvSpPr>
            <p:spPr bwMode="auto">
              <a:xfrm>
                <a:off x="4161" y="2274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" name="Rectangle 134"/>
              <p:cNvSpPr>
                <a:spLocks noChangeArrowheads="1"/>
              </p:cNvSpPr>
              <p:nvPr/>
            </p:nvSpPr>
            <p:spPr bwMode="auto">
              <a:xfrm>
                <a:off x="4204" y="2274"/>
                <a:ext cx="8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9" name="Rectangle 135"/>
              <p:cNvSpPr>
                <a:spLocks noChangeArrowheads="1"/>
              </p:cNvSpPr>
              <p:nvPr/>
            </p:nvSpPr>
            <p:spPr bwMode="auto">
              <a:xfrm>
                <a:off x="4257" y="2274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0" name="Rectangle 136"/>
              <p:cNvSpPr>
                <a:spLocks noChangeArrowheads="1"/>
              </p:cNvSpPr>
              <p:nvPr/>
            </p:nvSpPr>
            <p:spPr bwMode="auto">
              <a:xfrm>
                <a:off x="4287" y="2274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1" name="Rectangle 137"/>
              <p:cNvSpPr>
                <a:spLocks noChangeArrowheads="1"/>
              </p:cNvSpPr>
              <p:nvPr/>
            </p:nvSpPr>
            <p:spPr bwMode="auto">
              <a:xfrm>
                <a:off x="4361" y="2274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2" name="Rectangle 138"/>
              <p:cNvSpPr>
                <a:spLocks noChangeArrowheads="1"/>
              </p:cNvSpPr>
              <p:nvPr/>
            </p:nvSpPr>
            <p:spPr bwMode="auto">
              <a:xfrm>
                <a:off x="4421" y="2274"/>
                <a:ext cx="6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3" name="Freeform 139"/>
              <p:cNvSpPr>
                <a:spLocks/>
              </p:cNvSpPr>
              <p:nvPr/>
            </p:nvSpPr>
            <p:spPr bwMode="auto">
              <a:xfrm>
                <a:off x="4484" y="2260"/>
                <a:ext cx="230" cy="96"/>
              </a:xfrm>
              <a:custGeom>
                <a:avLst/>
                <a:gdLst>
                  <a:gd name="T0" fmla="*/ 0 w 707"/>
                  <a:gd name="T1" fmla="*/ 49 h 294"/>
                  <a:gd name="T2" fmla="*/ 0 w 707"/>
                  <a:gd name="T3" fmla="*/ 49 h 294"/>
                  <a:gd name="T4" fmla="*/ 49 w 707"/>
                  <a:gd name="T5" fmla="*/ 0 h 294"/>
                  <a:gd name="T6" fmla="*/ 658 w 707"/>
                  <a:gd name="T7" fmla="*/ 0 h 294"/>
                  <a:gd name="T8" fmla="*/ 707 w 707"/>
                  <a:gd name="T9" fmla="*/ 49 h 294"/>
                  <a:gd name="T10" fmla="*/ 707 w 707"/>
                  <a:gd name="T11" fmla="*/ 245 h 294"/>
                  <a:gd name="T12" fmla="*/ 658 w 707"/>
                  <a:gd name="T13" fmla="*/ 294 h 294"/>
                  <a:gd name="T14" fmla="*/ 49 w 707"/>
                  <a:gd name="T15" fmla="*/ 294 h 294"/>
                  <a:gd name="T16" fmla="*/ 0 w 707"/>
                  <a:gd name="T17" fmla="*/ 245 h 294"/>
                  <a:gd name="T18" fmla="*/ 0 w 707"/>
                  <a:gd name="T19" fmla="*/ 4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7" h="294">
                    <a:moveTo>
                      <a:pt x="0" y="49"/>
                    </a:moveTo>
                    <a:lnTo>
                      <a:pt x="0" y="49"/>
                    </a:lnTo>
                    <a:cubicBezTo>
                      <a:pt x="0" y="22"/>
                      <a:pt x="22" y="0"/>
                      <a:pt x="49" y="0"/>
                    </a:cubicBezTo>
                    <a:lnTo>
                      <a:pt x="658" y="0"/>
                    </a:lnTo>
                    <a:cubicBezTo>
                      <a:pt x="685" y="0"/>
                      <a:pt x="707" y="22"/>
                      <a:pt x="707" y="49"/>
                    </a:cubicBezTo>
                    <a:lnTo>
                      <a:pt x="707" y="245"/>
                    </a:lnTo>
                    <a:cubicBezTo>
                      <a:pt x="707" y="272"/>
                      <a:pt x="685" y="294"/>
                      <a:pt x="658" y="294"/>
                    </a:cubicBezTo>
                    <a:lnTo>
                      <a:pt x="49" y="294"/>
                    </a:lnTo>
                    <a:cubicBezTo>
                      <a:pt x="22" y="294"/>
                      <a:pt x="0" y="272"/>
                      <a:pt x="0" y="24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140"/>
              <p:cNvSpPr>
                <a:spLocks noChangeArrowheads="1"/>
              </p:cNvSpPr>
              <p:nvPr/>
            </p:nvSpPr>
            <p:spPr bwMode="auto">
              <a:xfrm>
                <a:off x="4532" y="2268"/>
                <a:ext cx="11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iM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" name="Rectangle 141"/>
              <p:cNvSpPr>
                <a:spLocks noChangeArrowheads="1"/>
              </p:cNvSpPr>
              <p:nvPr/>
            </p:nvSpPr>
            <p:spPr bwMode="auto">
              <a:xfrm>
                <a:off x="4614" y="2268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6" name="Freeform 142"/>
              <p:cNvSpPr>
                <a:spLocks/>
              </p:cNvSpPr>
              <p:nvPr/>
            </p:nvSpPr>
            <p:spPr bwMode="auto">
              <a:xfrm>
                <a:off x="3994" y="2507"/>
                <a:ext cx="890" cy="135"/>
              </a:xfrm>
              <a:custGeom>
                <a:avLst/>
                <a:gdLst>
                  <a:gd name="T0" fmla="*/ 0 w 2733"/>
                  <a:gd name="T1" fmla="*/ 69 h 414"/>
                  <a:gd name="T2" fmla="*/ 0 w 2733"/>
                  <a:gd name="T3" fmla="*/ 69 h 414"/>
                  <a:gd name="T4" fmla="*/ 69 w 2733"/>
                  <a:gd name="T5" fmla="*/ 0 h 414"/>
                  <a:gd name="T6" fmla="*/ 2664 w 2733"/>
                  <a:gd name="T7" fmla="*/ 0 h 414"/>
                  <a:gd name="T8" fmla="*/ 2733 w 2733"/>
                  <a:gd name="T9" fmla="*/ 69 h 414"/>
                  <a:gd name="T10" fmla="*/ 2733 w 2733"/>
                  <a:gd name="T11" fmla="*/ 345 h 414"/>
                  <a:gd name="T12" fmla="*/ 2664 w 2733"/>
                  <a:gd name="T13" fmla="*/ 414 h 414"/>
                  <a:gd name="T14" fmla="*/ 69 w 2733"/>
                  <a:gd name="T15" fmla="*/ 414 h 414"/>
                  <a:gd name="T16" fmla="*/ 0 w 2733"/>
                  <a:gd name="T17" fmla="*/ 345 h 414"/>
                  <a:gd name="T18" fmla="*/ 0 w 2733"/>
                  <a:gd name="T19" fmla="*/ 69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3" h="414">
                    <a:moveTo>
                      <a:pt x="0" y="69"/>
                    </a:moveTo>
                    <a:lnTo>
                      <a:pt x="0" y="69"/>
                    </a:lnTo>
                    <a:cubicBezTo>
                      <a:pt x="0" y="31"/>
                      <a:pt x="31" y="0"/>
                      <a:pt x="69" y="0"/>
                    </a:cubicBezTo>
                    <a:lnTo>
                      <a:pt x="2664" y="0"/>
                    </a:lnTo>
                    <a:cubicBezTo>
                      <a:pt x="2702" y="0"/>
                      <a:pt x="2733" y="31"/>
                      <a:pt x="2733" y="69"/>
                    </a:cubicBezTo>
                    <a:lnTo>
                      <a:pt x="2733" y="345"/>
                    </a:lnTo>
                    <a:cubicBezTo>
                      <a:pt x="2733" y="383"/>
                      <a:pt x="2702" y="414"/>
                      <a:pt x="2664" y="414"/>
                    </a:cubicBezTo>
                    <a:lnTo>
                      <a:pt x="69" y="414"/>
                    </a:lnTo>
                    <a:cubicBezTo>
                      <a:pt x="31" y="414"/>
                      <a:pt x="0" y="383"/>
                      <a:pt x="0" y="345"/>
                    </a:cubicBez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43"/>
              <p:cNvSpPr>
                <a:spLocks noChangeArrowheads="1"/>
              </p:cNvSpPr>
              <p:nvPr/>
            </p:nvSpPr>
            <p:spPr bwMode="auto">
              <a:xfrm>
                <a:off x="4312" y="2537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8" name="Rectangle 144"/>
              <p:cNvSpPr>
                <a:spLocks noChangeArrowheads="1"/>
              </p:cNvSpPr>
              <p:nvPr/>
            </p:nvSpPr>
            <p:spPr bwMode="auto">
              <a:xfrm>
                <a:off x="4377" y="2537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9" name="Rectangle 145"/>
              <p:cNvSpPr>
                <a:spLocks noChangeArrowheads="1"/>
              </p:cNvSpPr>
              <p:nvPr/>
            </p:nvSpPr>
            <p:spPr bwMode="auto">
              <a:xfrm>
                <a:off x="4407" y="2537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0" name="Rectangle 146"/>
              <p:cNvSpPr>
                <a:spLocks noChangeArrowheads="1"/>
              </p:cNvSpPr>
              <p:nvPr/>
            </p:nvSpPr>
            <p:spPr bwMode="auto">
              <a:xfrm>
                <a:off x="4464" y="2537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1" name="Rectangle 147"/>
              <p:cNvSpPr>
                <a:spLocks noChangeArrowheads="1"/>
              </p:cNvSpPr>
              <p:nvPr/>
            </p:nvSpPr>
            <p:spPr bwMode="auto">
              <a:xfrm>
                <a:off x="4529" y="2537"/>
                <a:ext cx="6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2" name="Freeform 148"/>
              <p:cNvSpPr>
                <a:spLocks/>
              </p:cNvSpPr>
              <p:nvPr/>
            </p:nvSpPr>
            <p:spPr bwMode="auto">
              <a:xfrm>
                <a:off x="3612" y="2008"/>
                <a:ext cx="0" cy="116"/>
              </a:xfrm>
              <a:custGeom>
                <a:avLst/>
                <a:gdLst>
                  <a:gd name="T0" fmla="*/ 0 w 1"/>
                  <a:gd name="T1" fmla="*/ 0 h 355"/>
                  <a:gd name="T2" fmla="*/ 0 w 1"/>
                  <a:gd name="T3" fmla="*/ 0 h 355"/>
                  <a:gd name="T4" fmla="*/ 1 w 1"/>
                  <a:gd name="T5" fmla="*/ 355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55">
                    <a:moveTo>
                      <a:pt x="0" y="0"/>
                    </a:moveTo>
                    <a:lnTo>
                      <a:pt x="0" y="0"/>
                    </a:lnTo>
                    <a:lnTo>
                      <a:pt x="1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49"/>
              <p:cNvSpPr>
                <a:spLocks/>
              </p:cNvSpPr>
              <p:nvPr/>
            </p:nvSpPr>
            <p:spPr bwMode="auto">
              <a:xfrm>
                <a:off x="3612" y="2008"/>
                <a:ext cx="0" cy="116"/>
              </a:xfrm>
              <a:custGeom>
                <a:avLst/>
                <a:gdLst>
                  <a:gd name="T0" fmla="*/ 0 w 1"/>
                  <a:gd name="T1" fmla="*/ 0 h 355"/>
                  <a:gd name="T2" fmla="*/ 0 w 1"/>
                  <a:gd name="T3" fmla="*/ 0 h 355"/>
                  <a:gd name="T4" fmla="*/ 1 w 1"/>
                  <a:gd name="T5" fmla="*/ 355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55">
                    <a:moveTo>
                      <a:pt x="0" y="0"/>
                    </a:moveTo>
                    <a:lnTo>
                      <a:pt x="0" y="0"/>
                    </a:lnTo>
                    <a:lnTo>
                      <a:pt x="1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50"/>
              <p:cNvSpPr>
                <a:spLocks/>
              </p:cNvSpPr>
              <p:nvPr/>
            </p:nvSpPr>
            <p:spPr bwMode="auto">
              <a:xfrm>
                <a:off x="3217" y="2008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51"/>
              <p:cNvSpPr>
                <a:spLocks/>
              </p:cNvSpPr>
              <p:nvPr/>
            </p:nvSpPr>
            <p:spPr bwMode="auto">
              <a:xfrm>
                <a:off x="3217" y="2008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52"/>
              <p:cNvSpPr>
                <a:spLocks/>
              </p:cNvSpPr>
              <p:nvPr/>
            </p:nvSpPr>
            <p:spPr bwMode="auto">
              <a:xfrm>
                <a:off x="3321" y="2208"/>
                <a:ext cx="0" cy="299"/>
              </a:xfrm>
              <a:custGeom>
                <a:avLst/>
                <a:gdLst>
                  <a:gd name="T0" fmla="*/ 0 h 919"/>
                  <a:gd name="T1" fmla="*/ 0 h 919"/>
                  <a:gd name="T2" fmla="*/ 919 h 9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19">
                    <a:moveTo>
                      <a:pt x="0" y="0"/>
                    </a:moveTo>
                    <a:lnTo>
                      <a:pt x="0" y="0"/>
                    </a:lnTo>
                    <a:lnTo>
                      <a:pt x="0" y="919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53"/>
              <p:cNvSpPr>
                <a:spLocks/>
              </p:cNvSpPr>
              <p:nvPr/>
            </p:nvSpPr>
            <p:spPr bwMode="auto">
              <a:xfrm>
                <a:off x="3321" y="2208"/>
                <a:ext cx="0" cy="299"/>
              </a:xfrm>
              <a:custGeom>
                <a:avLst/>
                <a:gdLst>
                  <a:gd name="T0" fmla="*/ 0 h 919"/>
                  <a:gd name="T1" fmla="*/ 0 h 919"/>
                  <a:gd name="T2" fmla="*/ 919 h 9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19">
                    <a:moveTo>
                      <a:pt x="0" y="0"/>
                    </a:moveTo>
                    <a:lnTo>
                      <a:pt x="0" y="0"/>
                    </a:lnTo>
                    <a:lnTo>
                      <a:pt x="0" y="919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54"/>
              <p:cNvSpPr>
                <a:spLocks noEditPoints="1"/>
              </p:cNvSpPr>
              <p:nvPr/>
            </p:nvSpPr>
            <p:spPr bwMode="auto">
              <a:xfrm>
                <a:off x="3052" y="1717"/>
                <a:ext cx="851" cy="660"/>
              </a:xfrm>
              <a:custGeom>
                <a:avLst/>
                <a:gdLst>
                  <a:gd name="T0" fmla="*/ 0 w 2614"/>
                  <a:gd name="T1" fmla="*/ 0 h 2026"/>
                  <a:gd name="T2" fmla="*/ 294 w 2614"/>
                  <a:gd name="T3" fmla="*/ 0 h 2026"/>
                  <a:gd name="T4" fmla="*/ 507 w 2614"/>
                  <a:gd name="T5" fmla="*/ 0 h 2026"/>
                  <a:gd name="T6" fmla="*/ 587 w 2614"/>
                  <a:gd name="T7" fmla="*/ 0 h 2026"/>
                  <a:gd name="T8" fmla="*/ 880 w 2614"/>
                  <a:gd name="T9" fmla="*/ 0 h 2026"/>
                  <a:gd name="T10" fmla="*/ 1094 w 2614"/>
                  <a:gd name="T11" fmla="*/ 0 h 2026"/>
                  <a:gd name="T12" fmla="*/ 1174 w 2614"/>
                  <a:gd name="T13" fmla="*/ 0 h 2026"/>
                  <a:gd name="T14" fmla="*/ 1467 w 2614"/>
                  <a:gd name="T15" fmla="*/ 0 h 2026"/>
                  <a:gd name="T16" fmla="*/ 1680 w 2614"/>
                  <a:gd name="T17" fmla="*/ 0 h 2026"/>
                  <a:gd name="T18" fmla="*/ 1760 w 2614"/>
                  <a:gd name="T19" fmla="*/ 0 h 2026"/>
                  <a:gd name="T20" fmla="*/ 2054 w 2614"/>
                  <a:gd name="T21" fmla="*/ 0 h 2026"/>
                  <a:gd name="T22" fmla="*/ 2267 w 2614"/>
                  <a:gd name="T23" fmla="*/ 0 h 2026"/>
                  <a:gd name="T24" fmla="*/ 2347 w 2614"/>
                  <a:gd name="T25" fmla="*/ 0 h 2026"/>
                  <a:gd name="T26" fmla="*/ 2614 w 2614"/>
                  <a:gd name="T27" fmla="*/ 26 h 2026"/>
                  <a:gd name="T28" fmla="*/ 2614 w 2614"/>
                  <a:gd name="T29" fmla="*/ 240 h 2026"/>
                  <a:gd name="T30" fmla="*/ 2614 w 2614"/>
                  <a:gd name="T31" fmla="*/ 320 h 2026"/>
                  <a:gd name="T32" fmla="*/ 2614 w 2614"/>
                  <a:gd name="T33" fmla="*/ 613 h 2026"/>
                  <a:gd name="T34" fmla="*/ 2614 w 2614"/>
                  <a:gd name="T35" fmla="*/ 826 h 2026"/>
                  <a:gd name="T36" fmla="*/ 2614 w 2614"/>
                  <a:gd name="T37" fmla="*/ 906 h 2026"/>
                  <a:gd name="T38" fmla="*/ 2614 w 2614"/>
                  <a:gd name="T39" fmla="*/ 1200 h 2026"/>
                  <a:gd name="T40" fmla="*/ 2614 w 2614"/>
                  <a:gd name="T41" fmla="*/ 1413 h 2026"/>
                  <a:gd name="T42" fmla="*/ 2614 w 2614"/>
                  <a:gd name="T43" fmla="*/ 1493 h 2026"/>
                  <a:gd name="T44" fmla="*/ 2614 w 2614"/>
                  <a:gd name="T45" fmla="*/ 1786 h 2026"/>
                  <a:gd name="T46" fmla="*/ 2614 w 2614"/>
                  <a:gd name="T47" fmla="*/ 2000 h 2026"/>
                  <a:gd name="T48" fmla="*/ 2560 w 2614"/>
                  <a:gd name="T49" fmla="*/ 2026 h 2026"/>
                  <a:gd name="T50" fmla="*/ 2267 w 2614"/>
                  <a:gd name="T51" fmla="*/ 2026 h 2026"/>
                  <a:gd name="T52" fmla="*/ 2054 w 2614"/>
                  <a:gd name="T53" fmla="*/ 2026 h 2026"/>
                  <a:gd name="T54" fmla="*/ 1974 w 2614"/>
                  <a:gd name="T55" fmla="*/ 2026 h 2026"/>
                  <a:gd name="T56" fmla="*/ 1680 w 2614"/>
                  <a:gd name="T57" fmla="*/ 2026 h 2026"/>
                  <a:gd name="T58" fmla="*/ 1467 w 2614"/>
                  <a:gd name="T59" fmla="*/ 2026 h 2026"/>
                  <a:gd name="T60" fmla="*/ 1387 w 2614"/>
                  <a:gd name="T61" fmla="*/ 2026 h 2026"/>
                  <a:gd name="T62" fmla="*/ 1094 w 2614"/>
                  <a:gd name="T63" fmla="*/ 2026 h 2026"/>
                  <a:gd name="T64" fmla="*/ 880 w 2614"/>
                  <a:gd name="T65" fmla="*/ 2026 h 2026"/>
                  <a:gd name="T66" fmla="*/ 800 w 2614"/>
                  <a:gd name="T67" fmla="*/ 2026 h 2026"/>
                  <a:gd name="T68" fmla="*/ 507 w 2614"/>
                  <a:gd name="T69" fmla="*/ 2026 h 2026"/>
                  <a:gd name="T70" fmla="*/ 294 w 2614"/>
                  <a:gd name="T71" fmla="*/ 2026 h 2026"/>
                  <a:gd name="T72" fmla="*/ 214 w 2614"/>
                  <a:gd name="T73" fmla="*/ 2026 h 2026"/>
                  <a:gd name="T74" fmla="*/ 0 w 2614"/>
                  <a:gd name="T75" fmla="*/ 1946 h 2026"/>
                  <a:gd name="T76" fmla="*/ 0 w 2614"/>
                  <a:gd name="T77" fmla="*/ 1733 h 2026"/>
                  <a:gd name="T78" fmla="*/ 0 w 2614"/>
                  <a:gd name="T79" fmla="*/ 1653 h 2026"/>
                  <a:gd name="T80" fmla="*/ 0 w 2614"/>
                  <a:gd name="T81" fmla="*/ 1360 h 2026"/>
                  <a:gd name="T82" fmla="*/ 0 w 2614"/>
                  <a:gd name="T83" fmla="*/ 1146 h 2026"/>
                  <a:gd name="T84" fmla="*/ 0 w 2614"/>
                  <a:gd name="T85" fmla="*/ 1066 h 2026"/>
                  <a:gd name="T86" fmla="*/ 0 w 2614"/>
                  <a:gd name="T87" fmla="*/ 773 h 2026"/>
                  <a:gd name="T88" fmla="*/ 0 w 2614"/>
                  <a:gd name="T89" fmla="*/ 560 h 2026"/>
                  <a:gd name="T90" fmla="*/ 0 w 2614"/>
                  <a:gd name="T91" fmla="*/ 480 h 2026"/>
                  <a:gd name="T92" fmla="*/ 0 w 2614"/>
                  <a:gd name="T93" fmla="*/ 186 h 2026"/>
                  <a:gd name="T94" fmla="*/ 0 w 2614"/>
                  <a:gd name="T95" fmla="*/ 0 h 2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4" h="2026">
                    <a:moveTo>
                      <a:pt x="0" y="0"/>
                    </a:moveTo>
                    <a:lnTo>
                      <a:pt x="0" y="0"/>
                    </a:lnTo>
                    <a:lnTo>
                      <a:pt x="214" y="0"/>
                    </a:lnTo>
                    <a:moveTo>
                      <a:pt x="294" y="0"/>
                    </a:moveTo>
                    <a:lnTo>
                      <a:pt x="294" y="0"/>
                    </a:lnTo>
                    <a:lnTo>
                      <a:pt x="507" y="0"/>
                    </a:lnTo>
                    <a:moveTo>
                      <a:pt x="587" y="0"/>
                    </a:moveTo>
                    <a:lnTo>
                      <a:pt x="587" y="0"/>
                    </a:lnTo>
                    <a:lnTo>
                      <a:pt x="800" y="0"/>
                    </a:lnTo>
                    <a:moveTo>
                      <a:pt x="880" y="0"/>
                    </a:moveTo>
                    <a:lnTo>
                      <a:pt x="880" y="0"/>
                    </a:lnTo>
                    <a:lnTo>
                      <a:pt x="1094" y="0"/>
                    </a:lnTo>
                    <a:moveTo>
                      <a:pt x="1174" y="0"/>
                    </a:moveTo>
                    <a:lnTo>
                      <a:pt x="1174" y="0"/>
                    </a:lnTo>
                    <a:lnTo>
                      <a:pt x="1387" y="0"/>
                    </a:lnTo>
                    <a:moveTo>
                      <a:pt x="1467" y="0"/>
                    </a:moveTo>
                    <a:lnTo>
                      <a:pt x="1467" y="0"/>
                    </a:lnTo>
                    <a:lnTo>
                      <a:pt x="1680" y="0"/>
                    </a:lnTo>
                    <a:moveTo>
                      <a:pt x="1760" y="0"/>
                    </a:moveTo>
                    <a:lnTo>
                      <a:pt x="1760" y="0"/>
                    </a:lnTo>
                    <a:lnTo>
                      <a:pt x="1974" y="0"/>
                    </a:lnTo>
                    <a:moveTo>
                      <a:pt x="2054" y="0"/>
                    </a:moveTo>
                    <a:lnTo>
                      <a:pt x="2054" y="0"/>
                    </a:lnTo>
                    <a:lnTo>
                      <a:pt x="2267" y="0"/>
                    </a:lnTo>
                    <a:moveTo>
                      <a:pt x="2347" y="0"/>
                    </a:moveTo>
                    <a:lnTo>
                      <a:pt x="2347" y="0"/>
                    </a:lnTo>
                    <a:lnTo>
                      <a:pt x="2560" y="0"/>
                    </a:lnTo>
                    <a:moveTo>
                      <a:pt x="2614" y="26"/>
                    </a:moveTo>
                    <a:lnTo>
                      <a:pt x="2614" y="26"/>
                    </a:lnTo>
                    <a:lnTo>
                      <a:pt x="2614" y="240"/>
                    </a:lnTo>
                    <a:moveTo>
                      <a:pt x="2614" y="320"/>
                    </a:moveTo>
                    <a:lnTo>
                      <a:pt x="2614" y="320"/>
                    </a:lnTo>
                    <a:lnTo>
                      <a:pt x="2614" y="533"/>
                    </a:lnTo>
                    <a:moveTo>
                      <a:pt x="2614" y="613"/>
                    </a:moveTo>
                    <a:lnTo>
                      <a:pt x="2614" y="613"/>
                    </a:lnTo>
                    <a:lnTo>
                      <a:pt x="2614" y="826"/>
                    </a:lnTo>
                    <a:moveTo>
                      <a:pt x="2614" y="906"/>
                    </a:moveTo>
                    <a:lnTo>
                      <a:pt x="2614" y="906"/>
                    </a:lnTo>
                    <a:lnTo>
                      <a:pt x="2614" y="1120"/>
                    </a:lnTo>
                    <a:moveTo>
                      <a:pt x="2614" y="1200"/>
                    </a:moveTo>
                    <a:lnTo>
                      <a:pt x="2614" y="1200"/>
                    </a:lnTo>
                    <a:lnTo>
                      <a:pt x="2614" y="1413"/>
                    </a:lnTo>
                    <a:moveTo>
                      <a:pt x="2614" y="1493"/>
                    </a:moveTo>
                    <a:lnTo>
                      <a:pt x="2614" y="1493"/>
                    </a:lnTo>
                    <a:lnTo>
                      <a:pt x="2614" y="1706"/>
                    </a:lnTo>
                    <a:moveTo>
                      <a:pt x="2614" y="1786"/>
                    </a:moveTo>
                    <a:lnTo>
                      <a:pt x="2614" y="1786"/>
                    </a:lnTo>
                    <a:lnTo>
                      <a:pt x="2614" y="2000"/>
                    </a:lnTo>
                    <a:moveTo>
                      <a:pt x="2560" y="2026"/>
                    </a:moveTo>
                    <a:lnTo>
                      <a:pt x="2560" y="2026"/>
                    </a:lnTo>
                    <a:lnTo>
                      <a:pt x="2347" y="2026"/>
                    </a:lnTo>
                    <a:moveTo>
                      <a:pt x="2267" y="2026"/>
                    </a:moveTo>
                    <a:lnTo>
                      <a:pt x="2267" y="2026"/>
                    </a:lnTo>
                    <a:lnTo>
                      <a:pt x="2054" y="2026"/>
                    </a:lnTo>
                    <a:moveTo>
                      <a:pt x="1974" y="2026"/>
                    </a:moveTo>
                    <a:lnTo>
                      <a:pt x="1974" y="2026"/>
                    </a:lnTo>
                    <a:lnTo>
                      <a:pt x="1760" y="2026"/>
                    </a:lnTo>
                    <a:moveTo>
                      <a:pt x="1680" y="2026"/>
                    </a:moveTo>
                    <a:lnTo>
                      <a:pt x="1680" y="2026"/>
                    </a:lnTo>
                    <a:lnTo>
                      <a:pt x="1467" y="2026"/>
                    </a:lnTo>
                    <a:moveTo>
                      <a:pt x="1387" y="2026"/>
                    </a:moveTo>
                    <a:lnTo>
                      <a:pt x="1387" y="2026"/>
                    </a:lnTo>
                    <a:lnTo>
                      <a:pt x="1174" y="2026"/>
                    </a:lnTo>
                    <a:moveTo>
                      <a:pt x="1094" y="2026"/>
                    </a:moveTo>
                    <a:lnTo>
                      <a:pt x="1094" y="2026"/>
                    </a:lnTo>
                    <a:lnTo>
                      <a:pt x="880" y="2026"/>
                    </a:lnTo>
                    <a:moveTo>
                      <a:pt x="800" y="2026"/>
                    </a:moveTo>
                    <a:lnTo>
                      <a:pt x="800" y="2026"/>
                    </a:lnTo>
                    <a:lnTo>
                      <a:pt x="587" y="2026"/>
                    </a:lnTo>
                    <a:moveTo>
                      <a:pt x="507" y="2026"/>
                    </a:moveTo>
                    <a:lnTo>
                      <a:pt x="507" y="2026"/>
                    </a:lnTo>
                    <a:lnTo>
                      <a:pt x="294" y="2026"/>
                    </a:lnTo>
                    <a:moveTo>
                      <a:pt x="214" y="2026"/>
                    </a:moveTo>
                    <a:lnTo>
                      <a:pt x="214" y="2026"/>
                    </a:lnTo>
                    <a:lnTo>
                      <a:pt x="0" y="2026"/>
                    </a:lnTo>
                    <a:moveTo>
                      <a:pt x="0" y="1946"/>
                    </a:moveTo>
                    <a:lnTo>
                      <a:pt x="0" y="1946"/>
                    </a:lnTo>
                    <a:lnTo>
                      <a:pt x="0" y="1733"/>
                    </a:lnTo>
                    <a:moveTo>
                      <a:pt x="0" y="1653"/>
                    </a:moveTo>
                    <a:lnTo>
                      <a:pt x="0" y="1653"/>
                    </a:lnTo>
                    <a:lnTo>
                      <a:pt x="0" y="1440"/>
                    </a:lnTo>
                    <a:moveTo>
                      <a:pt x="0" y="1360"/>
                    </a:moveTo>
                    <a:lnTo>
                      <a:pt x="0" y="1360"/>
                    </a:lnTo>
                    <a:lnTo>
                      <a:pt x="0" y="1146"/>
                    </a:lnTo>
                    <a:moveTo>
                      <a:pt x="0" y="1066"/>
                    </a:moveTo>
                    <a:lnTo>
                      <a:pt x="0" y="1066"/>
                    </a:lnTo>
                    <a:lnTo>
                      <a:pt x="0" y="853"/>
                    </a:lnTo>
                    <a:moveTo>
                      <a:pt x="0" y="773"/>
                    </a:moveTo>
                    <a:lnTo>
                      <a:pt x="0" y="773"/>
                    </a:lnTo>
                    <a:lnTo>
                      <a:pt x="0" y="560"/>
                    </a:lnTo>
                    <a:moveTo>
                      <a:pt x="0" y="480"/>
                    </a:moveTo>
                    <a:lnTo>
                      <a:pt x="0" y="480"/>
                    </a:lnTo>
                    <a:lnTo>
                      <a:pt x="0" y="266"/>
                    </a:lnTo>
                    <a:moveTo>
                      <a:pt x="0" y="186"/>
                    </a:moveTo>
                    <a:lnTo>
                      <a:pt x="0" y="18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155"/>
              <p:cNvSpPr>
                <a:spLocks/>
              </p:cNvSpPr>
              <p:nvPr/>
            </p:nvSpPr>
            <p:spPr bwMode="auto">
              <a:xfrm>
                <a:off x="3096" y="1765"/>
                <a:ext cx="264" cy="299"/>
              </a:xfrm>
              <a:custGeom>
                <a:avLst/>
                <a:gdLst>
                  <a:gd name="T0" fmla="*/ 0 w 813"/>
                  <a:gd name="T1" fmla="*/ 136 h 920"/>
                  <a:gd name="T2" fmla="*/ 0 w 813"/>
                  <a:gd name="T3" fmla="*/ 136 h 920"/>
                  <a:gd name="T4" fmla="*/ 135 w 813"/>
                  <a:gd name="T5" fmla="*/ 0 h 920"/>
                  <a:gd name="T6" fmla="*/ 678 w 813"/>
                  <a:gd name="T7" fmla="*/ 0 h 920"/>
                  <a:gd name="T8" fmla="*/ 813 w 813"/>
                  <a:gd name="T9" fmla="*/ 136 h 920"/>
                  <a:gd name="T10" fmla="*/ 813 w 813"/>
                  <a:gd name="T11" fmla="*/ 785 h 920"/>
                  <a:gd name="T12" fmla="*/ 678 w 813"/>
                  <a:gd name="T13" fmla="*/ 920 h 920"/>
                  <a:gd name="T14" fmla="*/ 135 w 813"/>
                  <a:gd name="T15" fmla="*/ 920 h 920"/>
                  <a:gd name="T16" fmla="*/ 0 w 813"/>
                  <a:gd name="T17" fmla="*/ 785 h 920"/>
                  <a:gd name="T18" fmla="*/ 0 w 813"/>
                  <a:gd name="T19" fmla="*/ 136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20">
                    <a:moveTo>
                      <a:pt x="0" y="136"/>
                    </a:moveTo>
                    <a:lnTo>
                      <a:pt x="0" y="136"/>
                    </a:lnTo>
                    <a:cubicBezTo>
                      <a:pt x="0" y="61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1"/>
                      <a:pt x="813" y="136"/>
                    </a:cubicBezTo>
                    <a:lnTo>
                      <a:pt x="813" y="785"/>
                    </a:lnTo>
                    <a:cubicBezTo>
                      <a:pt x="813" y="859"/>
                      <a:pt x="752" y="920"/>
                      <a:pt x="678" y="920"/>
                    </a:cubicBezTo>
                    <a:lnTo>
                      <a:pt x="135" y="920"/>
                    </a:lnTo>
                    <a:cubicBezTo>
                      <a:pt x="61" y="920"/>
                      <a:pt x="0" y="859"/>
                      <a:pt x="0" y="785"/>
                    </a:cubicBezTo>
                    <a:lnTo>
                      <a:pt x="0" y="1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56"/>
              <p:cNvSpPr>
                <a:spLocks/>
              </p:cNvSpPr>
              <p:nvPr/>
            </p:nvSpPr>
            <p:spPr bwMode="auto">
              <a:xfrm>
                <a:off x="3096" y="1765"/>
                <a:ext cx="264" cy="299"/>
              </a:xfrm>
              <a:custGeom>
                <a:avLst/>
                <a:gdLst>
                  <a:gd name="T0" fmla="*/ 0 w 813"/>
                  <a:gd name="T1" fmla="*/ 136 h 920"/>
                  <a:gd name="T2" fmla="*/ 0 w 813"/>
                  <a:gd name="T3" fmla="*/ 136 h 920"/>
                  <a:gd name="T4" fmla="*/ 135 w 813"/>
                  <a:gd name="T5" fmla="*/ 0 h 920"/>
                  <a:gd name="T6" fmla="*/ 678 w 813"/>
                  <a:gd name="T7" fmla="*/ 0 h 920"/>
                  <a:gd name="T8" fmla="*/ 813 w 813"/>
                  <a:gd name="T9" fmla="*/ 136 h 920"/>
                  <a:gd name="T10" fmla="*/ 813 w 813"/>
                  <a:gd name="T11" fmla="*/ 785 h 920"/>
                  <a:gd name="T12" fmla="*/ 678 w 813"/>
                  <a:gd name="T13" fmla="*/ 920 h 920"/>
                  <a:gd name="T14" fmla="*/ 135 w 813"/>
                  <a:gd name="T15" fmla="*/ 920 h 920"/>
                  <a:gd name="T16" fmla="*/ 0 w 813"/>
                  <a:gd name="T17" fmla="*/ 785 h 920"/>
                  <a:gd name="T18" fmla="*/ 0 w 813"/>
                  <a:gd name="T19" fmla="*/ 136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20">
                    <a:moveTo>
                      <a:pt x="0" y="136"/>
                    </a:moveTo>
                    <a:lnTo>
                      <a:pt x="0" y="136"/>
                    </a:lnTo>
                    <a:cubicBezTo>
                      <a:pt x="0" y="61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1"/>
                      <a:pt x="813" y="136"/>
                    </a:cubicBezTo>
                    <a:lnTo>
                      <a:pt x="813" y="785"/>
                    </a:lnTo>
                    <a:cubicBezTo>
                      <a:pt x="813" y="859"/>
                      <a:pt x="752" y="920"/>
                      <a:pt x="678" y="920"/>
                    </a:cubicBezTo>
                    <a:lnTo>
                      <a:pt x="135" y="920"/>
                    </a:lnTo>
                    <a:cubicBezTo>
                      <a:pt x="61" y="920"/>
                      <a:pt x="0" y="859"/>
                      <a:pt x="0" y="785"/>
                    </a:cubicBezTo>
                    <a:lnTo>
                      <a:pt x="0" y="13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57"/>
              <p:cNvSpPr>
                <a:spLocks noChangeArrowheads="1"/>
              </p:cNvSpPr>
              <p:nvPr/>
            </p:nvSpPr>
            <p:spPr bwMode="auto">
              <a:xfrm>
                <a:off x="3150" y="1876"/>
                <a:ext cx="14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2" name="Rectangle 158"/>
              <p:cNvSpPr>
                <a:spLocks noChangeArrowheads="1"/>
              </p:cNvSpPr>
              <p:nvPr/>
            </p:nvSpPr>
            <p:spPr bwMode="auto">
              <a:xfrm>
                <a:off x="3259" y="1876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3" name="Freeform 159"/>
              <p:cNvSpPr>
                <a:spLocks/>
              </p:cNvSpPr>
              <p:nvPr/>
            </p:nvSpPr>
            <p:spPr bwMode="auto">
              <a:xfrm>
                <a:off x="3408" y="1760"/>
                <a:ext cx="417" cy="304"/>
              </a:xfrm>
              <a:custGeom>
                <a:avLst/>
                <a:gdLst>
                  <a:gd name="T0" fmla="*/ 0 w 1280"/>
                  <a:gd name="T1" fmla="*/ 155 h 933"/>
                  <a:gd name="T2" fmla="*/ 0 w 1280"/>
                  <a:gd name="T3" fmla="*/ 155 h 933"/>
                  <a:gd name="T4" fmla="*/ 155 w 1280"/>
                  <a:gd name="T5" fmla="*/ 0 h 933"/>
                  <a:gd name="T6" fmla="*/ 1124 w 1280"/>
                  <a:gd name="T7" fmla="*/ 0 h 933"/>
                  <a:gd name="T8" fmla="*/ 1280 w 1280"/>
                  <a:gd name="T9" fmla="*/ 155 h 933"/>
                  <a:gd name="T10" fmla="*/ 1280 w 1280"/>
                  <a:gd name="T11" fmla="*/ 778 h 933"/>
                  <a:gd name="T12" fmla="*/ 1124 w 1280"/>
                  <a:gd name="T13" fmla="*/ 933 h 933"/>
                  <a:gd name="T14" fmla="*/ 155 w 1280"/>
                  <a:gd name="T15" fmla="*/ 933 h 933"/>
                  <a:gd name="T16" fmla="*/ 0 w 1280"/>
                  <a:gd name="T17" fmla="*/ 778 h 933"/>
                  <a:gd name="T18" fmla="*/ 0 w 1280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0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69" y="0"/>
                      <a:pt x="155" y="0"/>
                    </a:cubicBezTo>
                    <a:lnTo>
                      <a:pt x="1124" y="0"/>
                    </a:lnTo>
                    <a:cubicBezTo>
                      <a:pt x="1210" y="0"/>
                      <a:pt x="1280" y="69"/>
                      <a:pt x="1280" y="155"/>
                    </a:cubicBezTo>
                    <a:lnTo>
                      <a:pt x="1280" y="778"/>
                    </a:lnTo>
                    <a:cubicBezTo>
                      <a:pt x="1280" y="864"/>
                      <a:pt x="1210" y="933"/>
                      <a:pt x="1124" y="933"/>
                    </a:cubicBezTo>
                    <a:lnTo>
                      <a:pt x="155" y="933"/>
                    </a:lnTo>
                    <a:cubicBezTo>
                      <a:pt x="69" y="933"/>
                      <a:pt x="0" y="864"/>
                      <a:pt x="0" y="778"/>
                    </a:cubicBez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60"/>
              <p:cNvSpPr>
                <a:spLocks/>
              </p:cNvSpPr>
              <p:nvPr/>
            </p:nvSpPr>
            <p:spPr bwMode="auto">
              <a:xfrm>
                <a:off x="3408" y="1760"/>
                <a:ext cx="417" cy="304"/>
              </a:xfrm>
              <a:custGeom>
                <a:avLst/>
                <a:gdLst>
                  <a:gd name="T0" fmla="*/ 0 w 1280"/>
                  <a:gd name="T1" fmla="*/ 155 h 933"/>
                  <a:gd name="T2" fmla="*/ 0 w 1280"/>
                  <a:gd name="T3" fmla="*/ 155 h 933"/>
                  <a:gd name="T4" fmla="*/ 155 w 1280"/>
                  <a:gd name="T5" fmla="*/ 0 h 933"/>
                  <a:gd name="T6" fmla="*/ 1124 w 1280"/>
                  <a:gd name="T7" fmla="*/ 0 h 933"/>
                  <a:gd name="T8" fmla="*/ 1280 w 1280"/>
                  <a:gd name="T9" fmla="*/ 155 h 933"/>
                  <a:gd name="T10" fmla="*/ 1280 w 1280"/>
                  <a:gd name="T11" fmla="*/ 778 h 933"/>
                  <a:gd name="T12" fmla="*/ 1124 w 1280"/>
                  <a:gd name="T13" fmla="*/ 933 h 933"/>
                  <a:gd name="T14" fmla="*/ 155 w 1280"/>
                  <a:gd name="T15" fmla="*/ 933 h 933"/>
                  <a:gd name="T16" fmla="*/ 0 w 1280"/>
                  <a:gd name="T17" fmla="*/ 778 h 933"/>
                  <a:gd name="T18" fmla="*/ 0 w 1280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0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69" y="0"/>
                      <a:pt x="155" y="0"/>
                    </a:cubicBezTo>
                    <a:lnTo>
                      <a:pt x="1124" y="0"/>
                    </a:lnTo>
                    <a:cubicBezTo>
                      <a:pt x="1210" y="0"/>
                      <a:pt x="1280" y="69"/>
                      <a:pt x="1280" y="155"/>
                    </a:cubicBezTo>
                    <a:lnTo>
                      <a:pt x="1280" y="778"/>
                    </a:lnTo>
                    <a:cubicBezTo>
                      <a:pt x="1280" y="864"/>
                      <a:pt x="1210" y="933"/>
                      <a:pt x="1124" y="933"/>
                    </a:cubicBezTo>
                    <a:lnTo>
                      <a:pt x="155" y="933"/>
                    </a:lnTo>
                    <a:cubicBezTo>
                      <a:pt x="69" y="933"/>
                      <a:pt x="0" y="864"/>
                      <a:pt x="0" y="778"/>
                    </a:cubicBezTo>
                    <a:lnTo>
                      <a:pt x="0" y="15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61"/>
              <p:cNvSpPr>
                <a:spLocks noChangeArrowheads="1"/>
              </p:cNvSpPr>
              <p:nvPr/>
            </p:nvSpPr>
            <p:spPr bwMode="auto">
              <a:xfrm>
                <a:off x="3485" y="1831"/>
                <a:ext cx="15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8*8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6" name="Rectangle 162"/>
              <p:cNvSpPr>
                <a:spLocks noChangeArrowheads="1"/>
              </p:cNvSpPr>
              <p:nvPr/>
            </p:nvSpPr>
            <p:spPr bwMode="auto">
              <a:xfrm>
                <a:off x="3606" y="1831"/>
                <a:ext cx="12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7" name="Rectangle 163"/>
              <p:cNvSpPr>
                <a:spLocks noChangeArrowheads="1"/>
              </p:cNvSpPr>
              <p:nvPr/>
            </p:nvSpPr>
            <p:spPr bwMode="auto">
              <a:xfrm>
                <a:off x="3702" y="1831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8" name="Rectangle 164"/>
              <p:cNvSpPr>
                <a:spLocks noChangeArrowheads="1"/>
              </p:cNvSpPr>
              <p:nvPr/>
            </p:nvSpPr>
            <p:spPr bwMode="auto">
              <a:xfrm>
                <a:off x="3750" y="1831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9" name="Rectangle 165"/>
              <p:cNvSpPr>
                <a:spLocks noChangeArrowheads="1"/>
              </p:cNvSpPr>
              <p:nvPr/>
            </p:nvSpPr>
            <p:spPr bwMode="auto">
              <a:xfrm>
                <a:off x="3537" y="1918"/>
                <a:ext cx="1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Mes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0" name="Rectangle 166"/>
              <p:cNvSpPr>
                <a:spLocks noChangeArrowheads="1"/>
              </p:cNvSpPr>
              <p:nvPr/>
            </p:nvSpPr>
            <p:spPr bwMode="auto">
              <a:xfrm>
                <a:off x="3659" y="1918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1" name="Freeform 167"/>
              <p:cNvSpPr>
                <a:spLocks/>
              </p:cNvSpPr>
              <p:nvPr/>
            </p:nvSpPr>
            <p:spPr bwMode="auto">
              <a:xfrm>
                <a:off x="3156" y="2116"/>
                <a:ext cx="534" cy="105"/>
              </a:xfrm>
              <a:custGeom>
                <a:avLst/>
                <a:gdLst>
                  <a:gd name="T0" fmla="*/ 0 w 1640"/>
                  <a:gd name="T1" fmla="*/ 54 h 320"/>
                  <a:gd name="T2" fmla="*/ 0 w 1640"/>
                  <a:gd name="T3" fmla="*/ 54 h 320"/>
                  <a:gd name="T4" fmla="*/ 54 w 1640"/>
                  <a:gd name="T5" fmla="*/ 0 h 320"/>
                  <a:gd name="T6" fmla="*/ 1587 w 1640"/>
                  <a:gd name="T7" fmla="*/ 0 h 320"/>
                  <a:gd name="T8" fmla="*/ 1640 w 1640"/>
                  <a:gd name="T9" fmla="*/ 54 h 320"/>
                  <a:gd name="T10" fmla="*/ 1640 w 1640"/>
                  <a:gd name="T11" fmla="*/ 267 h 320"/>
                  <a:gd name="T12" fmla="*/ 1587 w 1640"/>
                  <a:gd name="T13" fmla="*/ 320 h 320"/>
                  <a:gd name="T14" fmla="*/ 54 w 1640"/>
                  <a:gd name="T15" fmla="*/ 320 h 320"/>
                  <a:gd name="T16" fmla="*/ 0 w 1640"/>
                  <a:gd name="T17" fmla="*/ 267 h 320"/>
                  <a:gd name="T18" fmla="*/ 0 w 1640"/>
                  <a:gd name="T19" fmla="*/ 54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0" h="320">
                    <a:moveTo>
                      <a:pt x="0" y="54"/>
                    </a:moveTo>
                    <a:lnTo>
                      <a:pt x="0" y="54"/>
                    </a:lnTo>
                    <a:cubicBezTo>
                      <a:pt x="0" y="24"/>
                      <a:pt x="24" y="0"/>
                      <a:pt x="54" y="0"/>
                    </a:cubicBezTo>
                    <a:lnTo>
                      <a:pt x="1587" y="0"/>
                    </a:lnTo>
                    <a:cubicBezTo>
                      <a:pt x="1617" y="0"/>
                      <a:pt x="1640" y="24"/>
                      <a:pt x="1640" y="54"/>
                    </a:cubicBezTo>
                    <a:lnTo>
                      <a:pt x="1640" y="267"/>
                    </a:lnTo>
                    <a:cubicBezTo>
                      <a:pt x="1640" y="296"/>
                      <a:pt x="1617" y="320"/>
                      <a:pt x="1587" y="320"/>
                    </a:cubicBezTo>
                    <a:lnTo>
                      <a:pt x="54" y="320"/>
                    </a:lnTo>
                    <a:cubicBezTo>
                      <a:pt x="24" y="320"/>
                      <a:pt x="0" y="296"/>
                      <a:pt x="0" y="267"/>
                    </a:cubicBez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68"/>
              <p:cNvSpPr>
                <a:spLocks noChangeArrowheads="1"/>
              </p:cNvSpPr>
              <p:nvPr/>
            </p:nvSpPr>
            <p:spPr bwMode="auto">
              <a:xfrm>
                <a:off x="3355" y="2128"/>
                <a:ext cx="16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PPU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3" name="Freeform 169"/>
              <p:cNvSpPr>
                <a:spLocks/>
              </p:cNvSpPr>
              <p:nvPr/>
            </p:nvSpPr>
            <p:spPr bwMode="auto">
              <a:xfrm>
                <a:off x="3208" y="2260"/>
                <a:ext cx="226" cy="96"/>
              </a:xfrm>
              <a:custGeom>
                <a:avLst/>
                <a:gdLst>
                  <a:gd name="T0" fmla="*/ 0 w 694"/>
                  <a:gd name="T1" fmla="*/ 49 h 294"/>
                  <a:gd name="T2" fmla="*/ 0 w 694"/>
                  <a:gd name="T3" fmla="*/ 49 h 294"/>
                  <a:gd name="T4" fmla="*/ 49 w 694"/>
                  <a:gd name="T5" fmla="*/ 0 h 294"/>
                  <a:gd name="T6" fmla="*/ 645 w 694"/>
                  <a:gd name="T7" fmla="*/ 0 h 294"/>
                  <a:gd name="T8" fmla="*/ 694 w 694"/>
                  <a:gd name="T9" fmla="*/ 49 h 294"/>
                  <a:gd name="T10" fmla="*/ 694 w 694"/>
                  <a:gd name="T11" fmla="*/ 245 h 294"/>
                  <a:gd name="T12" fmla="*/ 645 w 694"/>
                  <a:gd name="T13" fmla="*/ 294 h 294"/>
                  <a:gd name="T14" fmla="*/ 49 w 694"/>
                  <a:gd name="T15" fmla="*/ 294 h 294"/>
                  <a:gd name="T16" fmla="*/ 0 w 694"/>
                  <a:gd name="T17" fmla="*/ 245 h 294"/>
                  <a:gd name="T18" fmla="*/ 0 w 694"/>
                  <a:gd name="T19" fmla="*/ 4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4" h="294">
                    <a:moveTo>
                      <a:pt x="0" y="49"/>
                    </a:moveTo>
                    <a:lnTo>
                      <a:pt x="0" y="49"/>
                    </a:lnTo>
                    <a:cubicBezTo>
                      <a:pt x="0" y="22"/>
                      <a:pt x="22" y="0"/>
                      <a:pt x="49" y="0"/>
                    </a:cubicBezTo>
                    <a:lnTo>
                      <a:pt x="645" y="0"/>
                    </a:lnTo>
                    <a:cubicBezTo>
                      <a:pt x="672" y="0"/>
                      <a:pt x="694" y="22"/>
                      <a:pt x="694" y="49"/>
                    </a:cubicBezTo>
                    <a:lnTo>
                      <a:pt x="694" y="245"/>
                    </a:lnTo>
                    <a:cubicBezTo>
                      <a:pt x="694" y="272"/>
                      <a:pt x="672" y="294"/>
                      <a:pt x="645" y="294"/>
                    </a:cubicBezTo>
                    <a:lnTo>
                      <a:pt x="49" y="294"/>
                    </a:lnTo>
                    <a:cubicBezTo>
                      <a:pt x="22" y="294"/>
                      <a:pt x="0" y="272"/>
                      <a:pt x="0" y="24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70"/>
              <p:cNvSpPr>
                <a:spLocks noChangeArrowheads="1"/>
              </p:cNvSpPr>
              <p:nvPr/>
            </p:nvSpPr>
            <p:spPr bwMode="auto">
              <a:xfrm>
                <a:off x="3256" y="2268"/>
                <a:ext cx="11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iM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5" name="Rectangle 171"/>
              <p:cNvSpPr>
                <a:spLocks noChangeArrowheads="1"/>
              </p:cNvSpPr>
              <p:nvPr/>
            </p:nvSpPr>
            <p:spPr bwMode="auto">
              <a:xfrm>
                <a:off x="3338" y="2268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6" name="Freeform 172"/>
              <p:cNvSpPr>
                <a:spLocks/>
              </p:cNvSpPr>
              <p:nvPr/>
            </p:nvSpPr>
            <p:spPr bwMode="auto">
              <a:xfrm>
                <a:off x="3000" y="2507"/>
                <a:ext cx="903" cy="135"/>
              </a:xfrm>
              <a:custGeom>
                <a:avLst/>
                <a:gdLst>
                  <a:gd name="T0" fmla="*/ 0 w 2774"/>
                  <a:gd name="T1" fmla="*/ 69 h 414"/>
                  <a:gd name="T2" fmla="*/ 0 w 2774"/>
                  <a:gd name="T3" fmla="*/ 69 h 414"/>
                  <a:gd name="T4" fmla="*/ 69 w 2774"/>
                  <a:gd name="T5" fmla="*/ 0 h 414"/>
                  <a:gd name="T6" fmla="*/ 2705 w 2774"/>
                  <a:gd name="T7" fmla="*/ 0 h 414"/>
                  <a:gd name="T8" fmla="*/ 2774 w 2774"/>
                  <a:gd name="T9" fmla="*/ 69 h 414"/>
                  <a:gd name="T10" fmla="*/ 2774 w 2774"/>
                  <a:gd name="T11" fmla="*/ 345 h 414"/>
                  <a:gd name="T12" fmla="*/ 2705 w 2774"/>
                  <a:gd name="T13" fmla="*/ 414 h 414"/>
                  <a:gd name="T14" fmla="*/ 69 w 2774"/>
                  <a:gd name="T15" fmla="*/ 414 h 414"/>
                  <a:gd name="T16" fmla="*/ 0 w 2774"/>
                  <a:gd name="T17" fmla="*/ 345 h 414"/>
                  <a:gd name="T18" fmla="*/ 0 w 2774"/>
                  <a:gd name="T19" fmla="*/ 69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74" h="414">
                    <a:moveTo>
                      <a:pt x="0" y="69"/>
                    </a:moveTo>
                    <a:lnTo>
                      <a:pt x="0" y="69"/>
                    </a:lnTo>
                    <a:cubicBezTo>
                      <a:pt x="0" y="31"/>
                      <a:pt x="31" y="0"/>
                      <a:pt x="69" y="0"/>
                    </a:cubicBezTo>
                    <a:lnTo>
                      <a:pt x="2705" y="0"/>
                    </a:lnTo>
                    <a:cubicBezTo>
                      <a:pt x="2743" y="0"/>
                      <a:pt x="2774" y="31"/>
                      <a:pt x="2774" y="69"/>
                    </a:cubicBezTo>
                    <a:lnTo>
                      <a:pt x="2774" y="345"/>
                    </a:lnTo>
                    <a:cubicBezTo>
                      <a:pt x="2774" y="383"/>
                      <a:pt x="2743" y="414"/>
                      <a:pt x="2705" y="414"/>
                    </a:cubicBezTo>
                    <a:lnTo>
                      <a:pt x="69" y="414"/>
                    </a:lnTo>
                    <a:cubicBezTo>
                      <a:pt x="31" y="414"/>
                      <a:pt x="0" y="383"/>
                      <a:pt x="0" y="345"/>
                    </a:cubicBez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73"/>
              <p:cNvSpPr>
                <a:spLocks noChangeArrowheads="1"/>
              </p:cNvSpPr>
              <p:nvPr/>
            </p:nvSpPr>
            <p:spPr bwMode="auto">
              <a:xfrm>
                <a:off x="3327" y="2537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8" name="Rectangle 174"/>
              <p:cNvSpPr>
                <a:spLocks noChangeArrowheads="1"/>
              </p:cNvSpPr>
              <p:nvPr/>
            </p:nvSpPr>
            <p:spPr bwMode="auto">
              <a:xfrm>
                <a:off x="3392" y="2537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9" name="Rectangle 175"/>
              <p:cNvSpPr>
                <a:spLocks noChangeArrowheads="1"/>
              </p:cNvSpPr>
              <p:nvPr/>
            </p:nvSpPr>
            <p:spPr bwMode="auto">
              <a:xfrm>
                <a:off x="3422" y="2537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0" name="Rectangle 176"/>
              <p:cNvSpPr>
                <a:spLocks noChangeArrowheads="1"/>
              </p:cNvSpPr>
              <p:nvPr/>
            </p:nvSpPr>
            <p:spPr bwMode="auto">
              <a:xfrm>
                <a:off x="3479" y="2537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1" name="Rectangle 177"/>
              <p:cNvSpPr>
                <a:spLocks noChangeArrowheads="1"/>
              </p:cNvSpPr>
              <p:nvPr/>
            </p:nvSpPr>
            <p:spPr bwMode="auto">
              <a:xfrm>
                <a:off x="3544" y="2537"/>
                <a:ext cx="6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2" name="Freeform 178"/>
              <p:cNvSpPr>
                <a:spLocks/>
              </p:cNvSpPr>
              <p:nvPr/>
            </p:nvSpPr>
            <p:spPr bwMode="auto">
              <a:xfrm>
                <a:off x="3286" y="1443"/>
                <a:ext cx="1333" cy="204"/>
              </a:xfrm>
              <a:custGeom>
                <a:avLst/>
                <a:gdLst>
                  <a:gd name="T0" fmla="*/ 0 w 4094"/>
                  <a:gd name="T1" fmla="*/ 104 h 626"/>
                  <a:gd name="T2" fmla="*/ 0 w 4094"/>
                  <a:gd name="T3" fmla="*/ 104 h 626"/>
                  <a:gd name="T4" fmla="*/ 105 w 4094"/>
                  <a:gd name="T5" fmla="*/ 0 h 626"/>
                  <a:gd name="T6" fmla="*/ 3989 w 4094"/>
                  <a:gd name="T7" fmla="*/ 0 h 626"/>
                  <a:gd name="T8" fmla="*/ 4094 w 4094"/>
                  <a:gd name="T9" fmla="*/ 104 h 626"/>
                  <a:gd name="T10" fmla="*/ 4094 w 4094"/>
                  <a:gd name="T11" fmla="*/ 522 h 626"/>
                  <a:gd name="T12" fmla="*/ 3989 w 4094"/>
                  <a:gd name="T13" fmla="*/ 626 h 626"/>
                  <a:gd name="T14" fmla="*/ 105 w 4094"/>
                  <a:gd name="T15" fmla="*/ 626 h 626"/>
                  <a:gd name="T16" fmla="*/ 0 w 4094"/>
                  <a:gd name="T17" fmla="*/ 522 h 626"/>
                  <a:gd name="T18" fmla="*/ 0 w 4094"/>
                  <a:gd name="T19" fmla="*/ 104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94" h="626">
                    <a:moveTo>
                      <a:pt x="0" y="104"/>
                    </a:moveTo>
                    <a:lnTo>
                      <a:pt x="0" y="104"/>
                    </a:lnTo>
                    <a:cubicBezTo>
                      <a:pt x="0" y="46"/>
                      <a:pt x="47" y="0"/>
                      <a:pt x="105" y="0"/>
                    </a:cubicBezTo>
                    <a:lnTo>
                      <a:pt x="3989" y="0"/>
                    </a:lnTo>
                    <a:cubicBezTo>
                      <a:pt x="4047" y="0"/>
                      <a:pt x="4094" y="46"/>
                      <a:pt x="4094" y="104"/>
                    </a:cubicBezTo>
                    <a:lnTo>
                      <a:pt x="4094" y="522"/>
                    </a:lnTo>
                    <a:cubicBezTo>
                      <a:pt x="4094" y="579"/>
                      <a:pt x="4047" y="626"/>
                      <a:pt x="3989" y="626"/>
                    </a:cubicBezTo>
                    <a:lnTo>
                      <a:pt x="105" y="626"/>
                    </a:lnTo>
                    <a:cubicBezTo>
                      <a:pt x="47" y="626"/>
                      <a:pt x="0" y="579"/>
                      <a:pt x="0" y="522"/>
                    </a:cubicBezTo>
                    <a:lnTo>
                      <a:pt x="0" y="104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79"/>
              <p:cNvSpPr>
                <a:spLocks noChangeArrowheads="1"/>
              </p:cNvSpPr>
              <p:nvPr/>
            </p:nvSpPr>
            <p:spPr bwMode="auto">
              <a:xfrm>
                <a:off x="3884" y="1507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4" name="Rectangle 180"/>
              <p:cNvSpPr>
                <a:spLocks noChangeArrowheads="1"/>
              </p:cNvSpPr>
              <p:nvPr/>
            </p:nvSpPr>
            <p:spPr bwMode="auto">
              <a:xfrm>
                <a:off x="3936" y="1507"/>
                <a:ext cx="11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5" name="Freeform 181"/>
              <p:cNvSpPr>
                <a:spLocks/>
              </p:cNvSpPr>
              <p:nvPr/>
            </p:nvSpPr>
            <p:spPr bwMode="auto">
              <a:xfrm>
                <a:off x="4428" y="1378"/>
                <a:ext cx="0" cy="66"/>
              </a:xfrm>
              <a:custGeom>
                <a:avLst/>
                <a:gdLst>
                  <a:gd name="T0" fmla="*/ 0 h 203"/>
                  <a:gd name="T1" fmla="*/ 0 h 203"/>
                  <a:gd name="T2" fmla="*/ 203 h 20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3">
                    <a:moveTo>
                      <a:pt x="0" y="0"/>
                    </a:moveTo>
                    <a:lnTo>
                      <a:pt x="0" y="0"/>
                    </a:lnTo>
                    <a:lnTo>
                      <a:pt x="0" y="203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82"/>
              <p:cNvSpPr>
                <a:spLocks/>
              </p:cNvSpPr>
              <p:nvPr/>
            </p:nvSpPr>
            <p:spPr bwMode="auto">
              <a:xfrm>
                <a:off x="4428" y="1378"/>
                <a:ext cx="0" cy="66"/>
              </a:xfrm>
              <a:custGeom>
                <a:avLst/>
                <a:gdLst>
                  <a:gd name="T0" fmla="*/ 0 h 203"/>
                  <a:gd name="T1" fmla="*/ 0 h 203"/>
                  <a:gd name="T2" fmla="*/ 203 h 20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3">
                    <a:moveTo>
                      <a:pt x="0" y="0"/>
                    </a:moveTo>
                    <a:lnTo>
                      <a:pt x="0" y="0"/>
                    </a:lnTo>
                    <a:lnTo>
                      <a:pt x="0" y="203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83"/>
              <p:cNvSpPr>
                <a:spLocks/>
              </p:cNvSpPr>
              <p:nvPr/>
            </p:nvSpPr>
            <p:spPr bwMode="auto">
              <a:xfrm>
                <a:off x="4428" y="1647"/>
                <a:ext cx="0" cy="67"/>
              </a:xfrm>
              <a:custGeom>
                <a:avLst/>
                <a:gdLst>
                  <a:gd name="T0" fmla="*/ 0 h 204"/>
                  <a:gd name="T1" fmla="*/ 0 h 204"/>
                  <a:gd name="T2" fmla="*/ 204 h 20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">
                    <a:moveTo>
                      <a:pt x="0" y="0"/>
                    </a:moveTo>
                    <a:lnTo>
                      <a:pt x="0" y="0"/>
                    </a:lnTo>
                    <a:lnTo>
                      <a:pt x="0" y="204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184"/>
              <p:cNvSpPr>
                <a:spLocks/>
              </p:cNvSpPr>
              <p:nvPr/>
            </p:nvSpPr>
            <p:spPr bwMode="auto">
              <a:xfrm>
                <a:off x="4428" y="1647"/>
                <a:ext cx="0" cy="67"/>
              </a:xfrm>
              <a:custGeom>
                <a:avLst/>
                <a:gdLst>
                  <a:gd name="T0" fmla="*/ 0 h 204"/>
                  <a:gd name="T1" fmla="*/ 0 h 204"/>
                  <a:gd name="T2" fmla="*/ 204 h 20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">
                    <a:moveTo>
                      <a:pt x="0" y="0"/>
                    </a:moveTo>
                    <a:lnTo>
                      <a:pt x="0" y="0"/>
                    </a:lnTo>
                    <a:lnTo>
                      <a:pt x="0" y="204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185"/>
              <p:cNvSpPr>
                <a:spLocks/>
              </p:cNvSpPr>
              <p:nvPr/>
            </p:nvSpPr>
            <p:spPr bwMode="auto">
              <a:xfrm>
                <a:off x="3482" y="1647"/>
                <a:ext cx="0" cy="67"/>
              </a:xfrm>
              <a:custGeom>
                <a:avLst/>
                <a:gdLst>
                  <a:gd name="T0" fmla="*/ 0 w 1"/>
                  <a:gd name="T1" fmla="*/ 0 h 204"/>
                  <a:gd name="T2" fmla="*/ 0 w 1"/>
                  <a:gd name="T3" fmla="*/ 0 h 204"/>
                  <a:gd name="T4" fmla="*/ 1 w 1"/>
                  <a:gd name="T5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04">
                    <a:moveTo>
                      <a:pt x="0" y="0"/>
                    </a:moveTo>
                    <a:lnTo>
                      <a:pt x="0" y="0"/>
                    </a:lnTo>
                    <a:lnTo>
                      <a:pt x="1" y="204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186"/>
              <p:cNvSpPr>
                <a:spLocks/>
              </p:cNvSpPr>
              <p:nvPr/>
            </p:nvSpPr>
            <p:spPr bwMode="auto">
              <a:xfrm>
                <a:off x="3482" y="1647"/>
                <a:ext cx="0" cy="67"/>
              </a:xfrm>
              <a:custGeom>
                <a:avLst/>
                <a:gdLst>
                  <a:gd name="T0" fmla="*/ 0 w 1"/>
                  <a:gd name="T1" fmla="*/ 0 h 204"/>
                  <a:gd name="T2" fmla="*/ 0 w 1"/>
                  <a:gd name="T3" fmla="*/ 0 h 204"/>
                  <a:gd name="T4" fmla="*/ 1 w 1"/>
                  <a:gd name="T5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04">
                    <a:moveTo>
                      <a:pt x="0" y="0"/>
                    </a:moveTo>
                    <a:lnTo>
                      <a:pt x="0" y="0"/>
                    </a:lnTo>
                    <a:lnTo>
                      <a:pt x="1" y="204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187"/>
              <p:cNvSpPr>
                <a:spLocks/>
              </p:cNvSpPr>
              <p:nvPr/>
            </p:nvSpPr>
            <p:spPr bwMode="auto">
              <a:xfrm>
                <a:off x="3000" y="701"/>
                <a:ext cx="1884" cy="1702"/>
              </a:xfrm>
              <a:custGeom>
                <a:avLst/>
                <a:gdLst>
                  <a:gd name="T0" fmla="*/ 0 w 5787"/>
                  <a:gd name="T1" fmla="*/ 0 h 5226"/>
                  <a:gd name="T2" fmla="*/ 0 w 5787"/>
                  <a:gd name="T3" fmla="*/ 0 h 5226"/>
                  <a:gd name="T4" fmla="*/ 5787 w 5787"/>
                  <a:gd name="T5" fmla="*/ 0 h 5226"/>
                  <a:gd name="T6" fmla="*/ 5787 w 5787"/>
                  <a:gd name="T7" fmla="*/ 5226 h 5226"/>
                  <a:gd name="T8" fmla="*/ 0 w 5787"/>
                  <a:gd name="T9" fmla="*/ 5226 h 5226"/>
                  <a:gd name="T10" fmla="*/ 0 w 5787"/>
                  <a:gd name="T11" fmla="*/ 0 h 5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87" h="5226">
                    <a:moveTo>
                      <a:pt x="0" y="0"/>
                    </a:moveTo>
                    <a:lnTo>
                      <a:pt x="0" y="0"/>
                    </a:lnTo>
                    <a:lnTo>
                      <a:pt x="5787" y="0"/>
                    </a:lnTo>
                    <a:lnTo>
                      <a:pt x="5787" y="5226"/>
                    </a:lnTo>
                    <a:lnTo>
                      <a:pt x="0" y="522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188"/>
              <p:cNvSpPr>
                <a:spLocks noEditPoints="1"/>
              </p:cNvSpPr>
              <p:nvPr/>
            </p:nvSpPr>
            <p:spPr bwMode="auto">
              <a:xfrm>
                <a:off x="2940" y="770"/>
                <a:ext cx="486" cy="281"/>
              </a:xfrm>
              <a:custGeom>
                <a:avLst/>
                <a:gdLst>
                  <a:gd name="T0" fmla="*/ 0 w 1495"/>
                  <a:gd name="T1" fmla="*/ 0 h 862"/>
                  <a:gd name="T2" fmla="*/ 0 w 1495"/>
                  <a:gd name="T3" fmla="*/ 0 h 862"/>
                  <a:gd name="T4" fmla="*/ 185 w 1495"/>
                  <a:gd name="T5" fmla="*/ 106 h 862"/>
                  <a:gd name="T6" fmla="*/ 254 w 1495"/>
                  <a:gd name="T7" fmla="*/ 146 h 862"/>
                  <a:gd name="T8" fmla="*/ 254 w 1495"/>
                  <a:gd name="T9" fmla="*/ 146 h 862"/>
                  <a:gd name="T10" fmla="*/ 277 w 1495"/>
                  <a:gd name="T11" fmla="*/ 160 h 862"/>
                  <a:gd name="T12" fmla="*/ 346 w 1495"/>
                  <a:gd name="T13" fmla="*/ 200 h 862"/>
                  <a:gd name="T14" fmla="*/ 346 w 1495"/>
                  <a:gd name="T15" fmla="*/ 200 h 862"/>
                  <a:gd name="T16" fmla="*/ 369 w 1495"/>
                  <a:gd name="T17" fmla="*/ 213 h 862"/>
                  <a:gd name="T18" fmla="*/ 439 w 1495"/>
                  <a:gd name="T19" fmla="*/ 253 h 862"/>
                  <a:gd name="T20" fmla="*/ 439 w 1495"/>
                  <a:gd name="T21" fmla="*/ 253 h 862"/>
                  <a:gd name="T22" fmla="*/ 624 w 1495"/>
                  <a:gd name="T23" fmla="*/ 359 h 862"/>
                  <a:gd name="T24" fmla="*/ 693 w 1495"/>
                  <a:gd name="T25" fmla="*/ 399 h 862"/>
                  <a:gd name="T26" fmla="*/ 693 w 1495"/>
                  <a:gd name="T27" fmla="*/ 399 h 862"/>
                  <a:gd name="T28" fmla="*/ 716 w 1495"/>
                  <a:gd name="T29" fmla="*/ 413 h 862"/>
                  <a:gd name="T30" fmla="*/ 785 w 1495"/>
                  <a:gd name="T31" fmla="*/ 453 h 862"/>
                  <a:gd name="T32" fmla="*/ 785 w 1495"/>
                  <a:gd name="T33" fmla="*/ 453 h 862"/>
                  <a:gd name="T34" fmla="*/ 808 w 1495"/>
                  <a:gd name="T35" fmla="*/ 466 h 862"/>
                  <a:gd name="T36" fmla="*/ 878 w 1495"/>
                  <a:gd name="T37" fmla="*/ 506 h 862"/>
                  <a:gd name="T38" fmla="*/ 878 w 1495"/>
                  <a:gd name="T39" fmla="*/ 506 h 862"/>
                  <a:gd name="T40" fmla="*/ 1063 w 1495"/>
                  <a:gd name="T41" fmla="*/ 612 h 862"/>
                  <a:gd name="T42" fmla="*/ 1132 w 1495"/>
                  <a:gd name="T43" fmla="*/ 652 h 862"/>
                  <a:gd name="T44" fmla="*/ 1132 w 1495"/>
                  <a:gd name="T45" fmla="*/ 652 h 862"/>
                  <a:gd name="T46" fmla="*/ 1155 w 1495"/>
                  <a:gd name="T47" fmla="*/ 666 h 862"/>
                  <a:gd name="T48" fmla="*/ 1224 w 1495"/>
                  <a:gd name="T49" fmla="*/ 706 h 862"/>
                  <a:gd name="T50" fmla="*/ 1224 w 1495"/>
                  <a:gd name="T51" fmla="*/ 706 h 862"/>
                  <a:gd name="T52" fmla="*/ 1247 w 1495"/>
                  <a:gd name="T53" fmla="*/ 719 h 862"/>
                  <a:gd name="T54" fmla="*/ 1317 w 1495"/>
                  <a:gd name="T55" fmla="*/ 759 h 862"/>
                  <a:gd name="T56" fmla="*/ 1317 w 1495"/>
                  <a:gd name="T57" fmla="*/ 759 h 862"/>
                  <a:gd name="T58" fmla="*/ 1495 w 1495"/>
                  <a:gd name="T59" fmla="*/ 862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95" h="862">
                    <a:moveTo>
                      <a:pt x="0" y="0"/>
                    </a:moveTo>
                    <a:lnTo>
                      <a:pt x="0" y="0"/>
                    </a:lnTo>
                    <a:lnTo>
                      <a:pt x="185" y="106"/>
                    </a:lnTo>
                    <a:moveTo>
                      <a:pt x="254" y="146"/>
                    </a:moveTo>
                    <a:lnTo>
                      <a:pt x="254" y="146"/>
                    </a:lnTo>
                    <a:lnTo>
                      <a:pt x="277" y="160"/>
                    </a:lnTo>
                    <a:moveTo>
                      <a:pt x="346" y="200"/>
                    </a:moveTo>
                    <a:lnTo>
                      <a:pt x="346" y="200"/>
                    </a:lnTo>
                    <a:lnTo>
                      <a:pt x="369" y="213"/>
                    </a:lnTo>
                    <a:moveTo>
                      <a:pt x="439" y="253"/>
                    </a:moveTo>
                    <a:lnTo>
                      <a:pt x="439" y="253"/>
                    </a:lnTo>
                    <a:lnTo>
                      <a:pt x="624" y="359"/>
                    </a:lnTo>
                    <a:moveTo>
                      <a:pt x="693" y="399"/>
                    </a:moveTo>
                    <a:lnTo>
                      <a:pt x="693" y="399"/>
                    </a:lnTo>
                    <a:lnTo>
                      <a:pt x="716" y="413"/>
                    </a:lnTo>
                    <a:moveTo>
                      <a:pt x="785" y="453"/>
                    </a:moveTo>
                    <a:lnTo>
                      <a:pt x="785" y="453"/>
                    </a:lnTo>
                    <a:lnTo>
                      <a:pt x="808" y="466"/>
                    </a:lnTo>
                    <a:moveTo>
                      <a:pt x="878" y="506"/>
                    </a:moveTo>
                    <a:lnTo>
                      <a:pt x="878" y="506"/>
                    </a:lnTo>
                    <a:lnTo>
                      <a:pt x="1063" y="612"/>
                    </a:lnTo>
                    <a:moveTo>
                      <a:pt x="1132" y="652"/>
                    </a:moveTo>
                    <a:lnTo>
                      <a:pt x="1132" y="652"/>
                    </a:lnTo>
                    <a:lnTo>
                      <a:pt x="1155" y="666"/>
                    </a:lnTo>
                    <a:moveTo>
                      <a:pt x="1224" y="706"/>
                    </a:moveTo>
                    <a:lnTo>
                      <a:pt x="1224" y="706"/>
                    </a:lnTo>
                    <a:lnTo>
                      <a:pt x="1247" y="719"/>
                    </a:lnTo>
                    <a:moveTo>
                      <a:pt x="1317" y="759"/>
                    </a:moveTo>
                    <a:lnTo>
                      <a:pt x="1317" y="759"/>
                    </a:lnTo>
                    <a:lnTo>
                      <a:pt x="1495" y="862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189"/>
              <p:cNvSpPr>
                <a:spLocks noEditPoints="1"/>
              </p:cNvSpPr>
              <p:nvPr/>
            </p:nvSpPr>
            <p:spPr bwMode="auto">
              <a:xfrm>
                <a:off x="2918" y="1335"/>
                <a:ext cx="512" cy="514"/>
              </a:xfrm>
              <a:custGeom>
                <a:avLst/>
                <a:gdLst>
                  <a:gd name="T0" fmla="*/ 1574 w 1574"/>
                  <a:gd name="T1" fmla="*/ 0 h 1578"/>
                  <a:gd name="T2" fmla="*/ 1574 w 1574"/>
                  <a:gd name="T3" fmla="*/ 0 h 1578"/>
                  <a:gd name="T4" fmla="*/ 1423 w 1574"/>
                  <a:gd name="T5" fmla="*/ 151 h 1578"/>
                  <a:gd name="T6" fmla="*/ 1367 w 1574"/>
                  <a:gd name="T7" fmla="*/ 208 h 1578"/>
                  <a:gd name="T8" fmla="*/ 1367 w 1574"/>
                  <a:gd name="T9" fmla="*/ 208 h 1578"/>
                  <a:gd name="T10" fmla="*/ 1348 w 1574"/>
                  <a:gd name="T11" fmla="*/ 227 h 1578"/>
                  <a:gd name="T12" fmla="*/ 1292 w 1574"/>
                  <a:gd name="T13" fmla="*/ 283 h 1578"/>
                  <a:gd name="T14" fmla="*/ 1292 w 1574"/>
                  <a:gd name="T15" fmla="*/ 283 h 1578"/>
                  <a:gd name="T16" fmla="*/ 1273 w 1574"/>
                  <a:gd name="T17" fmla="*/ 302 h 1578"/>
                  <a:gd name="T18" fmla="*/ 1216 w 1574"/>
                  <a:gd name="T19" fmla="*/ 359 h 1578"/>
                  <a:gd name="T20" fmla="*/ 1216 w 1574"/>
                  <a:gd name="T21" fmla="*/ 359 h 1578"/>
                  <a:gd name="T22" fmla="*/ 1066 w 1574"/>
                  <a:gd name="T23" fmla="*/ 510 h 1578"/>
                  <a:gd name="T24" fmla="*/ 1009 w 1574"/>
                  <a:gd name="T25" fmla="*/ 567 h 1578"/>
                  <a:gd name="T26" fmla="*/ 1009 w 1574"/>
                  <a:gd name="T27" fmla="*/ 567 h 1578"/>
                  <a:gd name="T28" fmla="*/ 990 w 1574"/>
                  <a:gd name="T29" fmla="*/ 585 h 1578"/>
                  <a:gd name="T30" fmla="*/ 934 w 1574"/>
                  <a:gd name="T31" fmla="*/ 642 h 1578"/>
                  <a:gd name="T32" fmla="*/ 934 w 1574"/>
                  <a:gd name="T33" fmla="*/ 642 h 1578"/>
                  <a:gd name="T34" fmla="*/ 915 w 1574"/>
                  <a:gd name="T35" fmla="*/ 661 h 1578"/>
                  <a:gd name="T36" fmla="*/ 859 w 1574"/>
                  <a:gd name="T37" fmla="*/ 718 h 1578"/>
                  <a:gd name="T38" fmla="*/ 859 w 1574"/>
                  <a:gd name="T39" fmla="*/ 718 h 1578"/>
                  <a:gd name="T40" fmla="*/ 708 w 1574"/>
                  <a:gd name="T41" fmla="*/ 869 h 1578"/>
                  <a:gd name="T42" fmla="*/ 651 w 1574"/>
                  <a:gd name="T43" fmla="*/ 925 h 1578"/>
                  <a:gd name="T44" fmla="*/ 651 w 1574"/>
                  <a:gd name="T45" fmla="*/ 925 h 1578"/>
                  <a:gd name="T46" fmla="*/ 633 w 1574"/>
                  <a:gd name="T47" fmla="*/ 944 h 1578"/>
                  <a:gd name="T48" fmla="*/ 576 w 1574"/>
                  <a:gd name="T49" fmla="*/ 1001 h 1578"/>
                  <a:gd name="T50" fmla="*/ 576 w 1574"/>
                  <a:gd name="T51" fmla="*/ 1001 h 1578"/>
                  <a:gd name="T52" fmla="*/ 557 w 1574"/>
                  <a:gd name="T53" fmla="*/ 1020 h 1578"/>
                  <a:gd name="T54" fmla="*/ 501 w 1574"/>
                  <a:gd name="T55" fmla="*/ 1076 h 1578"/>
                  <a:gd name="T56" fmla="*/ 501 w 1574"/>
                  <a:gd name="T57" fmla="*/ 1076 h 1578"/>
                  <a:gd name="T58" fmla="*/ 350 w 1574"/>
                  <a:gd name="T59" fmla="*/ 1227 h 1578"/>
                  <a:gd name="T60" fmla="*/ 294 w 1574"/>
                  <a:gd name="T61" fmla="*/ 1284 h 1578"/>
                  <a:gd name="T62" fmla="*/ 294 w 1574"/>
                  <a:gd name="T63" fmla="*/ 1284 h 1578"/>
                  <a:gd name="T64" fmla="*/ 275 w 1574"/>
                  <a:gd name="T65" fmla="*/ 1303 h 1578"/>
                  <a:gd name="T66" fmla="*/ 218 w 1574"/>
                  <a:gd name="T67" fmla="*/ 1360 h 1578"/>
                  <a:gd name="T68" fmla="*/ 218 w 1574"/>
                  <a:gd name="T69" fmla="*/ 1360 h 1578"/>
                  <a:gd name="T70" fmla="*/ 199 w 1574"/>
                  <a:gd name="T71" fmla="*/ 1379 h 1578"/>
                  <a:gd name="T72" fmla="*/ 143 w 1574"/>
                  <a:gd name="T73" fmla="*/ 1435 h 1578"/>
                  <a:gd name="T74" fmla="*/ 143 w 1574"/>
                  <a:gd name="T75" fmla="*/ 1435 h 1578"/>
                  <a:gd name="T76" fmla="*/ 0 w 1574"/>
                  <a:gd name="T77" fmla="*/ 1578 h 1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74" h="1578">
                    <a:moveTo>
                      <a:pt x="1574" y="0"/>
                    </a:moveTo>
                    <a:lnTo>
                      <a:pt x="1574" y="0"/>
                    </a:lnTo>
                    <a:lnTo>
                      <a:pt x="1423" y="151"/>
                    </a:lnTo>
                    <a:moveTo>
                      <a:pt x="1367" y="208"/>
                    </a:moveTo>
                    <a:lnTo>
                      <a:pt x="1367" y="208"/>
                    </a:lnTo>
                    <a:lnTo>
                      <a:pt x="1348" y="227"/>
                    </a:lnTo>
                    <a:moveTo>
                      <a:pt x="1292" y="283"/>
                    </a:moveTo>
                    <a:lnTo>
                      <a:pt x="1292" y="283"/>
                    </a:lnTo>
                    <a:lnTo>
                      <a:pt x="1273" y="302"/>
                    </a:lnTo>
                    <a:moveTo>
                      <a:pt x="1216" y="359"/>
                    </a:moveTo>
                    <a:lnTo>
                      <a:pt x="1216" y="359"/>
                    </a:lnTo>
                    <a:lnTo>
                      <a:pt x="1066" y="510"/>
                    </a:lnTo>
                    <a:moveTo>
                      <a:pt x="1009" y="567"/>
                    </a:moveTo>
                    <a:lnTo>
                      <a:pt x="1009" y="567"/>
                    </a:lnTo>
                    <a:lnTo>
                      <a:pt x="990" y="585"/>
                    </a:lnTo>
                    <a:moveTo>
                      <a:pt x="934" y="642"/>
                    </a:moveTo>
                    <a:lnTo>
                      <a:pt x="934" y="642"/>
                    </a:lnTo>
                    <a:lnTo>
                      <a:pt x="915" y="661"/>
                    </a:lnTo>
                    <a:moveTo>
                      <a:pt x="859" y="718"/>
                    </a:moveTo>
                    <a:lnTo>
                      <a:pt x="859" y="718"/>
                    </a:lnTo>
                    <a:lnTo>
                      <a:pt x="708" y="869"/>
                    </a:lnTo>
                    <a:moveTo>
                      <a:pt x="651" y="925"/>
                    </a:moveTo>
                    <a:lnTo>
                      <a:pt x="651" y="925"/>
                    </a:lnTo>
                    <a:lnTo>
                      <a:pt x="633" y="944"/>
                    </a:lnTo>
                    <a:moveTo>
                      <a:pt x="576" y="1001"/>
                    </a:moveTo>
                    <a:lnTo>
                      <a:pt x="576" y="1001"/>
                    </a:lnTo>
                    <a:lnTo>
                      <a:pt x="557" y="1020"/>
                    </a:lnTo>
                    <a:moveTo>
                      <a:pt x="501" y="1076"/>
                    </a:moveTo>
                    <a:lnTo>
                      <a:pt x="501" y="1076"/>
                    </a:lnTo>
                    <a:lnTo>
                      <a:pt x="350" y="1227"/>
                    </a:lnTo>
                    <a:moveTo>
                      <a:pt x="294" y="1284"/>
                    </a:moveTo>
                    <a:lnTo>
                      <a:pt x="294" y="1284"/>
                    </a:lnTo>
                    <a:lnTo>
                      <a:pt x="275" y="1303"/>
                    </a:lnTo>
                    <a:moveTo>
                      <a:pt x="218" y="1360"/>
                    </a:moveTo>
                    <a:lnTo>
                      <a:pt x="218" y="1360"/>
                    </a:lnTo>
                    <a:lnTo>
                      <a:pt x="199" y="1379"/>
                    </a:lnTo>
                    <a:moveTo>
                      <a:pt x="143" y="1435"/>
                    </a:moveTo>
                    <a:lnTo>
                      <a:pt x="143" y="1435"/>
                    </a:lnTo>
                    <a:lnTo>
                      <a:pt x="0" y="1578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190"/>
              <p:cNvSpPr>
                <a:spLocks noEditPoints="1"/>
              </p:cNvSpPr>
              <p:nvPr/>
            </p:nvSpPr>
            <p:spPr bwMode="auto">
              <a:xfrm>
                <a:off x="1901" y="736"/>
                <a:ext cx="472" cy="556"/>
              </a:xfrm>
              <a:custGeom>
                <a:avLst/>
                <a:gdLst>
                  <a:gd name="T0" fmla="*/ 1452 w 1452"/>
                  <a:gd name="T1" fmla="*/ 1706 h 1706"/>
                  <a:gd name="T2" fmla="*/ 1452 w 1452"/>
                  <a:gd name="T3" fmla="*/ 1706 h 1706"/>
                  <a:gd name="T4" fmla="*/ 1313 w 1452"/>
                  <a:gd name="T5" fmla="*/ 1544 h 1706"/>
                  <a:gd name="T6" fmla="*/ 1262 w 1452"/>
                  <a:gd name="T7" fmla="*/ 1483 h 1706"/>
                  <a:gd name="T8" fmla="*/ 1262 w 1452"/>
                  <a:gd name="T9" fmla="*/ 1483 h 1706"/>
                  <a:gd name="T10" fmla="*/ 1244 w 1452"/>
                  <a:gd name="T11" fmla="*/ 1462 h 1706"/>
                  <a:gd name="T12" fmla="*/ 1193 w 1452"/>
                  <a:gd name="T13" fmla="*/ 1402 h 1706"/>
                  <a:gd name="T14" fmla="*/ 1193 w 1452"/>
                  <a:gd name="T15" fmla="*/ 1402 h 1706"/>
                  <a:gd name="T16" fmla="*/ 1175 w 1452"/>
                  <a:gd name="T17" fmla="*/ 1381 h 1706"/>
                  <a:gd name="T18" fmla="*/ 1123 w 1452"/>
                  <a:gd name="T19" fmla="*/ 1320 h 1706"/>
                  <a:gd name="T20" fmla="*/ 1123 w 1452"/>
                  <a:gd name="T21" fmla="*/ 1320 h 1706"/>
                  <a:gd name="T22" fmla="*/ 985 w 1452"/>
                  <a:gd name="T23" fmla="*/ 1158 h 1706"/>
                  <a:gd name="T24" fmla="*/ 933 w 1452"/>
                  <a:gd name="T25" fmla="*/ 1097 h 1706"/>
                  <a:gd name="T26" fmla="*/ 933 w 1452"/>
                  <a:gd name="T27" fmla="*/ 1097 h 1706"/>
                  <a:gd name="T28" fmla="*/ 916 w 1452"/>
                  <a:gd name="T29" fmla="*/ 1077 h 1706"/>
                  <a:gd name="T30" fmla="*/ 864 w 1452"/>
                  <a:gd name="T31" fmla="*/ 1016 h 1706"/>
                  <a:gd name="T32" fmla="*/ 864 w 1452"/>
                  <a:gd name="T33" fmla="*/ 1016 h 1706"/>
                  <a:gd name="T34" fmla="*/ 847 w 1452"/>
                  <a:gd name="T35" fmla="*/ 995 h 1706"/>
                  <a:gd name="T36" fmla="*/ 795 w 1452"/>
                  <a:gd name="T37" fmla="*/ 934 h 1706"/>
                  <a:gd name="T38" fmla="*/ 795 w 1452"/>
                  <a:gd name="T39" fmla="*/ 934 h 1706"/>
                  <a:gd name="T40" fmla="*/ 657 w 1452"/>
                  <a:gd name="T41" fmla="*/ 772 h 1706"/>
                  <a:gd name="T42" fmla="*/ 605 w 1452"/>
                  <a:gd name="T43" fmla="*/ 711 h 1706"/>
                  <a:gd name="T44" fmla="*/ 605 w 1452"/>
                  <a:gd name="T45" fmla="*/ 711 h 1706"/>
                  <a:gd name="T46" fmla="*/ 588 w 1452"/>
                  <a:gd name="T47" fmla="*/ 691 h 1706"/>
                  <a:gd name="T48" fmla="*/ 536 w 1452"/>
                  <a:gd name="T49" fmla="*/ 630 h 1706"/>
                  <a:gd name="T50" fmla="*/ 536 w 1452"/>
                  <a:gd name="T51" fmla="*/ 630 h 1706"/>
                  <a:gd name="T52" fmla="*/ 519 w 1452"/>
                  <a:gd name="T53" fmla="*/ 609 h 1706"/>
                  <a:gd name="T54" fmla="*/ 467 w 1452"/>
                  <a:gd name="T55" fmla="*/ 548 h 1706"/>
                  <a:gd name="T56" fmla="*/ 467 w 1452"/>
                  <a:gd name="T57" fmla="*/ 548 h 1706"/>
                  <a:gd name="T58" fmla="*/ 329 w 1452"/>
                  <a:gd name="T59" fmla="*/ 386 h 1706"/>
                  <a:gd name="T60" fmla="*/ 277 w 1452"/>
                  <a:gd name="T61" fmla="*/ 325 h 1706"/>
                  <a:gd name="T62" fmla="*/ 277 w 1452"/>
                  <a:gd name="T63" fmla="*/ 325 h 1706"/>
                  <a:gd name="T64" fmla="*/ 260 w 1452"/>
                  <a:gd name="T65" fmla="*/ 305 h 1706"/>
                  <a:gd name="T66" fmla="*/ 208 w 1452"/>
                  <a:gd name="T67" fmla="*/ 244 h 1706"/>
                  <a:gd name="T68" fmla="*/ 208 w 1452"/>
                  <a:gd name="T69" fmla="*/ 244 h 1706"/>
                  <a:gd name="T70" fmla="*/ 191 w 1452"/>
                  <a:gd name="T71" fmla="*/ 223 h 1706"/>
                  <a:gd name="T72" fmla="*/ 139 w 1452"/>
                  <a:gd name="T73" fmla="*/ 162 h 1706"/>
                  <a:gd name="T74" fmla="*/ 139 w 1452"/>
                  <a:gd name="T75" fmla="*/ 162 h 1706"/>
                  <a:gd name="T76" fmla="*/ 0 w 1452"/>
                  <a:gd name="T77" fmla="*/ 0 h 1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52" h="1706">
                    <a:moveTo>
                      <a:pt x="1452" y="1706"/>
                    </a:moveTo>
                    <a:lnTo>
                      <a:pt x="1452" y="1706"/>
                    </a:lnTo>
                    <a:lnTo>
                      <a:pt x="1313" y="1544"/>
                    </a:lnTo>
                    <a:moveTo>
                      <a:pt x="1262" y="1483"/>
                    </a:moveTo>
                    <a:lnTo>
                      <a:pt x="1262" y="1483"/>
                    </a:lnTo>
                    <a:lnTo>
                      <a:pt x="1244" y="1462"/>
                    </a:lnTo>
                    <a:moveTo>
                      <a:pt x="1193" y="1402"/>
                    </a:moveTo>
                    <a:lnTo>
                      <a:pt x="1193" y="1402"/>
                    </a:lnTo>
                    <a:lnTo>
                      <a:pt x="1175" y="1381"/>
                    </a:lnTo>
                    <a:moveTo>
                      <a:pt x="1123" y="1320"/>
                    </a:moveTo>
                    <a:lnTo>
                      <a:pt x="1123" y="1320"/>
                    </a:lnTo>
                    <a:lnTo>
                      <a:pt x="985" y="1158"/>
                    </a:lnTo>
                    <a:moveTo>
                      <a:pt x="933" y="1097"/>
                    </a:moveTo>
                    <a:lnTo>
                      <a:pt x="933" y="1097"/>
                    </a:lnTo>
                    <a:lnTo>
                      <a:pt x="916" y="1077"/>
                    </a:lnTo>
                    <a:moveTo>
                      <a:pt x="864" y="1016"/>
                    </a:moveTo>
                    <a:lnTo>
                      <a:pt x="864" y="1016"/>
                    </a:lnTo>
                    <a:lnTo>
                      <a:pt x="847" y="995"/>
                    </a:lnTo>
                    <a:moveTo>
                      <a:pt x="795" y="934"/>
                    </a:moveTo>
                    <a:lnTo>
                      <a:pt x="795" y="934"/>
                    </a:lnTo>
                    <a:lnTo>
                      <a:pt x="657" y="772"/>
                    </a:lnTo>
                    <a:moveTo>
                      <a:pt x="605" y="711"/>
                    </a:moveTo>
                    <a:lnTo>
                      <a:pt x="605" y="711"/>
                    </a:lnTo>
                    <a:lnTo>
                      <a:pt x="588" y="691"/>
                    </a:lnTo>
                    <a:moveTo>
                      <a:pt x="536" y="630"/>
                    </a:moveTo>
                    <a:lnTo>
                      <a:pt x="536" y="630"/>
                    </a:lnTo>
                    <a:lnTo>
                      <a:pt x="519" y="609"/>
                    </a:lnTo>
                    <a:moveTo>
                      <a:pt x="467" y="548"/>
                    </a:moveTo>
                    <a:lnTo>
                      <a:pt x="467" y="548"/>
                    </a:lnTo>
                    <a:lnTo>
                      <a:pt x="329" y="386"/>
                    </a:lnTo>
                    <a:moveTo>
                      <a:pt x="277" y="325"/>
                    </a:moveTo>
                    <a:lnTo>
                      <a:pt x="277" y="325"/>
                    </a:lnTo>
                    <a:lnTo>
                      <a:pt x="260" y="305"/>
                    </a:lnTo>
                    <a:moveTo>
                      <a:pt x="208" y="244"/>
                    </a:moveTo>
                    <a:lnTo>
                      <a:pt x="208" y="244"/>
                    </a:lnTo>
                    <a:lnTo>
                      <a:pt x="191" y="223"/>
                    </a:lnTo>
                    <a:moveTo>
                      <a:pt x="139" y="162"/>
                    </a:moveTo>
                    <a:lnTo>
                      <a:pt x="139" y="162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191"/>
              <p:cNvSpPr>
                <a:spLocks noEditPoints="1"/>
              </p:cNvSpPr>
              <p:nvPr/>
            </p:nvSpPr>
            <p:spPr bwMode="auto">
              <a:xfrm>
                <a:off x="1907" y="1378"/>
                <a:ext cx="455" cy="1097"/>
              </a:xfrm>
              <a:custGeom>
                <a:avLst/>
                <a:gdLst>
                  <a:gd name="T0" fmla="*/ 1400 w 1400"/>
                  <a:gd name="T1" fmla="*/ 0 h 3368"/>
                  <a:gd name="T2" fmla="*/ 1287 w 1400"/>
                  <a:gd name="T3" fmla="*/ 270 h 3368"/>
                  <a:gd name="T4" fmla="*/ 1277 w 1400"/>
                  <a:gd name="T5" fmla="*/ 295 h 3368"/>
                  <a:gd name="T6" fmla="*/ 1246 w 1400"/>
                  <a:gd name="T7" fmla="*/ 369 h 3368"/>
                  <a:gd name="T8" fmla="*/ 1205 w 1400"/>
                  <a:gd name="T9" fmla="*/ 467 h 3368"/>
                  <a:gd name="T10" fmla="*/ 1124 w 1400"/>
                  <a:gd name="T11" fmla="*/ 664 h 3368"/>
                  <a:gd name="T12" fmla="*/ 1093 w 1400"/>
                  <a:gd name="T13" fmla="*/ 738 h 3368"/>
                  <a:gd name="T14" fmla="*/ 1052 w 1400"/>
                  <a:gd name="T15" fmla="*/ 837 h 3368"/>
                  <a:gd name="T16" fmla="*/ 1042 w 1400"/>
                  <a:gd name="T17" fmla="*/ 861 h 3368"/>
                  <a:gd name="T18" fmla="*/ 1011 w 1400"/>
                  <a:gd name="T19" fmla="*/ 935 h 3368"/>
                  <a:gd name="T20" fmla="*/ 898 w 1400"/>
                  <a:gd name="T21" fmla="*/ 1206 h 3368"/>
                  <a:gd name="T22" fmla="*/ 888 w 1400"/>
                  <a:gd name="T23" fmla="*/ 1231 h 3368"/>
                  <a:gd name="T24" fmla="*/ 857 w 1400"/>
                  <a:gd name="T25" fmla="*/ 1305 h 3368"/>
                  <a:gd name="T26" fmla="*/ 816 w 1400"/>
                  <a:gd name="T27" fmla="*/ 1403 h 3368"/>
                  <a:gd name="T28" fmla="*/ 735 w 1400"/>
                  <a:gd name="T29" fmla="*/ 1600 h 3368"/>
                  <a:gd name="T30" fmla="*/ 704 w 1400"/>
                  <a:gd name="T31" fmla="*/ 1674 h 3368"/>
                  <a:gd name="T32" fmla="*/ 663 w 1400"/>
                  <a:gd name="T33" fmla="*/ 1772 h 3368"/>
                  <a:gd name="T34" fmla="*/ 653 w 1400"/>
                  <a:gd name="T35" fmla="*/ 1797 h 3368"/>
                  <a:gd name="T36" fmla="*/ 622 w 1400"/>
                  <a:gd name="T37" fmla="*/ 1871 h 3368"/>
                  <a:gd name="T38" fmla="*/ 509 w 1400"/>
                  <a:gd name="T39" fmla="*/ 2142 h 3368"/>
                  <a:gd name="T40" fmla="*/ 499 w 1400"/>
                  <a:gd name="T41" fmla="*/ 2166 h 3368"/>
                  <a:gd name="T42" fmla="*/ 468 w 1400"/>
                  <a:gd name="T43" fmla="*/ 2240 h 3368"/>
                  <a:gd name="T44" fmla="*/ 427 w 1400"/>
                  <a:gd name="T45" fmla="*/ 2339 h 3368"/>
                  <a:gd name="T46" fmla="*/ 345 w 1400"/>
                  <a:gd name="T47" fmla="*/ 2536 h 3368"/>
                  <a:gd name="T48" fmla="*/ 315 w 1400"/>
                  <a:gd name="T49" fmla="*/ 2610 h 3368"/>
                  <a:gd name="T50" fmla="*/ 274 w 1400"/>
                  <a:gd name="T51" fmla="*/ 2708 h 3368"/>
                  <a:gd name="T52" fmla="*/ 264 w 1400"/>
                  <a:gd name="T53" fmla="*/ 2733 h 3368"/>
                  <a:gd name="T54" fmla="*/ 233 w 1400"/>
                  <a:gd name="T55" fmla="*/ 2807 h 3368"/>
                  <a:gd name="T56" fmla="*/ 120 w 1400"/>
                  <a:gd name="T57" fmla="*/ 3077 h 3368"/>
                  <a:gd name="T58" fmla="*/ 110 w 1400"/>
                  <a:gd name="T59" fmla="*/ 3102 h 3368"/>
                  <a:gd name="T60" fmla="*/ 79 w 1400"/>
                  <a:gd name="T61" fmla="*/ 3176 h 3368"/>
                  <a:gd name="T62" fmla="*/ 38 w 1400"/>
                  <a:gd name="T63" fmla="*/ 3274 h 3368"/>
                  <a:gd name="T64" fmla="*/ 0 w 1400"/>
                  <a:gd name="T65" fmla="*/ 3368 h 3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00" h="3368">
                    <a:moveTo>
                      <a:pt x="1400" y="0"/>
                    </a:moveTo>
                    <a:lnTo>
                      <a:pt x="1400" y="0"/>
                    </a:lnTo>
                    <a:lnTo>
                      <a:pt x="1318" y="196"/>
                    </a:lnTo>
                    <a:moveTo>
                      <a:pt x="1287" y="270"/>
                    </a:moveTo>
                    <a:lnTo>
                      <a:pt x="1287" y="270"/>
                    </a:lnTo>
                    <a:lnTo>
                      <a:pt x="1277" y="295"/>
                    </a:lnTo>
                    <a:moveTo>
                      <a:pt x="1246" y="369"/>
                    </a:moveTo>
                    <a:lnTo>
                      <a:pt x="1246" y="369"/>
                    </a:lnTo>
                    <a:lnTo>
                      <a:pt x="1236" y="393"/>
                    </a:lnTo>
                    <a:moveTo>
                      <a:pt x="1205" y="467"/>
                    </a:moveTo>
                    <a:lnTo>
                      <a:pt x="1205" y="467"/>
                    </a:lnTo>
                    <a:lnTo>
                      <a:pt x="1124" y="664"/>
                    </a:lnTo>
                    <a:moveTo>
                      <a:pt x="1093" y="738"/>
                    </a:moveTo>
                    <a:lnTo>
                      <a:pt x="1093" y="738"/>
                    </a:lnTo>
                    <a:lnTo>
                      <a:pt x="1083" y="763"/>
                    </a:lnTo>
                    <a:moveTo>
                      <a:pt x="1052" y="837"/>
                    </a:moveTo>
                    <a:lnTo>
                      <a:pt x="1052" y="837"/>
                    </a:lnTo>
                    <a:lnTo>
                      <a:pt x="1042" y="861"/>
                    </a:lnTo>
                    <a:moveTo>
                      <a:pt x="1011" y="935"/>
                    </a:moveTo>
                    <a:lnTo>
                      <a:pt x="1011" y="935"/>
                    </a:lnTo>
                    <a:lnTo>
                      <a:pt x="929" y="1132"/>
                    </a:lnTo>
                    <a:moveTo>
                      <a:pt x="898" y="1206"/>
                    </a:moveTo>
                    <a:lnTo>
                      <a:pt x="898" y="1206"/>
                    </a:lnTo>
                    <a:lnTo>
                      <a:pt x="888" y="1231"/>
                    </a:lnTo>
                    <a:moveTo>
                      <a:pt x="857" y="1305"/>
                    </a:moveTo>
                    <a:lnTo>
                      <a:pt x="857" y="1305"/>
                    </a:lnTo>
                    <a:lnTo>
                      <a:pt x="847" y="1329"/>
                    </a:lnTo>
                    <a:moveTo>
                      <a:pt x="816" y="1403"/>
                    </a:moveTo>
                    <a:lnTo>
                      <a:pt x="816" y="1403"/>
                    </a:lnTo>
                    <a:lnTo>
                      <a:pt x="735" y="1600"/>
                    </a:lnTo>
                    <a:moveTo>
                      <a:pt x="704" y="1674"/>
                    </a:moveTo>
                    <a:lnTo>
                      <a:pt x="704" y="1674"/>
                    </a:lnTo>
                    <a:lnTo>
                      <a:pt x="694" y="1698"/>
                    </a:lnTo>
                    <a:moveTo>
                      <a:pt x="663" y="1772"/>
                    </a:moveTo>
                    <a:lnTo>
                      <a:pt x="663" y="1772"/>
                    </a:lnTo>
                    <a:lnTo>
                      <a:pt x="653" y="1797"/>
                    </a:lnTo>
                    <a:moveTo>
                      <a:pt x="622" y="1871"/>
                    </a:moveTo>
                    <a:lnTo>
                      <a:pt x="622" y="1871"/>
                    </a:lnTo>
                    <a:lnTo>
                      <a:pt x="540" y="2068"/>
                    </a:lnTo>
                    <a:moveTo>
                      <a:pt x="509" y="2142"/>
                    </a:moveTo>
                    <a:lnTo>
                      <a:pt x="509" y="2142"/>
                    </a:lnTo>
                    <a:lnTo>
                      <a:pt x="499" y="2166"/>
                    </a:lnTo>
                    <a:moveTo>
                      <a:pt x="468" y="2240"/>
                    </a:moveTo>
                    <a:lnTo>
                      <a:pt x="468" y="2240"/>
                    </a:lnTo>
                    <a:lnTo>
                      <a:pt x="458" y="2265"/>
                    </a:lnTo>
                    <a:moveTo>
                      <a:pt x="427" y="2339"/>
                    </a:moveTo>
                    <a:lnTo>
                      <a:pt x="427" y="2339"/>
                    </a:lnTo>
                    <a:lnTo>
                      <a:pt x="345" y="2536"/>
                    </a:lnTo>
                    <a:moveTo>
                      <a:pt x="315" y="2610"/>
                    </a:moveTo>
                    <a:lnTo>
                      <a:pt x="315" y="2610"/>
                    </a:lnTo>
                    <a:lnTo>
                      <a:pt x="305" y="2634"/>
                    </a:lnTo>
                    <a:moveTo>
                      <a:pt x="274" y="2708"/>
                    </a:moveTo>
                    <a:lnTo>
                      <a:pt x="274" y="2708"/>
                    </a:lnTo>
                    <a:lnTo>
                      <a:pt x="264" y="2733"/>
                    </a:lnTo>
                    <a:moveTo>
                      <a:pt x="233" y="2807"/>
                    </a:moveTo>
                    <a:lnTo>
                      <a:pt x="233" y="2807"/>
                    </a:lnTo>
                    <a:lnTo>
                      <a:pt x="151" y="3004"/>
                    </a:lnTo>
                    <a:moveTo>
                      <a:pt x="120" y="3077"/>
                    </a:moveTo>
                    <a:lnTo>
                      <a:pt x="120" y="3077"/>
                    </a:lnTo>
                    <a:lnTo>
                      <a:pt x="110" y="3102"/>
                    </a:lnTo>
                    <a:moveTo>
                      <a:pt x="79" y="3176"/>
                    </a:moveTo>
                    <a:lnTo>
                      <a:pt x="79" y="3176"/>
                    </a:lnTo>
                    <a:lnTo>
                      <a:pt x="69" y="3200"/>
                    </a:lnTo>
                    <a:moveTo>
                      <a:pt x="38" y="3274"/>
                    </a:moveTo>
                    <a:lnTo>
                      <a:pt x="38" y="3274"/>
                    </a:lnTo>
                    <a:lnTo>
                      <a:pt x="0" y="3368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192"/>
              <p:cNvSpPr>
                <a:spLocks noEditPoints="1"/>
              </p:cNvSpPr>
              <p:nvPr/>
            </p:nvSpPr>
            <p:spPr bwMode="auto">
              <a:xfrm>
                <a:off x="205" y="722"/>
                <a:ext cx="1689" cy="1755"/>
              </a:xfrm>
              <a:custGeom>
                <a:avLst/>
                <a:gdLst>
                  <a:gd name="T0" fmla="*/ 293 w 5187"/>
                  <a:gd name="T1" fmla="*/ 0 h 5387"/>
                  <a:gd name="T2" fmla="*/ 587 w 5187"/>
                  <a:gd name="T3" fmla="*/ 0 h 5387"/>
                  <a:gd name="T4" fmla="*/ 1093 w 5187"/>
                  <a:gd name="T5" fmla="*/ 0 h 5387"/>
                  <a:gd name="T6" fmla="*/ 1467 w 5187"/>
                  <a:gd name="T7" fmla="*/ 0 h 5387"/>
                  <a:gd name="T8" fmla="*/ 1760 w 5187"/>
                  <a:gd name="T9" fmla="*/ 0 h 5387"/>
                  <a:gd name="T10" fmla="*/ 2267 w 5187"/>
                  <a:gd name="T11" fmla="*/ 0 h 5387"/>
                  <a:gd name="T12" fmla="*/ 2640 w 5187"/>
                  <a:gd name="T13" fmla="*/ 0 h 5387"/>
                  <a:gd name="T14" fmla="*/ 2933 w 5187"/>
                  <a:gd name="T15" fmla="*/ 0 h 5387"/>
                  <a:gd name="T16" fmla="*/ 3440 w 5187"/>
                  <a:gd name="T17" fmla="*/ 0 h 5387"/>
                  <a:gd name="T18" fmla="*/ 3813 w 5187"/>
                  <a:gd name="T19" fmla="*/ 0 h 5387"/>
                  <a:gd name="T20" fmla="*/ 4107 w 5187"/>
                  <a:gd name="T21" fmla="*/ 0 h 5387"/>
                  <a:gd name="T22" fmla="*/ 4613 w 5187"/>
                  <a:gd name="T23" fmla="*/ 0 h 5387"/>
                  <a:gd name="T24" fmla="*/ 4987 w 5187"/>
                  <a:gd name="T25" fmla="*/ 0 h 5387"/>
                  <a:gd name="T26" fmla="*/ 5187 w 5187"/>
                  <a:gd name="T27" fmla="*/ 94 h 5387"/>
                  <a:gd name="T28" fmla="*/ 5187 w 5187"/>
                  <a:gd name="T29" fmla="*/ 387 h 5387"/>
                  <a:gd name="T30" fmla="*/ 5187 w 5187"/>
                  <a:gd name="T31" fmla="*/ 894 h 5387"/>
                  <a:gd name="T32" fmla="*/ 5187 w 5187"/>
                  <a:gd name="T33" fmla="*/ 1267 h 5387"/>
                  <a:gd name="T34" fmla="*/ 5187 w 5187"/>
                  <a:gd name="T35" fmla="*/ 1560 h 5387"/>
                  <a:gd name="T36" fmla="*/ 5187 w 5187"/>
                  <a:gd name="T37" fmla="*/ 2067 h 5387"/>
                  <a:gd name="T38" fmla="*/ 5187 w 5187"/>
                  <a:gd name="T39" fmla="*/ 2440 h 5387"/>
                  <a:gd name="T40" fmla="*/ 5187 w 5187"/>
                  <a:gd name="T41" fmla="*/ 2734 h 5387"/>
                  <a:gd name="T42" fmla="*/ 5187 w 5187"/>
                  <a:gd name="T43" fmla="*/ 3240 h 5387"/>
                  <a:gd name="T44" fmla="*/ 5187 w 5187"/>
                  <a:gd name="T45" fmla="*/ 3614 h 5387"/>
                  <a:gd name="T46" fmla="*/ 5187 w 5187"/>
                  <a:gd name="T47" fmla="*/ 3907 h 5387"/>
                  <a:gd name="T48" fmla="*/ 5187 w 5187"/>
                  <a:gd name="T49" fmla="*/ 4414 h 5387"/>
                  <a:gd name="T50" fmla="*/ 5187 w 5187"/>
                  <a:gd name="T51" fmla="*/ 4787 h 5387"/>
                  <a:gd name="T52" fmla="*/ 5187 w 5187"/>
                  <a:gd name="T53" fmla="*/ 5080 h 5387"/>
                  <a:gd name="T54" fmla="*/ 5187 w 5187"/>
                  <a:gd name="T55" fmla="*/ 5387 h 5387"/>
                  <a:gd name="T56" fmla="*/ 4693 w 5187"/>
                  <a:gd name="T57" fmla="*/ 5387 h 5387"/>
                  <a:gd name="T58" fmla="*/ 4320 w 5187"/>
                  <a:gd name="T59" fmla="*/ 5387 h 5387"/>
                  <a:gd name="T60" fmla="*/ 4027 w 5187"/>
                  <a:gd name="T61" fmla="*/ 5387 h 5387"/>
                  <a:gd name="T62" fmla="*/ 3520 w 5187"/>
                  <a:gd name="T63" fmla="*/ 5387 h 5387"/>
                  <a:gd name="T64" fmla="*/ 3147 w 5187"/>
                  <a:gd name="T65" fmla="*/ 5387 h 5387"/>
                  <a:gd name="T66" fmla="*/ 2853 w 5187"/>
                  <a:gd name="T67" fmla="*/ 5387 h 5387"/>
                  <a:gd name="T68" fmla="*/ 2347 w 5187"/>
                  <a:gd name="T69" fmla="*/ 5387 h 5387"/>
                  <a:gd name="T70" fmla="*/ 1973 w 5187"/>
                  <a:gd name="T71" fmla="*/ 5387 h 5387"/>
                  <a:gd name="T72" fmla="*/ 1680 w 5187"/>
                  <a:gd name="T73" fmla="*/ 5387 h 5387"/>
                  <a:gd name="T74" fmla="*/ 1173 w 5187"/>
                  <a:gd name="T75" fmla="*/ 5387 h 5387"/>
                  <a:gd name="T76" fmla="*/ 800 w 5187"/>
                  <a:gd name="T77" fmla="*/ 5387 h 5387"/>
                  <a:gd name="T78" fmla="*/ 507 w 5187"/>
                  <a:gd name="T79" fmla="*/ 5387 h 5387"/>
                  <a:gd name="T80" fmla="*/ 0 w 5187"/>
                  <a:gd name="T81" fmla="*/ 5387 h 5387"/>
                  <a:gd name="T82" fmla="*/ 0 w 5187"/>
                  <a:gd name="T83" fmla="*/ 5014 h 5387"/>
                  <a:gd name="T84" fmla="*/ 0 w 5187"/>
                  <a:gd name="T85" fmla="*/ 4720 h 5387"/>
                  <a:gd name="T86" fmla="*/ 0 w 5187"/>
                  <a:gd name="T87" fmla="*/ 4214 h 5387"/>
                  <a:gd name="T88" fmla="*/ 0 w 5187"/>
                  <a:gd name="T89" fmla="*/ 3840 h 5387"/>
                  <a:gd name="T90" fmla="*/ 0 w 5187"/>
                  <a:gd name="T91" fmla="*/ 3547 h 5387"/>
                  <a:gd name="T92" fmla="*/ 0 w 5187"/>
                  <a:gd name="T93" fmla="*/ 3040 h 5387"/>
                  <a:gd name="T94" fmla="*/ 0 w 5187"/>
                  <a:gd name="T95" fmla="*/ 2667 h 5387"/>
                  <a:gd name="T96" fmla="*/ 0 w 5187"/>
                  <a:gd name="T97" fmla="*/ 2374 h 5387"/>
                  <a:gd name="T98" fmla="*/ 0 w 5187"/>
                  <a:gd name="T99" fmla="*/ 1867 h 5387"/>
                  <a:gd name="T100" fmla="*/ 0 w 5187"/>
                  <a:gd name="T101" fmla="*/ 1494 h 5387"/>
                  <a:gd name="T102" fmla="*/ 0 w 5187"/>
                  <a:gd name="T103" fmla="*/ 1200 h 5387"/>
                  <a:gd name="T104" fmla="*/ 0 w 5187"/>
                  <a:gd name="T105" fmla="*/ 694 h 5387"/>
                  <a:gd name="T106" fmla="*/ 0 w 5187"/>
                  <a:gd name="T107" fmla="*/ 320 h 5387"/>
                  <a:gd name="T108" fmla="*/ 0 w 5187"/>
                  <a:gd name="T109" fmla="*/ 27 h 5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187" h="5387">
                    <a:moveTo>
                      <a:pt x="0" y="0"/>
                    </a:moveTo>
                    <a:lnTo>
                      <a:pt x="0" y="0"/>
                    </a:lnTo>
                    <a:lnTo>
                      <a:pt x="213" y="0"/>
                    </a:lnTo>
                    <a:moveTo>
                      <a:pt x="293" y="0"/>
                    </a:moveTo>
                    <a:lnTo>
                      <a:pt x="293" y="0"/>
                    </a:lnTo>
                    <a:lnTo>
                      <a:pt x="507" y="0"/>
                    </a:lnTo>
                    <a:moveTo>
                      <a:pt x="587" y="0"/>
                    </a:moveTo>
                    <a:lnTo>
                      <a:pt x="587" y="0"/>
                    </a:lnTo>
                    <a:lnTo>
                      <a:pt x="800" y="0"/>
                    </a:lnTo>
                    <a:moveTo>
                      <a:pt x="880" y="0"/>
                    </a:moveTo>
                    <a:lnTo>
                      <a:pt x="880" y="0"/>
                    </a:lnTo>
                    <a:lnTo>
                      <a:pt x="1093" y="0"/>
                    </a:lnTo>
                    <a:moveTo>
                      <a:pt x="1173" y="0"/>
                    </a:moveTo>
                    <a:lnTo>
                      <a:pt x="1173" y="0"/>
                    </a:lnTo>
                    <a:lnTo>
                      <a:pt x="1387" y="0"/>
                    </a:lnTo>
                    <a:moveTo>
                      <a:pt x="1467" y="0"/>
                    </a:moveTo>
                    <a:lnTo>
                      <a:pt x="1467" y="0"/>
                    </a:lnTo>
                    <a:lnTo>
                      <a:pt x="1680" y="0"/>
                    </a:lnTo>
                    <a:moveTo>
                      <a:pt x="1760" y="0"/>
                    </a:moveTo>
                    <a:lnTo>
                      <a:pt x="1760" y="0"/>
                    </a:lnTo>
                    <a:lnTo>
                      <a:pt x="1973" y="0"/>
                    </a:lnTo>
                    <a:moveTo>
                      <a:pt x="2053" y="0"/>
                    </a:moveTo>
                    <a:lnTo>
                      <a:pt x="2053" y="0"/>
                    </a:lnTo>
                    <a:lnTo>
                      <a:pt x="2267" y="0"/>
                    </a:lnTo>
                    <a:moveTo>
                      <a:pt x="2347" y="0"/>
                    </a:moveTo>
                    <a:lnTo>
                      <a:pt x="2347" y="0"/>
                    </a:lnTo>
                    <a:lnTo>
                      <a:pt x="2560" y="0"/>
                    </a:lnTo>
                    <a:moveTo>
                      <a:pt x="2640" y="0"/>
                    </a:moveTo>
                    <a:lnTo>
                      <a:pt x="2640" y="0"/>
                    </a:lnTo>
                    <a:lnTo>
                      <a:pt x="2853" y="0"/>
                    </a:lnTo>
                    <a:moveTo>
                      <a:pt x="2933" y="0"/>
                    </a:moveTo>
                    <a:lnTo>
                      <a:pt x="2933" y="0"/>
                    </a:lnTo>
                    <a:lnTo>
                      <a:pt x="3147" y="0"/>
                    </a:lnTo>
                    <a:moveTo>
                      <a:pt x="3227" y="0"/>
                    </a:moveTo>
                    <a:lnTo>
                      <a:pt x="3227" y="0"/>
                    </a:lnTo>
                    <a:lnTo>
                      <a:pt x="3440" y="0"/>
                    </a:lnTo>
                    <a:moveTo>
                      <a:pt x="3520" y="0"/>
                    </a:moveTo>
                    <a:lnTo>
                      <a:pt x="3520" y="0"/>
                    </a:lnTo>
                    <a:lnTo>
                      <a:pt x="3733" y="0"/>
                    </a:lnTo>
                    <a:moveTo>
                      <a:pt x="3813" y="0"/>
                    </a:moveTo>
                    <a:lnTo>
                      <a:pt x="3813" y="0"/>
                    </a:lnTo>
                    <a:lnTo>
                      <a:pt x="4027" y="0"/>
                    </a:lnTo>
                    <a:moveTo>
                      <a:pt x="4107" y="0"/>
                    </a:moveTo>
                    <a:lnTo>
                      <a:pt x="4107" y="0"/>
                    </a:lnTo>
                    <a:lnTo>
                      <a:pt x="4320" y="0"/>
                    </a:lnTo>
                    <a:moveTo>
                      <a:pt x="4400" y="0"/>
                    </a:moveTo>
                    <a:lnTo>
                      <a:pt x="4400" y="0"/>
                    </a:lnTo>
                    <a:lnTo>
                      <a:pt x="4613" y="0"/>
                    </a:lnTo>
                    <a:moveTo>
                      <a:pt x="4693" y="0"/>
                    </a:moveTo>
                    <a:lnTo>
                      <a:pt x="4693" y="0"/>
                    </a:lnTo>
                    <a:lnTo>
                      <a:pt x="4907" y="0"/>
                    </a:lnTo>
                    <a:moveTo>
                      <a:pt x="4987" y="0"/>
                    </a:moveTo>
                    <a:lnTo>
                      <a:pt x="4987" y="0"/>
                    </a:lnTo>
                    <a:lnTo>
                      <a:pt x="5187" y="0"/>
                    </a:lnTo>
                    <a:lnTo>
                      <a:pt x="5187" y="14"/>
                    </a:lnTo>
                    <a:moveTo>
                      <a:pt x="5187" y="94"/>
                    </a:moveTo>
                    <a:lnTo>
                      <a:pt x="5187" y="94"/>
                    </a:lnTo>
                    <a:lnTo>
                      <a:pt x="5187" y="307"/>
                    </a:lnTo>
                    <a:moveTo>
                      <a:pt x="5187" y="387"/>
                    </a:moveTo>
                    <a:lnTo>
                      <a:pt x="5187" y="387"/>
                    </a:lnTo>
                    <a:lnTo>
                      <a:pt x="5187" y="600"/>
                    </a:lnTo>
                    <a:moveTo>
                      <a:pt x="5187" y="680"/>
                    </a:moveTo>
                    <a:lnTo>
                      <a:pt x="5187" y="680"/>
                    </a:lnTo>
                    <a:lnTo>
                      <a:pt x="5187" y="894"/>
                    </a:lnTo>
                    <a:moveTo>
                      <a:pt x="5187" y="974"/>
                    </a:moveTo>
                    <a:lnTo>
                      <a:pt x="5187" y="974"/>
                    </a:lnTo>
                    <a:lnTo>
                      <a:pt x="5187" y="1187"/>
                    </a:lnTo>
                    <a:moveTo>
                      <a:pt x="5187" y="1267"/>
                    </a:moveTo>
                    <a:lnTo>
                      <a:pt x="5187" y="1267"/>
                    </a:lnTo>
                    <a:lnTo>
                      <a:pt x="5187" y="1480"/>
                    </a:lnTo>
                    <a:moveTo>
                      <a:pt x="5187" y="1560"/>
                    </a:moveTo>
                    <a:lnTo>
                      <a:pt x="5187" y="1560"/>
                    </a:lnTo>
                    <a:lnTo>
                      <a:pt x="5187" y="1774"/>
                    </a:lnTo>
                    <a:moveTo>
                      <a:pt x="5187" y="1854"/>
                    </a:moveTo>
                    <a:lnTo>
                      <a:pt x="5187" y="1854"/>
                    </a:lnTo>
                    <a:lnTo>
                      <a:pt x="5187" y="2067"/>
                    </a:lnTo>
                    <a:moveTo>
                      <a:pt x="5187" y="2147"/>
                    </a:moveTo>
                    <a:lnTo>
                      <a:pt x="5187" y="2147"/>
                    </a:lnTo>
                    <a:lnTo>
                      <a:pt x="5187" y="2360"/>
                    </a:lnTo>
                    <a:moveTo>
                      <a:pt x="5187" y="2440"/>
                    </a:moveTo>
                    <a:lnTo>
                      <a:pt x="5187" y="2440"/>
                    </a:lnTo>
                    <a:lnTo>
                      <a:pt x="5187" y="2654"/>
                    </a:lnTo>
                    <a:moveTo>
                      <a:pt x="5187" y="2734"/>
                    </a:moveTo>
                    <a:lnTo>
                      <a:pt x="5187" y="2734"/>
                    </a:lnTo>
                    <a:lnTo>
                      <a:pt x="5187" y="2947"/>
                    </a:lnTo>
                    <a:moveTo>
                      <a:pt x="5187" y="3027"/>
                    </a:moveTo>
                    <a:lnTo>
                      <a:pt x="5187" y="3027"/>
                    </a:lnTo>
                    <a:lnTo>
                      <a:pt x="5187" y="3240"/>
                    </a:lnTo>
                    <a:moveTo>
                      <a:pt x="5187" y="3320"/>
                    </a:moveTo>
                    <a:lnTo>
                      <a:pt x="5187" y="3320"/>
                    </a:lnTo>
                    <a:lnTo>
                      <a:pt x="5187" y="3534"/>
                    </a:lnTo>
                    <a:moveTo>
                      <a:pt x="5187" y="3614"/>
                    </a:moveTo>
                    <a:lnTo>
                      <a:pt x="5187" y="3614"/>
                    </a:lnTo>
                    <a:lnTo>
                      <a:pt x="5187" y="3827"/>
                    </a:lnTo>
                    <a:moveTo>
                      <a:pt x="5187" y="3907"/>
                    </a:moveTo>
                    <a:lnTo>
                      <a:pt x="5187" y="3907"/>
                    </a:lnTo>
                    <a:lnTo>
                      <a:pt x="5187" y="4120"/>
                    </a:lnTo>
                    <a:moveTo>
                      <a:pt x="5187" y="4200"/>
                    </a:moveTo>
                    <a:lnTo>
                      <a:pt x="5187" y="4200"/>
                    </a:lnTo>
                    <a:lnTo>
                      <a:pt x="5187" y="4414"/>
                    </a:lnTo>
                    <a:moveTo>
                      <a:pt x="5187" y="4494"/>
                    </a:moveTo>
                    <a:lnTo>
                      <a:pt x="5187" y="4494"/>
                    </a:lnTo>
                    <a:lnTo>
                      <a:pt x="5187" y="4707"/>
                    </a:lnTo>
                    <a:moveTo>
                      <a:pt x="5187" y="4787"/>
                    </a:moveTo>
                    <a:lnTo>
                      <a:pt x="5187" y="4787"/>
                    </a:lnTo>
                    <a:lnTo>
                      <a:pt x="5187" y="5000"/>
                    </a:lnTo>
                    <a:moveTo>
                      <a:pt x="5187" y="5080"/>
                    </a:moveTo>
                    <a:lnTo>
                      <a:pt x="5187" y="5080"/>
                    </a:lnTo>
                    <a:lnTo>
                      <a:pt x="5187" y="5294"/>
                    </a:lnTo>
                    <a:moveTo>
                      <a:pt x="5187" y="5374"/>
                    </a:moveTo>
                    <a:lnTo>
                      <a:pt x="5187" y="5374"/>
                    </a:lnTo>
                    <a:lnTo>
                      <a:pt x="5187" y="5387"/>
                    </a:lnTo>
                    <a:lnTo>
                      <a:pt x="4987" y="5387"/>
                    </a:lnTo>
                    <a:moveTo>
                      <a:pt x="4907" y="5387"/>
                    </a:moveTo>
                    <a:lnTo>
                      <a:pt x="4907" y="5387"/>
                    </a:lnTo>
                    <a:lnTo>
                      <a:pt x="4693" y="5387"/>
                    </a:lnTo>
                    <a:moveTo>
                      <a:pt x="4613" y="5387"/>
                    </a:moveTo>
                    <a:lnTo>
                      <a:pt x="4613" y="5387"/>
                    </a:lnTo>
                    <a:lnTo>
                      <a:pt x="4400" y="5387"/>
                    </a:lnTo>
                    <a:moveTo>
                      <a:pt x="4320" y="5387"/>
                    </a:moveTo>
                    <a:lnTo>
                      <a:pt x="4320" y="5387"/>
                    </a:lnTo>
                    <a:lnTo>
                      <a:pt x="4107" y="5387"/>
                    </a:lnTo>
                    <a:moveTo>
                      <a:pt x="4027" y="5387"/>
                    </a:moveTo>
                    <a:lnTo>
                      <a:pt x="4027" y="5387"/>
                    </a:lnTo>
                    <a:lnTo>
                      <a:pt x="3813" y="5387"/>
                    </a:lnTo>
                    <a:moveTo>
                      <a:pt x="3733" y="5387"/>
                    </a:moveTo>
                    <a:lnTo>
                      <a:pt x="3733" y="5387"/>
                    </a:lnTo>
                    <a:lnTo>
                      <a:pt x="3520" y="5387"/>
                    </a:lnTo>
                    <a:moveTo>
                      <a:pt x="3440" y="5387"/>
                    </a:moveTo>
                    <a:lnTo>
                      <a:pt x="3440" y="5387"/>
                    </a:lnTo>
                    <a:lnTo>
                      <a:pt x="3227" y="5387"/>
                    </a:lnTo>
                    <a:moveTo>
                      <a:pt x="3147" y="5387"/>
                    </a:moveTo>
                    <a:lnTo>
                      <a:pt x="3147" y="5387"/>
                    </a:lnTo>
                    <a:lnTo>
                      <a:pt x="2933" y="5387"/>
                    </a:lnTo>
                    <a:moveTo>
                      <a:pt x="2853" y="5387"/>
                    </a:moveTo>
                    <a:lnTo>
                      <a:pt x="2853" y="5387"/>
                    </a:lnTo>
                    <a:lnTo>
                      <a:pt x="2640" y="5387"/>
                    </a:lnTo>
                    <a:moveTo>
                      <a:pt x="2560" y="5387"/>
                    </a:moveTo>
                    <a:lnTo>
                      <a:pt x="2560" y="5387"/>
                    </a:lnTo>
                    <a:lnTo>
                      <a:pt x="2347" y="5387"/>
                    </a:lnTo>
                    <a:moveTo>
                      <a:pt x="2267" y="5387"/>
                    </a:moveTo>
                    <a:lnTo>
                      <a:pt x="2267" y="5387"/>
                    </a:lnTo>
                    <a:lnTo>
                      <a:pt x="2053" y="5387"/>
                    </a:lnTo>
                    <a:moveTo>
                      <a:pt x="1973" y="5387"/>
                    </a:moveTo>
                    <a:lnTo>
                      <a:pt x="1973" y="5387"/>
                    </a:lnTo>
                    <a:lnTo>
                      <a:pt x="1760" y="5387"/>
                    </a:lnTo>
                    <a:moveTo>
                      <a:pt x="1680" y="5387"/>
                    </a:moveTo>
                    <a:lnTo>
                      <a:pt x="1680" y="5387"/>
                    </a:lnTo>
                    <a:lnTo>
                      <a:pt x="1467" y="5387"/>
                    </a:lnTo>
                    <a:moveTo>
                      <a:pt x="1387" y="5387"/>
                    </a:moveTo>
                    <a:lnTo>
                      <a:pt x="1387" y="5387"/>
                    </a:lnTo>
                    <a:lnTo>
                      <a:pt x="1173" y="5387"/>
                    </a:lnTo>
                    <a:moveTo>
                      <a:pt x="1093" y="5387"/>
                    </a:moveTo>
                    <a:lnTo>
                      <a:pt x="1093" y="5387"/>
                    </a:lnTo>
                    <a:lnTo>
                      <a:pt x="880" y="5387"/>
                    </a:lnTo>
                    <a:moveTo>
                      <a:pt x="800" y="5387"/>
                    </a:moveTo>
                    <a:lnTo>
                      <a:pt x="800" y="5387"/>
                    </a:lnTo>
                    <a:lnTo>
                      <a:pt x="587" y="5387"/>
                    </a:lnTo>
                    <a:moveTo>
                      <a:pt x="507" y="5387"/>
                    </a:moveTo>
                    <a:lnTo>
                      <a:pt x="507" y="5387"/>
                    </a:lnTo>
                    <a:lnTo>
                      <a:pt x="293" y="5387"/>
                    </a:lnTo>
                    <a:moveTo>
                      <a:pt x="213" y="5387"/>
                    </a:moveTo>
                    <a:lnTo>
                      <a:pt x="213" y="5387"/>
                    </a:lnTo>
                    <a:lnTo>
                      <a:pt x="0" y="5387"/>
                    </a:lnTo>
                    <a:moveTo>
                      <a:pt x="0" y="5307"/>
                    </a:moveTo>
                    <a:lnTo>
                      <a:pt x="0" y="5307"/>
                    </a:lnTo>
                    <a:lnTo>
                      <a:pt x="0" y="5094"/>
                    </a:lnTo>
                    <a:moveTo>
                      <a:pt x="0" y="5014"/>
                    </a:moveTo>
                    <a:lnTo>
                      <a:pt x="0" y="5014"/>
                    </a:lnTo>
                    <a:lnTo>
                      <a:pt x="0" y="4800"/>
                    </a:lnTo>
                    <a:moveTo>
                      <a:pt x="0" y="4720"/>
                    </a:moveTo>
                    <a:lnTo>
                      <a:pt x="0" y="4720"/>
                    </a:lnTo>
                    <a:lnTo>
                      <a:pt x="0" y="4507"/>
                    </a:lnTo>
                    <a:moveTo>
                      <a:pt x="0" y="4427"/>
                    </a:moveTo>
                    <a:lnTo>
                      <a:pt x="0" y="4427"/>
                    </a:lnTo>
                    <a:lnTo>
                      <a:pt x="0" y="4214"/>
                    </a:lnTo>
                    <a:moveTo>
                      <a:pt x="0" y="4134"/>
                    </a:moveTo>
                    <a:lnTo>
                      <a:pt x="0" y="4134"/>
                    </a:lnTo>
                    <a:lnTo>
                      <a:pt x="0" y="3920"/>
                    </a:lnTo>
                    <a:moveTo>
                      <a:pt x="0" y="3840"/>
                    </a:moveTo>
                    <a:lnTo>
                      <a:pt x="0" y="3840"/>
                    </a:lnTo>
                    <a:lnTo>
                      <a:pt x="0" y="3627"/>
                    </a:lnTo>
                    <a:moveTo>
                      <a:pt x="0" y="3547"/>
                    </a:moveTo>
                    <a:lnTo>
                      <a:pt x="0" y="3547"/>
                    </a:lnTo>
                    <a:lnTo>
                      <a:pt x="0" y="3334"/>
                    </a:lnTo>
                    <a:moveTo>
                      <a:pt x="0" y="3254"/>
                    </a:moveTo>
                    <a:lnTo>
                      <a:pt x="0" y="3254"/>
                    </a:lnTo>
                    <a:lnTo>
                      <a:pt x="0" y="3040"/>
                    </a:lnTo>
                    <a:moveTo>
                      <a:pt x="0" y="2960"/>
                    </a:moveTo>
                    <a:lnTo>
                      <a:pt x="0" y="2960"/>
                    </a:lnTo>
                    <a:lnTo>
                      <a:pt x="0" y="2747"/>
                    </a:lnTo>
                    <a:moveTo>
                      <a:pt x="0" y="2667"/>
                    </a:moveTo>
                    <a:lnTo>
                      <a:pt x="0" y="2667"/>
                    </a:lnTo>
                    <a:lnTo>
                      <a:pt x="0" y="2454"/>
                    </a:lnTo>
                    <a:moveTo>
                      <a:pt x="0" y="2374"/>
                    </a:moveTo>
                    <a:lnTo>
                      <a:pt x="0" y="2374"/>
                    </a:lnTo>
                    <a:lnTo>
                      <a:pt x="0" y="2160"/>
                    </a:lnTo>
                    <a:moveTo>
                      <a:pt x="0" y="2080"/>
                    </a:moveTo>
                    <a:lnTo>
                      <a:pt x="0" y="2080"/>
                    </a:lnTo>
                    <a:lnTo>
                      <a:pt x="0" y="1867"/>
                    </a:lnTo>
                    <a:moveTo>
                      <a:pt x="0" y="1787"/>
                    </a:moveTo>
                    <a:lnTo>
                      <a:pt x="0" y="1787"/>
                    </a:lnTo>
                    <a:lnTo>
                      <a:pt x="0" y="1574"/>
                    </a:lnTo>
                    <a:moveTo>
                      <a:pt x="0" y="1494"/>
                    </a:moveTo>
                    <a:lnTo>
                      <a:pt x="0" y="1494"/>
                    </a:lnTo>
                    <a:lnTo>
                      <a:pt x="0" y="1280"/>
                    </a:lnTo>
                    <a:moveTo>
                      <a:pt x="0" y="1200"/>
                    </a:moveTo>
                    <a:lnTo>
                      <a:pt x="0" y="1200"/>
                    </a:lnTo>
                    <a:lnTo>
                      <a:pt x="0" y="987"/>
                    </a:lnTo>
                    <a:moveTo>
                      <a:pt x="0" y="907"/>
                    </a:moveTo>
                    <a:lnTo>
                      <a:pt x="0" y="907"/>
                    </a:lnTo>
                    <a:lnTo>
                      <a:pt x="0" y="694"/>
                    </a:lnTo>
                    <a:moveTo>
                      <a:pt x="0" y="614"/>
                    </a:moveTo>
                    <a:lnTo>
                      <a:pt x="0" y="614"/>
                    </a:lnTo>
                    <a:lnTo>
                      <a:pt x="0" y="400"/>
                    </a:lnTo>
                    <a:moveTo>
                      <a:pt x="0" y="320"/>
                    </a:moveTo>
                    <a:lnTo>
                      <a:pt x="0" y="320"/>
                    </a:lnTo>
                    <a:lnTo>
                      <a:pt x="0" y="107"/>
                    </a:lnTo>
                    <a:moveTo>
                      <a:pt x="0" y="27"/>
                    </a:moveTo>
                    <a:lnTo>
                      <a:pt x="0" y="2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193"/>
              <p:cNvSpPr>
                <a:spLocks/>
              </p:cNvSpPr>
              <p:nvPr/>
            </p:nvSpPr>
            <p:spPr bwMode="auto">
              <a:xfrm>
                <a:off x="244" y="744"/>
                <a:ext cx="946" cy="1151"/>
              </a:xfrm>
              <a:custGeom>
                <a:avLst/>
                <a:gdLst>
                  <a:gd name="T0" fmla="*/ 0 w 2906"/>
                  <a:gd name="T1" fmla="*/ 0 h 3533"/>
                  <a:gd name="T2" fmla="*/ 0 w 2906"/>
                  <a:gd name="T3" fmla="*/ 0 h 3533"/>
                  <a:gd name="T4" fmla="*/ 2906 w 2906"/>
                  <a:gd name="T5" fmla="*/ 0 h 3533"/>
                  <a:gd name="T6" fmla="*/ 2906 w 2906"/>
                  <a:gd name="T7" fmla="*/ 3533 h 3533"/>
                  <a:gd name="T8" fmla="*/ 0 w 2906"/>
                  <a:gd name="T9" fmla="*/ 3533 h 3533"/>
                  <a:gd name="T10" fmla="*/ 0 w 2906"/>
                  <a:gd name="T11" fmla="*/ 0 h 3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6" h="3533">
                    <a:moveTo>
                      <a:pt x="0" y="0"/>
                    </a:moveTo>
                    <a:lnTo>
                      <a:pt x="0" y="0"/>
                    </a:lnTo>
                    <a:lnTo>
                      <a:pt x="2906" y="0"/>
                    </a:lnTo>
                    <a:lnTo>
                      <a:pt x="2906" y="3533"/>
                    </a:lnTo>
                    <a:lnTo>
                      <a:pt x="0" y="35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194"/>
              <p:cNvSpPr>
                <a:spLocks/>
              </p:cNvSpPr>
              <p:nvPr/>
            </p:nvSpPr>
            <p:spPr bwMode="auto">
              <a:xfrm>
                <a:off x="244" y="744"/>
                <a:ext cx="947" cy="1151"/>
              </a:xfrm>
              <a:custGeom>
                <a:avLst/>
                <a:gdLst>
                  <a:gd name="T0" fmla="*/ 0 w 2907"/>
                  <a:gd name="T1" fmla="*/ 0 h 3533"/>
                  <a:gd name="T2" fmla="*/ 0 w 2907"/>
                  <a:gd name="T3" fmla="*/ 0 h 3533"/>
                  <a:gd name="T4" fmla="*/ 2907 w 2907"/>
                  <a:gd name="T5" fmla="*/ 0 h 3533"/>
                  <a:gd name="T6" fmla="*/ 2907 w 2907"/>
                  <a:gd name="T7" fmla="*/ 3533 h 3533"/>
                  <a:gd name="T8" fmla="*/ 0 w 2907"/>
                  <a:gd name="T9" fmla="*/ 3533 h 3533"/>
                  <a:gd name="T10" fmla="*/ 0 w 2907"/>
                  <a:gd name="T11" fmla="*/ 0 h 3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7" h="3533">
                    <a:moveTo>
                      <a:pt x="0" y="0"/>
                    </a:moveTo>
                    <a:lnTo>
                      <a:pt x="0" y="0"/>
                    </a:lnTo>
                    <a:lnTo>
                      <a:pt x="2907" y="0"/>
                    </a:lnTo>
                    <a:lnTo>
                      <a:pt x="2907" y="3533"/>
                    </a:lnTo>
                    <a:lnTo>
                      <a:pt x="0" y="353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195"/>
              <p:cNvSpPr>
                <a:spLocks/>
              </p:cNvSpPr>
              <p:nvPr/>
            </p:nvSpPr>
            <p:spPr bwMode="auto">
              <a:xfrm>
                <a:off x="236" y="744"/>
                <a:ext cx="1241" cy="1377"/>
              </a:xfrm>
              <a:custGeom>
                <a:avLst/>
                <a:gdLst>
                  <a:gd name="T0" fmla="*/ 0 w 3813"/>
                  <a:gd name="T1" fmla="*/ 4227 h 4227"/>
                  <a:gd name="T2" fmla="*/ 0 w 3813"/>
                  <a:gd name="T3" fmla="*/ 4227 h 4227"/>
                  <a:gd name="T4" fmla="*/ 0 w 3813"/>
                  <a:gd name="T5" fmla="*/ 3582 h 4227"/>
                  <a:gd name="T6" fmla="*/ 3048 w 3813"/>
                  <a:gd name="T7" fmla="*/ 3582 h 4227"/>
                  <a:gd name="T8" fmla="*/ 3048 w 3813"/>
                  <a:gd name="T9" fmla="*/ 0 h 4227"/>
                  <a:gd name="T10" fmla="*/ 3813 w 3813"/>
                  <a:gd name="T11" fmla="*/ 0 h 4227"/>
                  <a:gd name="T12" fmla="*/ 3813 w 3813"/>
                  <a:gd name="T13" fmla="*/ 4227 h 4227"/>
                  <a:gd name="T14" fmla="*/ 0 w 3813"/>
                  <a:gd name="T15" fmla="*/ 4227 h 4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13" h="4227">
                    <a:moveTo>
                      <a:pt x="0" y="4227"/>
                    </a:moveTo>
                    <a:lnTo>
                      <a:pt x="0" y="4227"/>
                    </a:lnTo>
                    <a:lnTo>
                      <a:pt x="0" y="3582"/>
                    </a:lnTo>
                    <a:lnTo>
                      <a:pt x="3048" y="3582"/>
                    </a:lnTo>
                    <a:lnTo>
                      <a:pt x="3048" y="0"/>
                    </a:lnTo>
                    <a:lnTo>
                      <a:pt x="3813" y="0"/>
                    </a:lnTo>
                    <a:lnTo>
                      <a:pt x="3813" y="4227"/>
                    </a:lnTo>
                    <a:lnTo>
                      <a:pt x="0" y="4227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196"/>
              <p:cNvSpPr>
                <a:spLocks/>
              </p:cNvSpPr>
              <p:nvPr/>
            </p:nvSpPr>
            <p:spPr bwMode="auto">
              <a:xfrm>
                <a:off x="279" y="779"/>
                <a:ext cx="872" cy="486"/>
              </a:xfrm>
              <a:custGeom>
                <a:avLst/>
                <a:gdLst>
                  <a:gd name="T0" fmla="*/ 0 w 2680"/>
                  <a:gd name="T1" fmla="*/ 248 h 1493"/>
                  <a:gd name="T2" fmla="*/ 0 w 2680"/>
                  <a:gd name="T3" fmla="*/ 248 h 1493"/>
                  <a:gd name="T4" fmla="*/ 249 w 2680"/>
                  <a:gd name="T5" fmla="*/ 0 h 1493"/>
                  <a:gd name="T6" fmla="*/ 2432 w 2680"/>
                  <a:gd name="T7" fmla="*/ 0 h 1493"/>
                  <a:gd name="T8" fmla="*/ 2680 w 2680"/>
                  <a:gd name="T9" fmla="*/ 248 h 1493"/>
                  <a:gd name="T10" fmla="*/ 2680 w 2680"/>
                  <a:gd name="T11" fmla="*/ 1244 h 1493"/>
                  <a:gd name="T12" fmla="*/ 2432 w 2680"/>
                  <a:gd name="T13" fmla="*/ 1493 h 1493"/>
                  <a:gd name="T14" fmla="*/ 249 w 2680"/>
                  <a:gd name="T15" fmla="*/ 1493 h 1493"/>
                  <a:gd name="T16" fmla="*/ 0 w 2680"/>
                  <a:gd name="T17" fmla="*/ 1244 h 1493"/>
                  <a:gd name="T18" fmla="*/ 0 w 2680"/>
                  <a:gd name="T19" fmla="*/ 248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0" h="1493">
                    <a:moveTo>
                      <a:pt x="0" y="248"/>
                    </a:moveTo>
                    <a:lnTo>
                      <a:pt x="0" y="248"/>
                    </a:lnTo>
                    <a:cubicBezTo>
                      <a:pt x="0" y="111"/>
                      <a:pt x="112" y="0"/>
                      <a:pt x="249" y="0"/>
                    </a:cubicBezTo>
                    <a:lnTo>
                      <a:pt x="2432" y="0"/>
                    </a:lnTo>
                    <a:cubicBezTo>
                      <a:pt x="2569" y="0"/>
                      <a:pt x="2680" y="111"/>
                      <a:pt x="2680" y="248"/>
                    </a:cubicBezTo>
                    <a:lnTo>
                      <a:pt x="2680" y="1244"/>
                    </a:lnTo>
                    <a:cubicBezTo>
                      <a:pt x="2680" y="1381"/>
                      <a:pt x="2569" y="1493"/>
                      <a:pt x="2432" y="1493"/>
                    </a:cubicBezTo>
                    <a:lnTo>
                      <a:pt x="249" y="1493"/>
                    </a:lnTo>
                    <a:cubicBezTo>
                      <a:pt x="112" y="1493"/>
                      <a:pt x="0" y="1381"/>
                      <a:pt x="0" y="1244"/>
                    </a:cubicBezTo>
                    <a:lnTo>
                      <a:pt x="0" y="248"/>
                    </a:lnTo>
                    <a:close/>
                  </a:path>
                </a:pathLst>
              </a:custGeom>
              <a:solidFill>
                <a:srgbClr val="BF9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97"/>
              <p:cNvSpPr>
                <a:spLocks noChangeArrowheads="1"/>
              </p:cNvSpPr>
              <p:nvPr/>
            </p:nvSpPr>
            <p:spPr bwMode="auto">
              <a:xfrm>
                <a:off x="525" y="931"/>
                <a:ext cx="92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2" name="Rectangle 198"/>
              <p:cNvSpPr>
                <a:spLocks noChangeArrowheads="1"/>
              </p:cNvSpPr>
              <p:nvPr/>
            </p:nvSpPr>
            <p:spPr bwMode="auto">
              <a:xfrm>
                <a:off x="581" y="931"/>
                <a:ext cx="13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3" name="Rectangle 199"/>
              <p:cNvSpPr>
                <a:spLocks noChangeArrowheads="1"/>
              </p:cNvSpPr>
              <p:nvPr/>
            </p:nvSpPr>
            <p:spPr bwMode="auto">
              <a:xfrm>
                <a:off x="685" y="931"/>
                <a:ext cx="7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4" name="Rectangle 200"/>
              <p:cNvSpPr>
                <a:spLocks noChangeArrowheads="1"/>
              </p:cNvSpPr>
              <p:nvPr/>
            </p:nvSpPr>
            <p:spPr bwMode="auto">
              <a:xfrm>
                <a:off x="729" y="931"/>
                <a:ext cx="7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5" name="Rectangle 201"/>
              <p:cNvSpPr>
                <a:spLocks noChangeArrowheads="1"/>
              </p:cNvSpPr>
              <p:nvPr/>
            </p:nvSpPr>
            <p:spPr bwMode="auto">
              <a:xfrm>
                <a:off x="772" y="931"/>
                <a:ext cx="6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6" name="Rectangle 202"/>
              <p:cNvSpPr>
                <a:spLocks noChangeArrowheads="1"/>
              </p:cNvSpPr>
              <p:nvPr/>
            </p:nvSpPr>
            <p:spPr bwMode="auto">
              <a:xfrm>
                <a:off x="798" y="931"/>
                <a:ext cx="5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7" name="Rectangle 203"/>
              <p:cNvSpPr>
                <a:spLocks noChangeArrowheads="1"/>
              </p:cNvSpPr>
              <p:nvPr/>
            </p:nvSpPr>
            <p:spPr bwMode="auto">
              <a:xfrm>
                <a:off x="820" y="931"/>
                <a:ext cx="7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8" name="Rectangle 204"/>
              <p:cNvSpPr>
                <a:spLocks noChangeArrowheads="1"/>
              </p:cNvSpPr>
              <p:nvPr/>
            </p:nvSpPr>
            <p:spPr bwMode="auto">
              <a:xfrm>
                <a:off x="863" y="931"/>
                <a:ext cx="74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" name="Rectangle 206"/>
            <p:cNvSpPr>
              <a:spLocks noChangeArrowheads="1"/>
            </p:cNvSpPr>
            <p:nvPr/>
          </p:nvSpPr>
          <p:spPr bwMode="auto">
            <a:xfrm>
              <a:off x="633" y="1026"/>
              <a:ext cx="9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207"/>
            <p:cNvSpPr>
              <a:spLocks noChangeArrowheads="1"/>
            </p:cNvSpPr>
            <p:nvPr/>
          </p:nvSpPr>
          <p:spPr bwMode="auto">
            <a:xfrm>
              <a:off x="690" y="1026"/>
              <a:ext cx="11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208"/>
            <p:cNvSpPr>
              <a:spLocks noChangeArrowheads="1"/>
            </p:cNvSpPr>
            <p:nvPr/>
          </p:nvSpPr>
          <p:spPr bwMode="auto">
            <a:xfrm>
              <a:off x="764" y="1026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Freeform 209"/>
            <p:cNvSpPr>
              <a:spLocks/>
            </p:cNvSpPr>
            <p:nvPr/>
          </p:nvSpPr>
          <p:spPr bwMode="auto">
            <a:xfrm>
              <a:off x="283" y="1561"/>
              <a:ext cx="868" cy="295"/>
            </a:xfrm>
            <a:custGeom>
              <a:avLst/>
              <a:gdLst>
                <a:gd name="T0" fmla="*/ 0 w 2666"/>
                <a:gd name="T1" fmla="*/ 151 h 906"/>
                <a:gd name="T2" fmla="*/ 0 w 2666"/>
                <a:gd name="T3" fmla="*/ 151 h 906"/>
                <a:gd name="T4" fmla="*/ 151 w 2666"/>
                <a:gd name="T5" fmla="*/ 0 h 906"/>
                <a:gd name="T6" fmla="*/ 2515 w 2666"/>
                <a:gd name="T7" fmla="*/ 0 h 906"/>
                <a:gd name="T8" fmla="*/ 2666 w 2666"/>
                <a:gd name="T9" fmla="*/ 151 h 906"/>
                <a:gd name="T10" fmla="*/ 2666 w 2666"/>
                <a:gd name="T11" fmla="*/ 755 h 906"/>
                <a:gd name="T12" fmla="*/ 2515 w 2666"/>
                <a:gd name="T13" fmla="*/ 906 h 906"/>
                <a:gd name="T14" fmla="*/ 151 w 2666"/>
                <a:gd name="T15" fmla="*/ 906 h 906"/>
                <a:gd name="T16" fmla="*/ 0 w 2666"/>
                <a:gd name="T17" fmla="*/ 755 h 906"/>
                <a:gd name="T18" fmla="*/ 0 w 2666"/>
                <a:gd name="T19" fmla="*/ 151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6" h="906">
                  <a:moveTo>
                    <a:pt x="0" y="151"/>
                  </a:moveTo>
                  <a:lnTo>
                    <a:pt x="0" y="151"/>
                  </a:lnTo>
                  <a:cubicBezTo>
                    <a:pt x="0" y="67"/>
                    <a:pt x="67" y="0"/>
                    <a:pt x="151" y="0"/>
                  </a:cubicBezTo>
                  <a:lnTo>
                    <a:pt x="2515" y="0"/>
                  </a:lnTo>
                  <a:cubicBezTo>
                    <a:pt x="2599" y="0"/>
                    <a:pt x="2666" y="67"/>
                    <a:pt x="2666" y="151"/>
                  </a:cubicBezTo>
                  <a:lnTo>
                    <a:pt x="2666" y="755"/>
                  </a:lnTo>
                  <a:cubicBezTo>
                    <a:pt x="2666" y="839"/>
                    <a:pt x="2599" y="906"/>
                    <a:pt x="2515" y="906"/>
                  </a:cubicBezTo>
                  <a:lnTo>
                    <a:pt x="151" y="906"/>
                  </a:lnTo>
                  <a:cubicBezTo>
                    <a:pt x="67" y="906"/>
                    <a:pt x="0" y="839"/>
                    <a:pt x="0" y="755"/>
                  </a:cubicBezTo>
                  <a:lnTo>
                    <a:pt x="0" y="151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10"/>
            <p:cNvSpPr>
              <a:spLocks noChangeArrowheads="1"/>
            </p:cNvSpPr>
            <p:nvPr/>
          </p:nvSpPr>
          <p:spPr bwMode="auto">
            <a:xfrm>
              <a:off x="626" y="1664"/>
              <a:ext cx="14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LD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211"/>
            <p:cNvSpPr>
              <a:spLocks noChangeArrowheads="1"/>
            </p:cNvSpPr>
            <p:nvPr/>
          </p:nvSpPr>
          <p:spPr bwMode="auto">
            <a:xfrm>
              <a:off x="735" y="1664"/>
              <a:ext cx="11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Freeform 212"/>
            <p:cNvSpPr>
              <a:spLocks/>
            </p:cNvSpPr>
            <p:nvPr/>
          </p:nvSpPr>
          <p:spPr bwMode="auto">
            <a:xfrm>
              <a:off x="1477" y="1048"/>
              <a:ext cx="437" cy="26"/>
            </a:xfrm>
            <a:custGeom>
              <a:avLst/>
              <a:gdLst>
                <a:gd name="T0" fmla="*/ 80 w 1344"/>
                <a:gd name="T1" fmla="*/ 0 h 80"/>
                <a:gd name="T2" fmla="*/ 80 w 1344"/>
                <a:gd name="T3" fmla="*/ 0 h 80"/>
                <a:gd name="T4" fmla="*/ 80 w 1344"/>
                <a:gd name="T5" fmla="*/ 27 h 80"/>
                <a:gd name="T6" fmla="*/ 1264 w 1344"/>
                <a:gd name="T7" fmla="*/ 27 h 80"/>
                <a:gd name="T8" fmla="*/ 1264 w 1344"/>
                <a:gd name="T9" fmla="*/ 0 h 80"/>
                <a:gd name="T10" fmla="*/ 1344 w 1344"/>
                <a:gd name="T11" fmla="*/ 40 h 80"/>
                <a:gd name="T12" fmla="*/ 1264 w 1344"/>
                <a:gd name="T13" fmla="*/ 80 h 80"/>
                <a:gd name="T14" fmla="*/ 1264 w 1344"/>
                <a:gd name="T15" fmla="*/ 54 h 80"/>
                <a:gd name="T16" fmla="*/ 80 w 1344"/>
                <a:gd name="T17" fmla="*/ 54 h 80"/>
                <a:gd name="T18" fmla="*/ 80 w 1344"/>
                <a:gd name="T19" fmla="*/ 80 h 80"/>
                <a:gd name="T20" fmla="*/ 0 w 1344"/>
                <a:gd name="T21" fmla="*/ 40 h 80"/>
                <a:gd name="T22" fmla="*/ 80 w 134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4" h="80">
                  <a:moveTo>
                    <a:pt x="80" y="0"/>
                  </a:moveTo>
                  <a:lnTo>
                    <a:pt x="80" y="0"/>
                  </a:lnTo>
                  <a:lnTo>
                    <a:pt x="80" y="27"/>
                  </a:lnTo>
                  <a:lnTo>
                    <a:pt x="1264" y="27"/>
                  </a:lnTo>
                  <a:lnTo>
                    <a:pt x="1264" y="0"/>
                  </a:lnTo>
                  <a:lnTo>
                    <a:pt x="1344" y="40"/>
                  </a:lnTo>
                  <a:lnTo>
                    <a:pt x="1264" y="80"/>
                  </a:lnTo>
                  <a:lnTo>
                    <a:pt x="1264" y="54"/>
                  </a:lnTo>
                  <a:lnTo>
                    <a:pt x="80" y="54"/>
                  </a:lnTo>
                  <a:lnTo>
                    <a:pt x="80" y="80"/>
                  </a:lnTo>
                  <a:lnTo>
                    <a:pt x="0" y="4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13"/>
            <p:cNvSpPr>
              <a:spLocks noChangeArrowheads="1"/>
            </p:cNvSpPr>
            <p:nvPr/>
          </p:nvSpPr>
          <p:spPr bwMode="auto">
            <a:xfrm>
              <a:off x="1021" y="2216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14"/>
            <p:cNvSpPr>
              <a:spLocks noChangeArrowheads="1"/>
            </p:cNvSpPr>
            <p:nvPr/>
          </p:nvSpPr>
          <p:spPr bwMode="auto">
            <a:xfrm>
              <a:off x="1073" y="2216"/>
              <a:ext cx="8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15"/>
            <p:cNvSpPr>
              <a:spLocks noChangeArrowheads="1"/>
            </p:cNvSpPr>
            <p:nvPr/>
          </p:nvSpPr>
          <p:spPr bwMode="auto">
            <a:xfrm>
              <a:off x="1125" y="2216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16"/>
            <p:cNvSpPr>
              <a:spLocks noChangeArrowheads="1"/>
            </p:cNvSpPr>
            <p:nvPr/>
          </p:nvSpPr>
          <p:spPr bwMode="auto">
            <a:xfrm>
              <a:off x="1164" y="2216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17"/>
            <p:cNvSpPr>
              <a:spLocks noChangeArrowheads="1"/>
            </p:cNvSpPr>
            <p:nvPr/>
          </p:nvSpPr>
          <p:spPr bwMode="auto">
            <a:xfrm>
              <a:off x="1221" y="2216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18"/>
            <p:cNvSpPr>
              <a:spLocks noChangeArrowheads="1"/>
            </p:cNvSpPr>
            <p:nvPr/>
          </p:nvSpPr>
          <p:spPr bwMode="auto">
            <a:xfrm>
              <a:off x="834" y="2303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19"/>
            <p:cNvSpPr>
              <a:spLocks noChangeArrowheads="1"/>
            </p:cNvSpPr>
            <p:nvPr/>
          </p:nvSpPr>
          <p:spPr bwMode="auto">
            <a:xfrm>
              <a:off x="887" y="2303"/>
              <a:ext cx="12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20"/>
            <p:cNvSpPr>
              <a:spLocks noChangeArrowheads="1"/>
            </p:cNvSpPr>
            <p:nvPr/>
          </p:nvSpPr>
          <p:spPr bwMode="auto">
            <a:xfrm>
              <a:off x="978" y="2303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21"/>
            <p:cNvSpPr>
              <a:spLocks noChangeArrowheads="1"/>
            </p:cNvSpPr>
            <p:nvPr/>
          </p:nvSpPr>
          <p:spPr bwMode="auto">
            <a:xfrm>
              <a:off x="1034" y="2303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22"/>
            <p:cNvSpPr>
              <a:spLocks noChangeArrowheads="1"/>
            </p:cNvSpPr>
            <p:nvPr/>
          </p:nvSpPr>
          <p:spPr bwMode="auto">
            <a:xfrm>
              <a:off x="1073" y="2303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223"/>
            <p:cNvSpPr>
              <a:spLocks noChangeArrowheads="1"/>
            </p:cNvSpPr>
            <p:nvPr/>
          </p:nvSpPr>
          <p:spPr bwMode="auto">
            <a:xfrm>
              <a:off x="1112" y="2303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224"/>
            <p:cNvSpPr>
              <a:spLocks noChangeArrowheads="1"/>
            </p:cNvSpPr>
            <p:nvPr/>
          </p:nvSpPr>
          <p:spPr bwMode="auto">
            <a:xfrm>
              <a:off x="1129" y="2303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25"/>
            <p:cNvSpPr>
              <a:spLocks noChangeArrowheads="1"/>
            </p:cNvSpPr>
            <p:nvPr/>
          </p:nvSpPr>
          <p:spPr bwMode="auto">
            <a:xfrm>
              <a:off x="1160" y="2303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at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226"/>
            <p:cNvSpPr>
              <a:spLocks noChangeArrowheads="1"/>
            </p:cNvSpPr>
            <p:nvPr/>
          </p:nvSpPr>
          <p:spPr bwMode="auto">
            <a:xfrm>
              <a:off x="1216" y="2303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227"/>
            <p:cNvSpPr>
              <a:spLocks noChangeArrowheads="1"/>
            </p:cNvSpPr>
            <p:nvPr/>
          </p:nvSpPr>
          <p:spPr bwMode="auto">
            <a:xfrm>
              <a:off x="1234" y="2303"/>
              <a:ext cx="10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228"/>
            <p:cNvSpPr>
              <a:spLocks noChangeArrowheads="1"/>
            </p:cNvSpPr>
            <p:nvPr/>
          </p:nvSpPr>
          <p:spPr bwMode="auto">
            <a:xfrm>
              <a:off x="1307" y="2303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229"/>
            <p:cNvSpPr>
              <a:spLocks noChangeArrowheads="1"/>
            </p:cNvSpPr>
            <p:nvPr/>
          </p:nvSpPr>
          <p:spPr bwMode="auto">
            <a:xfrm>
              <a:off x="1329" y="2303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230"/>
            <p:cNvSpPr>
              <a:spLocks noChangeArrowheads="1"/>
            </p:cNvSpPr>
            <p:nvPr/>
          </p:nvSpPr>
          <p:spPr bwMode="auto">
            <a:xfrm>
              <a:off x="1377" y="2303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231"/>
            <p:cNvSpPr>
              <a:spLocks noChangeArrowheads="1"/>
            </p:cNvSpPr>
            <p:nvPr/>
          </p:nvSpPr>
          <p:spPr bwMode="auto">
            <a:xfrm>
              <a:off x="1416" y="2303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Freeform 232"/>
            <p:cNvSpPr>
              <a:spLocks/>
            </p:cNvSpPr>
            <p:nvPr/>
          </p:nvSpPr>
          <p:spPr bwMode="auto">
            <a:xfrm>
              <a:off x="1112" y="2399"/>
              <a:ext cx="26" cy="79"/>
            </a:xfrm>
            <a:custGeom>
              <a:avLst/>
              <a:gdLst>
                <a:gd name="T0" fmla="*/ 54 w 80"/>
                <a:gd name="T1" fmla="*/ 0 h 243"/>
                <a:gd name="T2" fmla="*/ 54 w 80"/>
                <a:gd name="T3" fmla="*/ 0 h 243"/>
                <a:gd name="T4" fmla="*/ 54 w 80"/>
                <a:gd name="T5" fmla="*/ 163 h 243"/>
                <a:gd name="T6" fmla="*/ 80 w 80"/>
                <a:gd name="T7" fmla="*/ 163 h 243"/>
                <a:gd name="T8" fmla="*/ 41 w 80"/>
                <a:gd name="T9" fmla="*/ 243 h 243"/>
                <a:gd name="T10" fmla="*/ 0 w 80"/>
                <a:gd name="T11" fmla="*/ 163 h 243"/>
                <a:gd name="T12" fmla="*/ 27 w 80"/>
                <a:gd name="T13" fmla="*/ 163 h 243"/>
                <a:gd name="T14" fmla="*/ 27 w 80"/>
                <a:gd name="T15" fmla="*/ 0 h 243"/>
                <a:gd name="T16" fmla="*/ 54 w 80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243">
                  <a:moveTo>
                    <a:pt x="54" y="0"/>
                  </a:moveTo>
                  <a:lnTo>
                    <a:pt x="54" y="0"/>
                  </a:lnTo>
                  <a:lnTo>
                    <a:pt x="54" y="163"/>
                  </a:lnTo>
                  <a:lnTo>
                    <a:pt x="80" y="163"/>
                  </a:lnTo>
                  <a:lnTo>
                    <a:pt x="41" y="243"/>
                  </a:lnTo>
                  <a:lnTo>
                    <a:pt x="0" y="163"/>
                  </a:lnTo>
                  <a:lnTo>
                    <a:pt x="27" y="163"/>
                  </a:lnTo>
                  <a:lnTo>
                    <a:pt x="27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33"/>
            <p:cNvSpPr>
              <a:spLocks/>
            </p:cNvSpPr>
            <p:nvPr/>
          </p:nvSpPr>
          <p:spPr bwMode="auto">
            <a:xfrm>
              <a:off x="1121" y="2121"/>
              <a:ext cx="26" cy="95"/>
            </a:xfrm>
            <a:custGeom>
              <a:avLst/>
              <a:gdLst>
                <a:gd name="T0" fmla="*/ 53 w 80"/>
                <a:gd name="T1" fmla="*/ 292 h 292"/>
                <a:gd name="T2" fmla="*/ 53 w 80"/>
                <a:gd name="T3" fmla="*/ 292 h 292"/>
                <a:gd name="T4" fmla="*/ 54 w 80"/>
                <a:gd name="T5" fmla="*/ 80 h 292"/>
                <a:gd name="T6" fmla="*/ 80 w 80"/>
                <a:gd name="T7" fmla="*/ 80 h 292"/>
                <a:gd name="T8" fmla="*/ 40 w 80"/>
                <a:gd name="T9" fmla="*/ 0 h 292"/>
                <a:gd name="T10" fmla="*/ 0 w 80"/>
                <a:gd name="T11" fmla="*/ 80 h 292"/>
                <a:gd name="T12" fmla="*/ 27 w 80"/>
                <a:gd name="T13" fmla="*/ 80 h 292"/>
                <a:gd name="T14" fmla="*/ 27 w 80"/>
                <a:gd name="T15" fmla="*/ 292 h 292"/>
                <a:gd name="T16" fmla="*/ 53 w 80"/>
                <a:gd name="T17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292">
                  <a:moveTo>
                    <a:pt x="53" y="292"/>
                  </a:moveTo>
                  <a:lnTo>
                    <a:pt x="53" y="292"/>
                  </a:lnTo>
                  <a:lnTo>
                    <a:pt x="54" y="80"/>
                  </a:lnTo>
                  <a:lnTo>
                    <a:pt x="80" y="80"/>
                  </a:lnTo>
                  <a:lnTo>
                    <a:pt x="40" y="0"/>
                  </a:lnTo>
                  <a:lnTo>
                    <a:pt x="0" y="80"/>
                  </a:lnTo>
                  <a:lnTo>
                    <a:pt x="27" y="80"/>
                  </a:lnTo>
                  <a:lnTo>
                    <a:pt x="27" y="292"/>
                  </a:lnTo>
                  <a:lnTo>
                    <a:pt x="53" y="292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34"/>
            <p:cNvSpPr>
              <a:spLocks noChangeArrowheads="1"/>
            </p:cNvSpPr>
            <p:nvPr/>
          </p:nvSpPr>
          <p:spPr bwMode="auto">
            <a:xfrm>
              <a:off x="338" y="2216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235"/>
            <p:cNvSpPr>
              <a:spLocks noChangeArrowheads="1"/>
            </p:cNvSpPr>
            <p:nvPr/>
          </p:nvSpPr>
          <p:spPr bwMode="auto">
            <a:xfrm>
              <a:off x="390" y="2216"/>
              <a:ext cx="10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236"/>
            <p:cNvSpPr>
              <a:spLocks noChangeArrowheads="1"/>
            </p:cNvSpPr>
            <p:nvPr/>
          </p:nvSpPr>
          <p:spPr bwMode="auto">
            <a:xfrm>
              <a:off x="464" y="2216"/>
              <a:ext cx="5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237"/>
            <p:cNvSpPr>
              <a:spLocks noChangeArrowheads="1"/>
            </p:cNvSpPr>
            <p:nvPr/>
          </p:nvSpPr>
          <p:spPr bwMode="auto">
            <a:xfrm>
              <a:off x="486" y="2216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238"/>
            <p:cNvSpPr>
              <a:spLocks noChangeArrowheads="1"/>
            </p:cNvSpPr>
            <p:nvPr/>
          </p:nvSpPr>
          <p:spPr bwMode="auto">
            <a:xfrm>
              <a:off x="516" y="2216"/>
              <a:ext cx="8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239"/>
            <p:cNvSpPr>
              <a:spLocks noChangeArrowheads="1"/>
            </p:cNvSpPr>
            <p:nvPr/>
          </p:nvSpPr>
          <p:spPr bwMode="auto">
            <a:xfrm>
              <a:off x="568" y="2216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240"/>
            <p:cNvSpPr>
              <a:spLocks noChangeArrowheads="1"/>
            </p:cNvSpPr>
            <p:nvPr/>
          </p:nvSpPr>
          <p:spPr bwMode="auto">
            <a:xfrm>
              <a:off x="320" y="2303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241"/>
            <p:cNvSpPr>
              <a:spLocks noChangeArrowheads="1"/>
            </p:cNvSpPr>
            <p:nvPr/>
          </p:nvSpPr>
          <p:spPr bwMode="auto">
            <a:xfrm>
              <a:off x="373" y="2303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242"/>
            <p:cNvSpPr>
              <a:spLocks noChangeArrowheads="1"/>
            </p:cNvSpPr>
            <p:nvPr/>
          </p:nvSpPr>
          <p:spPr bwMode="auto">
            <a:xfrm>
              <a:off x="403" y="2303"/>
              <a:ext cx="5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243"/>
            <p:cNvSpPr>
              <a:spLocks noChangeArrowheads="1"/>
            </p:cNvSpPr>
            <p:nvPr/>
          </p:nvSpPr>
          <p:spPr bwMode="auto">
            <a:xfrm>
              <a:off x="425" y="2303"/>
              <a:ext cx="8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244"/>
            <p:cNvSpPr>
              <a:spLocks noChangeArrowheads="1"/>
            </p:cNvSpPr>
            <p:nvPr/>
          </p:nvSpPr>
          <p:spPr bwMode="auto">
            <a:xfrm>
              <a:off x="477" y="2303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245"/>
            <p:cNvSpPr>
              <a:spLocks noChangeArrowheads="1"/>
            </p:cNvSpPr>
            <p:nvPr/>
          </p:nvSpPr>
          <p:spPr bwMode="auto">
            <a:xfrm>
              <a:off x="542" y="2303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k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Freeform 246"/>
            <p:cNvSpPr>
              <a:spLocks/>
            </p:cNvSpPr>
            <p:nvPr/>
          </p:nvSpPr>
          <p:spPr bwMode="auto">
            <a:xfrm>
              <a:off x="448" y="2399"/>
              <a:ext cx="26" cy="79"/>
            </a:xfrm>
            <a:custGeom>
              <a:avLst/>
              <a:gdLst>
                <a:gd name="T0" fmla="*/ 53 w 80"/>
                <a:gd name="T1" fmla="*/ 0 h 243"/>
                <a:gd name="T2" fmla="*/ 53 w 80"/>
                <a:gd name="T3" fmla="*/ 0 h 243"/>
                <a:gd name="T4" fmla="*/ 53 w 80"/>
                <a:gd name="T5" fmla="*/ 163 h 243"/>
                <a:gd name="T6" fmla="*/ 80 w 80"/>
                <a:gd name="T7" fmla="*/ 163 h 243"/>
                <a:gd name="T8" fmla="*/ 40 w 80"/>
                <a:gd name="T9" fmla="*/ 243 h 243"/>
                <a:gd name="T10" fmla="*/ 0 w 80"/>
                <a:gd name="T11" fmla="*/ 163 h 243"/>
                <a:gd name="T12" fmla="*/ 26 w 80"/>
                <a:gd name="T13" fmla="*/ 163 h 243"/>
                <a:gd name="T14" fmla="*/ 26 w 80"/>
                <a:gd name="T15" fmla="*/ 0 h 243"/>
                <a:gd name="T16" fmla="*/ 53 w 80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243">
                  <a:moveTo>
                    <a:pt x="53" y="0"/>
                  </a:moveTo>
                  <a:lnTo>
                    <a:pt x="53" y="0"/>
                  </a:lnTo>
                  <a:lnTo>
                    <a:pt x="53" y="163"/>
                  </a:lnTo>
                  <a:lnTo>
                    <a:pt x="80" y="163"/>
                  </a:lnTo>
                  <a:lnTo>
                    <a:pt x="40" y="243"/>
                  </a:lnTo>
                  <a:lnTo>
                    <a:pt x="0" y="163"/>
                  </a:lnTo>
                  <a:lnTo>
                    <a:pt x="26" y="163"/>
                  </a:lnTo>
                  <a:lnTo>
                    <a:pt x="26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47"/>
            <p:cNvSpPr>
              <a:spLocks/>
            </p:cNvSpPr>
            <p:nvPr/>
          </p:nvSpPr>
          <p:spPr bwMode="auto">
            <a:xfrm>
              <a:off x="450" y="2116"/>
              <a:ext cx="26" cy="105"/>
            </a:xfrm>
            <a:custGeom>
              <a:avLst/>
              <a:gdLst>
                <a:gd name="T0" fmla="*/ 48 w 80"/>
                <a:gd name="T1" fmla="*/ 321 h 321"/>
                <a:gd name="T2" fmla="*/ 48 w 80"/>
                <a:gd name="T3" fmla="*/ 321 h 321"/>
                <a:gd name="T4" fmla="*/ 54 w 80"/>
                <a:gd name="T5" fmla="*/ 80 h 321"/>
                <a:gd name="T6" fmla="*/ 80 w 80"/>
                <a:gd name="T7" fmla="*/ 81 h 321"/>
                <a:gd name="T8" fmla="*/ 42 w 80"/>
                <a:gd name="T9" fmla="*/ 0 h 321"/>
                <a:gd name="T10" fmla="*/ 0 w 80"/>
                <a:gd name="T11" fmla="*/ 79 h 321"/>
                <a:gd name="T12" fmla="*/ 27 w 80"/>
                <a:gd name="T13" fmla="*/ 80 h 321"/>
                <a:gd name="T14" fmla="*/ 21 w 80"/>
                <a:gd name="T15" fmla="*/ 320 h 321"/>
                <a:gd name="T16" fmla="*/ 48 w 80"/>
                <a:gd name="T17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321">
                  <a:moveTo>
                    <a:pt x="48" y="321"/>
                  </a:moveTo>
                  <a:lnTo>
                    <a:pt x="48" y="321"/>
                  </a:lnTo>
                  <a:lnTo>
                    <a:pt x="54" y="80"/>
                  </a:lnTo>
                  <a:lnTo>
                    <a:pt x="80" y="81"/>
                  </a:lnTo>
                  <a:lnTo>
                    <a:pt x="42" y="0"/>
                  </a:lnTo>
                  <a:lnTo>
                    <a:pt x="0" y="79"/>
                  </a:lnTo>
                  <a:lnTo>
                    <a:pt x="27" y="80"/>
                  </a:lnTo>
                  <a:lnTo>
                    <a:pt x="21" y="320"/>
                  </a:lnTo>
                  <a:lnTo>
                    <a:pt x="48" y="321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48"/>
            <p:cNvSpPr>
              <a:spLocks/>
            </p:cNvSpPr>
            <p:nvPr/>
          </p:nvSpPr>
          <p:spPr bwMode="auto">
            <a:xfrm>
              <a:off x="296" y="1317"/>
              <a:ext cx="855" cy="192"/>
            </a:xfrm>
            <a:custGeom>
              <a:avLst/>
              <a:gdLst>
                <a:gd name="T0" fmla="*/ 0 w 2626"/>
                <a:gd name="T1" fmla="*/ 98 h 587"/>
                <a:gd name="T2" fmla="*/ 0 w 2626"/>
                <a:gd name="T3" fmla="*/ 98 h 587"/>
                <a:gd name="T4" fmla="*/ 98 w 2626"/>
                <a:gd name="T5" fmla="*/ 0 h 587"/>
                <a:gd name="T6" fmla="*/ 2529 w 2626"/>
                <a:gd name="T7" fmla="*/ 0 h 587"/>
                <a:gd name="T8" fmla="*/ 2626 w 2626"/>
                <a:gd name="T9" fmla="*/ 98 h 587"/>
                <a:gd name="T10" fmla="*/ 2626 w 2626"/>
                <a:gd name="T11" fmla="*/ 489 h 587"/>
                <a:gd name="T12" fmla="*/ 2529 w 2626"/>
                <a:gd name="T13" fmla="*/ 587 h 587"/>
                <a:gd name="T14" fmla="*/ 98 w 2626"/>
                <a:gd name="T15" fmla="*/ 587 h 587"/>
                <a:gd name="T16" fmla="*/ 0 w 2626"/>
                <a:gd name="T17" fmla="*/ 489 h 587"/>
                <a:gd name="T18" fmla="*/ 0 w 2626"/>
                <a:gd name="T19" fmla="*/ 98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26" h="587">
                  <a:moveTo>
                    <a:pt x="0" y="98"/>
                  </a:moveTo>
                  <a:lnTo>
                    <a:pt x="0" y="98"/>
                  </a:lnTo>
                  <a:cubicBezTo>
                    <a:pt x="0" y="44"/>
                    <a:pt x="44" y="0"/>
                    <a:pt x="98" y="0"/>
                  </a:cubicBezTo>
                  <a:lnTo>
                    <a:pt x="2529" y="0"/>
                  </a:lnTo>
                  <a:cubicBezTo>
                    <a:pt x="2583" y="0"/>
                    <a:pt x="2626" y="44"/>
                    <a:pt x="2626" y="98"/>
                  </a:cubicBezTo>
                  <a:lnTo>
                    <a:pt x="2626" y="489"/>
                  </a:lnTo>
                  <a:cubicBezTo>
                    <a:pt x="2626" y="543"/>
                    <a:pt x="2583" y="587"/>
                    <a:pt x="2529" y="587"/>
                  </a:cubicBezTo>
                  <a:lnTo>
                    <a:pt x="98" y="587"/>
                  </a:lnTo>
                  <a:cubicBezTo>
                    <a:pt x="44" y="587"/>
                    <a:pt x="0" y="543"/>
                    <a:pt x="0" y="489"/>
                  </a:cubicBezTo>
                  <a:lnTo>
                    <a:pt x="0" y="98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9"/>
            <p:cNvSpPr>
              <a:spLocks noChangeArrowheads="1"/>
            </p:cNvSpPr>
            <p:nvPr/>
          </p:nvSpPr>
          <p:spPr bwMode="auto">
            <a:xfrm>
              <a:off x="568" y="1369"/>
              <a:ext cx="9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250"/>
            <p:cNvSpPr>
              <a:spLocks noChangeArrowheads="1"/>
            </p:cNvSpPr>
            <p:nvPr/>
          </p:nvSpPr>
          <p:spPr bwMode="auto">
            <a:xfrm>
              <a:off x="624" y="1369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251"/>
            <p:cNvSpPr>
              <a:spLocks noChangeArrowheads="1"/>
            </p:cNvSpPr>
            <p:nvPr/>
          </p:nvSpPr>
          <p:spPr bwMode="auto">
            <a:xfrm>
              <a:off x="659" y="1369"/>
              <a:ext cx="9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gi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252"/>
            <p:cNvSpPr>
              <a:spLocks noChangeArrowheads="1"/>
            </p:cNvSpPr>
            <p:nvPr/>
          </p:nvSpPr>
          <p:spPr bwMode="auto">
            <a:xfrm>
              <a:off x="720" y="1369"/>
              <a:ext cx="6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253"/>
            <p:cNvSpPr>
              <a:spLocks noChangeArrowheads="1"/>
            </p:cNvSpPr>
            <p:nvPr/>
          </p:nvSpPr>
          <p:spPr bwMode="auto">
            <a:xfrm>
              <a:off x="750" y="1369"/>
              <a:ext cx="6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254"/>
            <p:cNvSpPr>
              <a:spLocks noChangeArrowheads="1"/>
            </p:cNvSpPr>
            <p:nvPr/>
          </p:nvSpPr>
          <p:spPr bwMode="auto">
            <a:xfrm>
              <a:off x="776" y="1369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255"/>
            <p:cNvSpPr>
              <a:spLocks noChangeArrowheads="1"/>
            </p:cNvSpPr>
            <p:nvPr/>
          </p:nvSpPr>
          <p:spPr bwMode="auto">
            <a:xfrm>
              <a:off x="811" y="1369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256"/>
            <p:cNvSpPr>
              <a:spLocks noChangeArrowheads="1"/>
            </p:cNvSpPr>
            <p:nvPr/>
          </p:nvSpPr>
          <p:spPr bwMode="auto">
            <a:xfrm>
              <a:off x="846" y="1369"/>
              <a:ext cx="6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257"/>
            <p:cNvSpPr>
              <a:spLocks noChangeArrowheads="1"/>
            </p:cNvSpPr>
            <p:nvPr/>
          </p:nvSpPr>
          <p:spPr bwMode="auto">
            <a:xfrm>
              <a:off x="1655" y="978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258"/>
            <p:cNvSpPr>
              <a:spLocks noChangeArrowheads="1"/>
            </p:cNvSpPr>
            <p:nvPr/>
          </p:nvSpPr>
          <p:spPr bwMode="auto">
            <a:xfrm>
              <a:off x="1707" y="978"/>
              <a:ext cx="11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259"/>
            <p:cNvSpPr>
              <a:spLocks noChangeArrowheads="1"/>
            </p:cNvSpPr>
            <p:nvPr/>
          </p:nvSpPr>
          <p:spPr bwMode="auto">
            <a:xfrm>
              <a:off x="1794" y="978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260"/>
            <p:cNvSpPr>
              <a:spLocks noChangeArrowheads="1"/>
            </p:cNvSpPr>
            <p:nvPr/>
          </p:nvSpPr>
          <p:spPr bwMode="auto">
            <a:xfrm>
              <a:off x="1490" y="1065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261"/>
            <p:cNvSpPr>
              <a:spLocks noChangeArrowheads="1"/>
            </p:cNvSpPr>
            <p:nvPr/>
          </p:nvSpPr>
          <p:spPr bwMode="auto">
            <a:xfrm>
              <a:off x="1542" y="1065"/>
              <a:ext cx="12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262"/>
            <p:cNvSpPr>
              <a:spLocks noChangeArrowheads="1"/>
            </p:cNvSpPr>
            <p:nvPr/>
          </p:nvSpPr>
          <p:spPr bwMode="auto">
            <a:xfrm>
              <a:off x="1633" y="1065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263"/>
            <p:cNvSpPr>
              <a:spLocks noChangeArrowheads="1"/>
            </p:cNvSpPr>
            <p:nvPr/>
          </p:nvSpPr>
          <p:spPr bwMode="auto">
            <a:xfrm>
              <a:off x="1690" y="1065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264"/>
            <p:cNvSpPr>
              <a:spLocks noChangeArrowheads="1"/>
            </p:cNvSpPr>
            <p:nvPr/>
          </p:nvSpPr>
          <p:spPr bwMode="auto">
            <a:xfrm>
              <a:off x="1729" y="1065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265"/>
            <p:cNvSpPr>
              <a:spLocks noChangeArrowheads="1"/>
            </p:cNvSpPr>
            <p:nvPr/>
          </p:nvSpPr>
          <p:spPr bwMode="auto">
            <a:xfrm>
              <a:off x="1768" y="1065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266"/>
            <p:cNvSpPr>
              <a:spLocks noChangeArrowheads="1"/>
            </p:cNvSpPr>
            <p:nvPr/>
          </p:nvSpPr>
          <p:spPr bwMode="auto">
            <a:xfrm>
              <a:off x="1785" y="1065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267"/>
            <p:cNvSpPr>
              <a:spLocks noChangeArrowheads="1"/>
            </p:cNvSpPr>
            <p:nvPr/>
          </p:nvSpPr>
          <p:spPr bwMode="auto">
            <a:xfrm>
              <a:off x="1816" y="1065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at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268"/>
            <p:cNvSpPr>
              <a:spLocks noChangeArrowheads="1"/>
            </p:cNvSpPr>
            <p:nvPr/>
          </p:nvSpPr>
          <p:spPr bwMode="auto">
            <a:xfrm>
              <a:off x="1872" y="1065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269"/>
            <p:cNvSpPr>
              <a:spLocks noChangeArrowheads="1"/>
            </p:cNvSpPr>
            <p:nvPr/>
          </p:nvSpPr>
          <p:spPr bwMode="auto">
            <a:xfrm>
              <a:off x="1889" y="1065"/>
              <a:ext cx="10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270"/>
            <p:cNvSpPr>
              <a:spLocks noChangeArrowheads="1"/>
            </p:cNvSpPr>
            <p:nvPr/>
          </p:nvSpPr>
          <p:spPr bwMode="auto">
            <a:xfrm>
              <a:off x="1668" y="1148"/>
              <a:ext cx="11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Bu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271"/>
            <p:cNvSpPr>
              <a:spLocks noChangeArrowheads="1"/>
            </p:cNvSpPr>
            <p:nvPr/>
          </p:nvSpPr>
          <p:spPr bwMode="auto">
            <a:xfrm>
              <a:off x="1755" y="1148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Freeform 272"/>
            <p:cNvSpPr>
              <a:spLocks/>
            </p:cNvSpPr>
            <p:nvPr/>
          </p:nvSpPr>
          <p:spPr bwMode="auto">
            <a:xfrm>
              <a:off x="774" y="1917"/>
              <a:ext cx="703" cy="199"/>
            </a:xfrm>
            <a:custGeom>
              <a:avLst/>
              <a:gdLst>
                <a:gd name="T0" fmla="*/ 0 w 2160"/>
                <a:gd name="T1" fmla="*/ 613 h 613"/>
                <a:gd name="T2" fmla="*/ 0 w 2160"/>
                <a:gd name="T3" fmla="*/ 613 h 613"/>
                <a:gd name="T4" fmla="*/ 0 w 2160"/>
                <a:gd name="T5" fmla="*/ 0 h 613"/>
                <a:gd name="T6" fmla="*/ 2027 w 2160"/>
                <a:gd name="T7" fmla="*/ 0 h 613"/>
                <a:gd name="T8" fmla="*/ 2027 w 2160"/>
                <a:gd name="T9" fmla="*/ 0 h 613"/>
                <a:gd name="T10" fmla="*/ 2160 w 2160"/>
                <a:gd name="T11" fmla="*/ 0 h 613"/>
                <a:gd name="T12" fmla="*/ 2160 w 2160"/>
                <a:gd name="T13" fmla="*/ 613 h 613"/>
                <a:gd name="T14" fmla="*/ 0 w 2160"/>
                <a:gd name="T15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" h="613">
                  <a:moveTo>
                    <a:pt x="0" y="613"/>
                  </a:moveTo>
                  <a:lnTo>
                    <a:pt x="0" y="613"/>
                  </a:lnTo>
                  <a:lnTo>
                    <a:pt x="0" y="0"/>
                  </a:lnTo>
                  <a:lnTo>
                    <a:pt x="2027" y="0"/>
                  </a:lnTo>
                  <a:lnTo>
                    <a:pt x="2027" y="0"/>
                  </a:lnTo>
                  <a:lnTo>
                    <a:pt x="2160" y="0"/>
                  </a:lnTo>
                  <a:lnTo>
                    <a:pt x="2160" y="613"/>
                  </a:lnTo>
                  <a:lnTo>
                    <a:pt x="0" y="613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73"/>
            <p:cNvSpPr>
              <a:spLocks noChangeArrowheads="1"/>
            </p:cNvSpPr>
            <p:nvPr/>
          </p:nvSpPr>
          <p:spPr bwMode="auto">
            <a:xfrm>
              <a:off x="472" y="1968"/>
              <a:ext cx="8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274"/>
            <p:cNvSpPr>
              <a:spLocks noChangeArrowheads="1"/>
            </p:cNvSpPr>
            <p:nvPr/>
          </p:nvSpPr>
          <p:spPr bwMode="auto">
            <a:xfrm>
              <a:off x="520" y="1968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275"/>
            <p:cNvSpPr>
              <a:spLocks noChangeArrowheads="1"/>
            </p:cNvSpPr>
            <p:nvPr/>
          </p:nvSpPr>
          <p:spPr bwMode="auto">
            <a:xfrm>
              <a:off x="555" y="1968"/>
              <a:ext cx="11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an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276"/>
            <p:cNvSpPr>
              <a:spLocks noChangeArrowheads="1"/>
            </p:cNvSpPr>
            <p:nvPr/>
          </p:nvSpPr>
          <p:spPr bwMode="auto">
            <a:xfrm>
              <a:off x="637" y="1968"/>
              <a:ext cx="6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277"/>
            <p:cNvSpPr>
              <a:spLocks noChangeArrowheads="1"/>
            </p:cNvSpPr>
            <p:nvPr/>
          </p:nvSpPr>
          <p:spPr bwMode="auto">
            <a:xfrm>
              <a:off x="667" y="1968"/>
              <a:ext cx="6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f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278"/>
            <p:cNvSpPr>
              <a:spLocks noChangeArrowheads="1"/>
            </p:cNvSpPr>
            <p:nvPr/>
          </p:nvSpPr>
          <p:spPr bwMode="auto">
            <a:xfrm>
              <a:off x="693" y="1968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279"/>
            <p:cNvSpPr>
              <a:spLocks noChangeArrowheads="1"/>
            </p:cNvSpPr>
            <p:nvPr/>
          </p:nvSpPr>
          <p:spPr bwMode="auto">
            <a:xfrm>
              <a:off x="728" y="1968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280"/>
            <p:cNvSpPr>
              <a:spLocks noChangeArrowheads="1"/>
            </p:cNvSpPr>
            <p:nvPr/>
          </p:nvSpPr>
          <p:spPr bwMode="auto">
            <a:xfrm>
              <a:off x="763" y="1968"/>
              <a:ext cx="5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281"/>
            <p:cNvSpPr>
              <a:spLocks noChangeArrowheads="1"/>
            </p:cNvSpPr>
            <p:nvPr/>
          </p:nvSpPr>
          <p:spPr bwMode="auto">
            <a:xfrm>
              <a:off x="776" y="1968"/>
              <a:ext cx="9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282"/>
            <p:cNvSpPr>
              <a:spLocks noChangeArrowheads="1"/>
            </p:cNvSpPr>
            <p:nvPr/>
          </p:nvSpPr>
          <p:spPr bwMode="auto">
            <a:xfrm>
              <a:off x="832" y="1968"/>
              <a:ext cx="11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ge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283"/>
            <p:cNvSpPr>
              <a:spLocks noChangeArrowheads="1"/>
            </p:cNvSpPr>
            <p:nvPr/>
          </p:nvSpPr>
          <p:spPr bwMode="auto">
            <a:xfrm>
              <a:off x="906" y="1968"/>
              <a:ext cx="7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284"/>
            <p:cNvSpPr>
              <a:spLocks noChangeArrowheads="1"/>
            </p:cNvSpPr>
            <p:nvPr/>
          </p:nvSpPr>
          <p:spPr bwMode="auto">
            <a:xfrm>
              <a:off x="949" y="1968"/>
              <a:ext cx="6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285"/>
            <p:cNvSpPr>
              <a:spLocks noChangeArrowheads="1"/>
            </p:cNvSpPr>
            <p:nvPr/>
          </p:nvSpPr>
          <p:spPr bwMode="auto">
            <a:xfrm>
              <a:off x="975" y="1968"/>
              <a:ext cx="5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286"/>
            <p:cNvSpPr>
              <a:spLocks noChangeArrowheads="1"/>
            </p:cNvSpPr>
            <p:nvPr/>
          </p:nvSpPr>
          <p:spPr bwMode="auto">
            <a:xfrm>
              <a:off x="993" y="1968"/>
              <a:ext cx="6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6" name="Rectangle 287"/>
            <p:cNvSpPr>
              <a:spLocks noChangeArrowheads="1"/>
            </p:cNvSpPr>
            <p:nvPr/>
          </p:nvSpPr>
          <p:spPr bwMode="auto">
            <a:xfrm>
              <a:off x="1019" y="1968"/>
              <a:ext cx="8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288"/>
            <p:cNvSpPr>
              <a:spLocks noChangeArrowheads="1"/>
            </p:cNvSpPr>
            <p:nvPr/>
          </p:nvSpPr>
          <p:spPr bwMode="auto">
            <a:xfrm>
              <a:off x="1067" y="1968"/>
              <a:ext cx="9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289"/>
            <p:cNvSpPr>
              <a:spLocks noChangeArrowheads="1"/>
            </p:cNvSpPr>
            <p:nvPr/>
          </p:nvSpPr>
          <p:spPr bwMode="auto">
            <a:xfrm>
              <a:off x="1123" y="1968"/>
              <a:ext cx="6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Freeform 290"/>
            <p:cNvSpPr>
              <a:spLocks/>
            </p:cNvSpPr>
            <p:nvPr/>
          </p:nvSpPr>
          <p:spPr bwMode="auto">
            <a:xfrm>
              <a:off x="5070" y="592"/>
              <a:ext cx="369" cy="143"/>
            </a:xfrm>
            <a:custGeom>
              <a:avLst/>
              <a:gdLst>
                <a:gd name="T0" fmla="*/ 0 w 1134"/>
                <a:gd name="T1" fmla="*/ 440 h 440"/>
                <a:gd name="T2" fmla="*/ 0 w 1134"/>
                <a:gd name="T3" fmla="*/ 440 h 440"/>
                <a:gd name="T4" fmla="*/ 0 w 1134"/>
                <a:gd name="T5" fmla="*/ 0 h 440"/>
                <a:gd name="T6" fmla="*/ 1038 w 1134"/>
                <a:gd name="T7" fmla="*/ 0 h 440"/>
                <a:gd name="T8" fmla="*/ 1038 w 1134"/>
                <a:gd name="T9" fmla="*/ 0 h 440"/>
                <a:gd name="T10" fmla="*/ 1134 w 1134"/>
                <a:gd name="T11" fmla="*/ 0 h 440"/>
                <a:gd name="T12" fmla="*/ 1134 w 1134"/>
                <a:gd name="T13" fmla="*/ 440 h 440"/>
                <a:gd name="T14" fmla="*/ 0 w 1134"/>
                <a:gd name="T15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4" h="440">
                  <a:moveTo>
                    <a:pt x="0" y="440"/>
                  </a:moveTo>
                  <a:lnTo>
                    <a:pt x="0" y="440"/>
                  </a:lnTo>
                  <a:lnTo>
                    <a:pt x="0" y="0"/>
                  </a:lnTo>
                  <a:lnTo>
                    <a:pt x="1038" y="0"/>
                  </a:lnTo>
                  <a:lnTo>
                    <a:pt x="1038" y="0"/>
                  </a:lnTo>
                  <a:lnTo>
                    <a:pt x="1134" y="0"/>
                  </a:lnTo>
                  <a:lnTo>
                    <a:pt x="1134" y="440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rgbClr val="7F7F7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91"/>
            <p:cNvSpPr>
              <a:spLocks noChangeArrowheads="1"/>
            </p:cNvSpPr>
            <p:nvPr/>
          </p:nvSpPr>
          <p:spPr bwMode="auto">
            <a:xfrm>
              <a:off x="5035" y="760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292"/>
            <p:cNvSpPr>
              <a:spLocks noChangeArrowheads="1"/>
            </p:cNvSpPr>
            <p:nvPr/>
          </p:nvSpPr>
          <p:spPr bwMode="auto">
            <a:xfrm>
              <a:off x="5101" y="760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293"/>
            <p:cNvSpPr>
              <a:spLocks noChangeArrowheads="1"/>
            </p:cNvSpPr>
            <p:nvPr/>
          </p:nvSpPr>
          <p:spPr bwMode="auto">
            <a:xfrm>
              <a:off x="5131" y="760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Rectangle 294"/>
            <p:cNvSpPr>
              <a:spLocks noChangeArrowheads="1"/>
            </p:cNvSpPr>
            <p:nvPr/>
          </p:nvSpPr>
          <p:spPr bwMode="auto">
            <a:xfrm>
              <a:off x="5187" y="760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295"/>
            <p:cNvSpPr>
              <a:spLocks noChangeArrowheads="1"/>
            </p:cNvSpPr>
            <p:nvPr/>
          </p:nvSpPr>
          <p:spPr bwMode="auto">
            <a:xfrm>
              <a:off x="5253" y="760"/>
              <a:ext cx="8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y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Rectangle 296"/>
            <p:cNvSpPr>
              <a:spLocks noChangeArrowheads="1"/>
            </p:cNvSpPr>
            <p:nvPr/>
          </p:nvSpPr>
          <p:spPr bwMode="auto">
            <a:xfrm>
              <a:off x="5309" y="760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Rectangle 297"/>
            <p:cNvSpPr>
              <a:spLocks noChangeArrowheads="1"/>
            </p:cNvSpPr>
            <p:nvPr/>
          </p:nvSpPr>
          <p:spPr bwMode="auto">
            <a:xfrm>
              <a:off x="5357" y="760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Rectangle 298"/>
            <p:cNvSpPr>
              <a:spLocks noChangeArrowheads="1"/>
            </p:cNvSpPr>
            <p:nvPr/>
          </p:nvSpPr>
          <p:spPr bwMode="auto">
            <a:xfrm>
              <a:off x="5387" y="760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ve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" name="Rectangle 299"/>
            <p:cNvSpPr>
              <a:spLocks noChangeArrowheads="1"/>
            </p:cNvSpPr>
            <p:nvPr/>
          </p:nvSpPr>
          <p:spPr bwMode="auto">
            <a:xfrm>
              <a:off x="5452" y="760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9" name="Freeform 300"/>
            <p:cNvSpPr>
              <a:spLocks/>
            </p:cNvSpPr>
            <p:nvPr/>
          </p:nvSpPr>
          <p:spPr bwMode="auto">
            <a:xfrm>
              <a:off x="5070" y="1131"/>
              <a:ext cx="369" cy="160"/>
            </a:xfrm>
            <a:custGeom>
              <a:avLst/>
              <a:gdLst>
                <a:gd name="T0" fmla="*/ 0 w 1134"/>
                <a:gd name="T1" fmla="*/ 493 h 493"/>
                <a:gd name="T2" fmla="*/ 0 w 1134"/>
                <a:gd name="T3" fmla="*/ 493 h 493"/>
                <a:gd name="T4" fmla="*/ 0 w 1134"/>
                <a:gd name="T5" fmla="*/ 0 h 493"/>
                <a:gd name="T6" fmla="*/ 1026 w 1134"/>
                <a:gd name="T7" fmla="*/ 0 h 493"/>
                <a:gd name="T8" fmla="*/ 1026 w 1134"/>
                <a:gd name="T9" fmla="*/ 0 h 493"/>
                <a:gd name="T10" fmla="*/ 1134 w 1134"/>
                <a:gd name="T11" fmla="*/ 0 h 493"/>
                <a:gd name="T12" fmla="*/ 1134 w 1134"/>
                <a:gd name="T13" fmla="*/ 493 h 493"/>
                <a:gd name="T14" fmla="*/ 0 w 1134"/>
                <a:gd name="T15" fmla="*/ 49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4" h="493">
                  <a:moveTo>
                    <a:pt x="0" y="493"/>
                  </a:moveTo>
                  <a:lnTo>
                    <a:pt x="0" y="493"/>
                  </a:lnTo>
                  <a:lnTo>
                    <a:pt x="0" y="0"/>
                  </a:lnTo>
                  <a:lnTo>
                    <a:pt x="1026" y="0"/>
                  </a:lnTo>
                  <a:lnTo>
                    <a:pt x="1026" y="0"/>
                  </a:lnTo>
                  <a:lnTo>
                    <a:pt x="1134" y="0"/>
                  </a:lnTo>
                  <a:lnTo>
                    <a:pt x="1134" y="493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01"/>
            <p:cNvSpPr>
              <a:spLocks noChangeArrowheads="1"/>
            </p:cNvSpPr>
            <p:nvPr/>
          </p:nvSpPr>
          <p:spPr bwMode="auto">
            <a:xfrm>
              <a:off x="5083" y="1328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302"/>
            <p:cNvSpPr>
              <a:spLocks noChangeArrowheads="1"/>
            </p:cNvSpPr>
            <p:nvPr/>
          </p:nvSpPr>
          <p:spPr bwMode="auto">
            <a:xfrm>
              <a:off x="5130" y="1328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" name="Rectangle 303"/>
            <p:cNvSpPr>
              <a:spLocks noChangeArrowheads="1"/>
            </p:cNvSpPr>
            <p:nvPr/>
          </p:nvSpPr>
          <p:spPr bwMode="auto">
            <a:xfrm>
              <a:off x="5183" y="1328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" name="Rectangle 304"/>
            <p:cNvSpPr>
              <a:spLocks noChangeArrowheads="1"/>
            </p:cNvSpPr>
            <p:nvPr/>
          </p:nvSpPr>
          <p:spPr bwMode="auto">
            <a:xfrm>
              <a:off x="5248" y="1328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" name="Rectangle 305"/>
            <p:cNvSpPr>
              <a:spLocks noChangeArrowheads="1"/>
            </p:cNvSpPr>
            <p:nvPr/>
          </p:nvSpPr>
          <p:spPr bwMode="auto">
            <a:xfrm>
              <a:off x="5261" y="1328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Rectangle 306"/>
            <p:cNvSpPr>
              <a:spLocks noChangeArrowheads="1"/>
            </p:cNvSpPr>
            <p:nvPr/>
          </p:nvSpPr>
          <p:spPr bwMode="auto">
            <a:xfrm>
              <a:off x="5308" y="1328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6" name="Rectangle 307"/>
            <p:cNvSpPr>
              <a:spLocks noChangeArrowheads="1"/>
            </p:cNvSpPr>
            <p:nvPr/>
          </p:nvSpPr>
          <p:spPr bwMode="auto">
            <a:xfrm>
              <a:off x="5339" y="1328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ve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" name="Rectangle 308"/>
            <p:cNvSpPr>
              <a:spLocks noChangeArrowheads="1"/>
            </p:cNvSpPr>
            <p:nvPr/>
          </p:nvSpPr>
          <p:spPr bwMode="auto">
            <a:xfrm>
              <a:off x="5404" y="1328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" name="Freeform 309"/>
            <p:cNvSpPr>
              <a:spLocks/>
            </p:cNvSpPr>
            <p:nvPr/>
          </p:nvSpPr>
          <p:spPr bwMode="auto">
            <a:xfrm>
              <a:off x="5079" y="1708"/>
              <a:ext cx="369" cy="161"/>
            </a:xfrm>
            <a:custGeom>
              <a:avLst/>
              <a:gdLst>
                <a:gd name="T0" fmla="*/ 0 w 1133"/>
                <a:gd name="T1" fmla="*/ 493 h 493"/>
                <a:gd name="T2" fmla="*/ 0 w 1133"/>
                <a:gd name="T3" fmla="*/ 493 h 493"/>
                <a:gd name="T4" fmla="*/ 0 w 1133"/>
                <a:gd name="T5" fmla="*/ 0 h 493"/>
                <a:gd name="T6" fmla="*/ 1026 w 1133"/>
                <a:gd name="T7" fmla="*/ 0 h 493"/>
                <a:gd name="T8" fmla="*/ 1026 w 1133"/>
                <a:gd name="T9" fmla="*/ 0 h 493"/>
                <a:gd name="T10" fmla="*/ 1133 w 1133"/>
                <a:gd name="T11" fmla="*/ 0 h 493"/>
                <a:gd name="T12" fmla="*/ 1133 w 1133"/>
                <a:gd name="T13" fmla="*/ 493 h 493"/>
                <a:gd name="T14" fmla="*/ 0 w 1133"/>
                <a:gd name="T15" fmla="*/ 49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3" h="493">
                  <a:moveTo>
                    <a:pt x="0" y="493"/>
                  </a:moveTo>
                  <a:lnTo>
                    <a:pt x="0" y="493"/>
                  </a:lnTo>
                  <a:lnTo>
                    <a:pt x="0" y="0"/>
                  </a:lnTo>
                  <a:lnTo>
                    <a:pt x="1026" y="0"/>
                  </a:lnTo>
                  <a:lnTo>
                    <a:pt x="1026" y="0"/>
                  </a:lnTo>
                  <a:lnTo>
                    <a:pt x="1133" y="0"/>
                  </a:lnTo>
                  <a:lnTo>
                    <a:pt x="1133" y="493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10"/>
            <p:cNvSpPr>
              <a:spLocks noChangeArrowheads="1"/>
            </p:cNvSpPr>
            <p:nvPr/>
          </p:nvSpPr>
          <p:spPr bwMode="auto">
            <a:xfrm>
              <a:off x="5063" y="1892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0" name="Rectangle 311"/>
            <p:cNvSpPr>
              <a:spLocks noChangeArrowheads="1"/>
            </p:cNvSpPr>
            <p:nvPr/>
          </p:nvSpPr>
          <p:spPr bwMode="auto">
            <a:xfrm>
              <a:off x="5115" y="1892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1" name="Rectangle 312"/>
            <p:cNvSpPr>
              <a:spLocks noChangeArrowheads="1"/>
            </p:cNvSpPr>
            <p:nvPr/>
          </p:nvSpPr>
          <p:spPr bwMode="auto">
            <a:xfrm>
              <a:off x="5145" y="1892"/>
              <a:ext cx="8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gi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" name="Rectangle 313"/>
            <p:cNvSpPr>
              <a:spLocks noChangeArrowheads="1"/>
            </p:cNvSpPr>
            <p:nvPr/>
          </p:nvSpPr>
          <p:spPr bwMode="auto">
            <a:xfrm>
              <a:off x="5197" y="1892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Rectangle 314"/>
            <p:cNvSpPr>
              <a:spLocks noChangeArrowheads="1"/>
            </p:cNvSpPr>
            <p:nvPr/>
          </p:nvSpPr>
          <p:spPr bwMode="auto">
            <a:xfrm>
              <a:off x="5223" y="1892"/>
              <a:ext cx="5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" name="Rectangle 315"/>
            <p:cNvSpPr>
              <a:spLocks noChangeArrowheads="1"/>
            </p:cNvSpPr>
            <p:nvPr/>
          </p:nvSpPr>
          <p:spPr bwMode="auto">
            <a:xfrm>
              <a:off x="5245" y="1892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316"/>
            <p:cNvSpPr>
              <a:spLocks noChangeArrowheads="1"/>
            </p:cNvSpPr>
            <p:nvPr/>
          </p:nvSpPr>
          <p:spPr bwMode="auto">
            <a:xfrm>
              <a:off x="5275" y="1892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6" name="Rectangle 317"/>
            <p:cNvSpPr>
              <a:spLocks noChangeArrowheads="1"/>
            </p:cNvSpPr>
            <p:nvPr/>
          </p:nvSpPr>
          <p:spPr bwMode="auto">
            <a:xfrm>
              <a:off x="5306" y="1892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" name="Rectangle 318"/>
            <p:cNvSpPr>
              <a:spLocks noChangeArrowheads="1"/>
            </p:cNvSpPr>
            <p:nvPr/>
          </p:nvSpPr>
          <p:spPr bwMode="auto">
            <a:xfrm>
              <a:off x="5327" y="1892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8" name="Rectangle 319"/>
            <p:cNvSpPr>
              <a:spLocks noChangeArrowheads="1"/>
            </p:cNvSpPr>
            <p:nvPr/>
          </p:nvSpPr>
          <p:spPr bwMode="auto">
            <a:xfrm>
              <a:off x="5375" y="1892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9" name="Rectangle 320"/>
            <p:cNvSpPr>
              <a:spLocks noChangeArrowheads="1"/>
            </p:cNvSpPr>
            <p:nvPr/>
          </p:nvSpPr>
          <p:spPr bwMode="auto">
            <a:xfrm>
              <a:off x="5406" y="1892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ve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0" name="Rectangle 321"/>
            <p:cNvSpPr>
              <a:spLocks noChangeArrowheads="1"/>
            </p:cNvSpPr>
            <p:nvPr/>
          </p:nvSpPr>
          <p:spPr bwMode="auto">
            <a:xfrm>
              <a:off x="5471" y="1892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1" name="Freeform 322"/>
            <p:cNvSpPr>
              <a:spLocks/>
            </p:cNvSpPr>
            <p:nvPr/>
          </p:nvSpPr>
          <p:spPr bwMode="auto">
            <a:xfrm>
              <a:off x="5079" y="2290"/>
              <a:ext cx="369" cy="174"/>
            </a:xfrm>
            <a:custGeom>
              <a:avLst/>
              <a:gdLst>
                <a:gd name="T0" fmla="*/ 0 w 1133"/>
                <a:gd name="T1" fmla="*/ 533 h 533"/>
                <a:gd name="T2" fmla="*/ 0 w 1133"/>
                <a:gd name="T3" fmla="*/ 533 h 533"/>
                <a:gd name="T4" fmla="*/ 0 w 1133"/>
                <a:gd name="T5" fmla="*/ 0 h 533"/>
                <a:gd name="T6" fmla="*/ 1017 w 1133"/>
                <a:gd name="T7" fmla="*/ 0 h 533"/>
                <a:gd name="T8" fmla="*/ 1017 w 1133"/>
                <a:gd name="T9" fmla="*/ 0 h 533"/>
                <a:gd name="T10" fmla="*/ 1133 w 1133"/>
                <a:gd name="T11" fmla="*/ 0 h 533"/>
                <a:gd name="T12" fmla="*/ 1133 w 1133"/>
                <a:gd name="T13" fmla="*/ 533 h 533"/>
                <a:gd name="T14" fmla="*/ 0 w 1133"/>
                <a:gd name="T15" fmla="*/ 53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3" h="533">
                  <a:moveTo>
                    <a:pt x="0" y="533"/>
                  </a:moveTo>
                  <a:lnTo>
                    <a:pt x="0" y="533"/>
                  </a:lnTo>
                  <a:lnTo>
                    <a:pt x="0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133" y="0"/>
                  </a:lnTo>
                  <a:lnTo>
                    <a:pt x="1133" y="533"/>
                  </a:lnTo>
                  <a:lnTo>
                    <a:pt x="0" y="533"/>
                  </a:lnTo>
                  <a:close/>
                </a:path>
              </a:pathLst>
            </a:custGeom>
            <a:solidFill>
              <a:srgbClr val="BF9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23"/>
            <p:cNvSpPr>
              <a:spLocks noChangeArrowheads="1"/>
            </p:cNvSpPr>
            <p:nvPr/>
          </p:nvSpPr>
          <p:spPr bwMode="auto">
            <a:xfrm>
              <a:off x="5001" y="2490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3" name="Rectangle 324"/>
            <p:cNvSpPr>
              <a:spLocks noChangeArrowheads="1"/>
            </p:cNvSpPr>
            <p:nvPr/>
          </p:nvSpPr>
          <p:spPr bwMode="auto">
            <a:xfrm>
              <a:off x="5053" y="2490"/>
              <a:ext cx="12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4" name="Rectangle 325"/>
            <p:cNvSpPr>
              <a:spLocks noChangeArrowheads="1"/>
            </p:cNvSpPr>
            <p:nvPr/>
          </p:nvSpPr>
          <p:spPr bwMode="auto">
            <a:xfrm>
              <a:off x="5144" y="2490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5" name="Rectangle 326"/>
            <p:cNvSpPr>
              <a:spLocks noChangeArrowheads="1"/>
            </p:cNvSpPr>
            <p:nvPr/>
          </p:nvSpPr>
          <p:spPr bwMode="auto">
            <a:xfrm>
              <a:off x="5184" y="2490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6" name="Rectangle 327"/>
            <p:cNvSpPr>
              <a:spLocks noChangeArrowheads="1"/>
            </p:cNvSpPr>
            <p:nvPr/>
          </p:nvSpPr>
          <p:spPr bwMode="auto">
            <a:xfrm>
              <a:off x="5223" y="2490"/>
              <a:ext cx="5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7" name="Rectangle 328"/>
            <p:cNvSpPr>
              <a:spLocks noChangeArrowheads="1"/>
            </p:cNvSpPr>
            <p:nvPr/>
          </p:nvSpPr>
          <p:spPr bwMode="auto">
            <a:xfrm>
              <a:off x="5244" y="2490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8" name="Rectangle 329"/>
            <p:cNvSpPr>
              <a:spLocks noChangeArrowheads="1"/>
            </p:cNvSpPr>
            <p:nvPr/>
          </p:nvSpPr>
          <p:spPr bwMode="auto">
            <a:xfrm>
              <a:off x="5262" y="2490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9" name="Rectangle 330"/>
            <p:cNvSpPr>
              <a:spLocks noChangeArrowheads="1"/>
            </p:cNvSpPr>
            <p:nvPr/>
          </p:nvSpPr>
          <p:spPr bwMode="auto">
            <a:xfrm>
              <a:off x="5301" y="2490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g 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0" name="Rectangle 331"/>
            <p:cNvSpPr>
              <a:spLocks noChangeArrowheads="1"/>
            </p:cNvSpPr>
            <p:nvPr/>
          </p:nvSpPr>
          <p:spPr bwMode="auto">
            <a:xfrm>
              <a:off x="5401" y="2490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1" name="Rectangle 332"/>
            <p:cNvSpPr>
              <a:spLocks noChangeArrowheads="1"/>
            </p:cNvSpPr>
            <p:nvPr/>
          </p:nvSpPr>
          <p:spPr bwMode="auto">
            <a:xfrm>
              <a:off x="5431" y="2490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ve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2" name="Rectangle 333"/>
            <p:cNvSpPr>
              <a:spLocks noChangeArrowheads="1"/>
            </p:cNvSpPr>
            <p:nvPr/>
          </p:nvSpPr>
          <p:spPr bwMode="auto">
            <a:xfrm>
              <a:off x="5496" y="2490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3" name="Freeform 334"/>
            <p:cNvSpPr>
              <a:spLocks/>
            </p:cNvSpPr>
            <p:nvPr/>
          </p:nvSpPr>
          <p:spPr bwMode="auto">
            <a:xfrm>
              <a:off x="1225" y="740"/>
              <a:ext cx="252" cy="634"/>
            </a:xfrm>
            <a:custGeom>
              <a:avLst/>
              <a:gdLst>
                <a:gd name="T0" fmla="*/ 0 w 773"/>
                <a:gd name="T1" fmla="*/ 0 h 1946"/>
                <a:gd name="T2" fmla="*/ 0 w 773"/>
                <a:gd name="T3" fmla="*/ 0 h 1946"/>
                <a:gd name="T4" fmla="*/ 773 w 773"/>
                <a:gd name="T5" fmla="*/ 0 h 1946"/>
                <a:gd name="T6" fmla="*/ 773 w 773"/>
                <a:gd name="T7" fmla="*/ 1946 h 1946"/>
                <a:gd name="T8" fmla="*/ 0 w 773"/>
                <a:gd name="T9" fmla="*/ 1946 h 1946"/>
                <a:gd name="T10" fmla="*/ 0 w 773"/>
                <a:gd name="T11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3" h="1946">
                  <a:moveTo>
                    <a:pt x="0" y="0"/>
                  </a:moveTo>
                  <a:lnTo>
                    <a:pt x="0" y="0"/>
                  </a:lnTo>
                  <a:lnTo>
                    <a:pt x="773" y="0"/>
                  </a:lnTo>
                  <a:lnTo>
                    <a:pt x="773" y="1946"/>
                  </a:lnTo>
                  <a:lnTo>
                    <a:pt x="0" y="1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35"/>
            <p:cNvSpPr>
              <a:spLocks/>
            </p:cNvSpPr>
            <p:nvPr/>
          </p:nvSpPr>
          <p:spPr bwMode="auto">
            <a:xfrm>
              <a:off x="1468" y="1647"/>
              <a:ext cx="450" cy="26"/>
            </a:xfrm>
            <a:custGeom>
              <a:avLst/>
              <a:gdLst>
                <a:gd name="T0" fmla="*/ 80 w 1382"/>
                <a:gd name="T1" fmla="*/ 0 h 80"/>
                <a:gd name="T2" fmla="*/ 80 w 1382"/>
                <a:gd name="T3" fmla="*/ 0 h 80"/>
                <a:gd name="T4" fmla="*/ 80 w 1382"/>
                <a:gd name="T5" fmla="*/ 27 h 80"/>
                <a:gd name="T6" fmla="*/ 1302 w 1382"/>
                <a:gd name="T7" fmla="*/ 27 h 80"/>
                <a:gd name="T8" fmla="*/ 1302 w 1382"/>
                <a:gd name="T9" fmla="*/ 0 h 80"/>
                <a:gd name="T10" fmla="*/ 1382 w 1382"/>
                <a:gd name="T11" fmla="*/ 40 h 80"/>
                <a:gd name="T12" fmla="*/ 1302 w 1382"/>
                <a:gd name="T13" fmla="*/ 80 h 80"/>
                <a:gd name="T14" fmla="*/ 1302 w 1382"/>
                <a:gd name="T15" fmla="*/ 54 h 80"/>
                <a:gd name="T16" fmla="*/ 80 w 1382"/>
                <a:gd name="T17" fmla="*/ 54 h 80"/>
                <a:gd name="T18" fmla="*/ 80 w 1382"/>
                <a:gd name="T19" fmla="*/ 80 h 80"/>
                <a:gd name="T20" fmla="*/ 0 w 1382"/>
                <a:gd name="T21" fmla="*/ 40 h 80"/>
                <a:gd name="T22" fmla="*/ 80 w 1382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2" h="80">
                  <a:moveTo>
                    <a:pt x="80" y="0"/>
                  </a:moveTo>
                  <a:lnTo>
                    <a:pt x="80" y="0"/>
                  </a:lnTo>
                  <a:lnTo>
                    <a:pt x="80" y="27"/>
                  </a:lnTo>
                  <a:lnTo>
                    <a:pt x="1302" y="27"/>
                  </a:lnTo>
                  <a:lnTo>
                    <a:pt x="1302" y="0"/>
                  </a:lnTo>
                  <a:lnTo>
                    <a:pt x="1382" y="40"/>
                  </a:lnTo>
                  <a:lnTo>
                    <a:pt x="1302" y="80"/>
                  </a:lnTo>
                  <a:lnTo>
                    <a:pt x="1302" y="54"/>
                  </a:lnTo>
                  <a:lnTo>
                    <a:pt x="80" y="54"/>
                  </a:lnTo>
                  <a:lnTo>
                    <a:pt x="80" y="80"/>
                  </a:lnTo>
                  <a:lnTo>
                    <a:pt x="0" y="4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36"/>
            <p:cNvSpPr>
              <a:spLocks/>
            </p:cNvSpPr>
            <p:nvPr/>
          </p:nvSpPr>
          <p:spPr bwMode="auto">
            <a:xfrm>
              <a:off x="3311" y="842"/>
              <a:ext cx="0" cy="45"/>
            </a:xfrm>
            <a:custGeom>
              <a:avLst/>
              <a:gdLst>
                <a:gd name="T0" fmla="*/ 0 h 138"/>
                <a:gd name="T1" fmla="*/ 0 h 138"/>
                <a:gd name="T2" fmla="*/ 138 h 1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38">
                  <a:moveTo>
                    <a:pt x="0" y="0"/>
                  </a:moveTo>
                  <a:lnTo>
                    <a:pt x="0" y="0"/>
                  </a:lnTo>
                  <a:lnTo>
                    <a:pt x="0" y="138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37"/>
            <p:cNvSpPr>
              <a:spLocks/>
            </p:cNvSpPr>
            <p:nvPr/>
          </p:nvSpPr>
          <p:spPr bwMode="auto">
            <a:xfrm>
              <a:off x="3228" y="985"/>
              <a:ext cx="0" cy="54"/>
            </a:xfrm>
            <a:custGeom>
              <a:avLst/>
              <a:gdLst>
                <a:gd name="T0" fmla="*/ 0 w 1"/>
                <a:gd name="T1" fmla="*/ 0 h 167"/>
                <a:gd name="T2" fmla="*/ 0 w 1"/>
                <a:gd name="T3" fmla="*/ 0 h 167"/>
                <a:gd name="T4" fmla="*/ 1 w 1"/>
                <a:gd name="T5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67">
                  <a:moveTo>
                    <a:pt x="0" y="0"/>
                  </a:moveTo>
                  <a:lnTo>
                    <a:pt x="0" y="0"/>
                  </a:lnTo>
                  <a:lnTo>
                    <a:pt x="1" y="167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38"/>
            <p:cNvSpPr>
              <a:spLocks/>
            </p:cNvSpPr>
            <p:nvPr/>
          </p:nvSpPr>
          <p:spPr bwMode="auto">
            <a:xfrm>
              <a:off x="3588" y="985"/>
              <a:ext cx="0" cy="50"/>
            </a:xfrm>
            <a:custGeom>
              <a:avLst/>
              <a:gdLst>
                <a:gd name="T0" fmla="*/ 0 h 152"/>
                <a:gd name="T1" fmla="*/ 0 h 152"/>
                <a:gd name="T2" fmla="*/ 152 h 1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52">
                  <a:moveTo>
                    <a:pt x="0" y="0"/>
                  </a:move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39"/>
            <p:cNvSpPr>
              <a:spLocks/>
            </p:cNvSpPr>
            <p:nvPr/>
          </p:nvSpPr>
          <p:spPr bwMode="auto">
            <a:xfrm>
              <a:off x="4283" y="2071"/>
              <a:ext cx="0" cy="49"/>
            </a:xfrm>
            <a:custGeom>
              <a:avLst/>
              <a:gdLst>
                <a:gd name="T0" fmla="*/ 0 w 1"/>
                <a:gd name="T1" fmla="*/ 0 h 152"/>
                <a:gd name="T2" fmla="*/ 0 w 1"/>
                <a:gd name="T3" fmla="*/ 0 h 152"/>
                <a:gd name="T4" fmla="*/ 1 w 1"/>
                <a:gd name="T5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52">
                  <a:moveTo>
                    <a:pt x="0" y="0"/>
                  </a:moveTo>
                  <a:lnTo>
                    <a:pt x="0" y="0"/>
                  </a:lnTo>
                  <a:lnTo>
                    <a:pt x="1" y="152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40"/>
            <p:cNvSpPr>
              <a:spLocks/>
            </p:cNvSpPr>
            <p:nvPr/>
          </p:nvSpPr>
          <p:spPr bwMode="auto">
            <a:xfrm>
              <a:off x="4678" y="2067"/>
              <a:ext cx="0" cy="54"/>
            </a:xfrm>
            <a:custGeom>
              <a:avLst/>
              <a:gdLst>
                <a:gd name="T0" fmla="*/ 0 h 167"/>
                <a:gd name="T1" fmla="*/ 0 h 167"/>
                <a:gd name="T2" fmla="*/ 167 h 16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7">
                  <a:moveTo>
                    <a:pt x="0" y="0"/>
                  </a:moveTo>
                  <a:lnTo>
                    <a:pt x="0" y="0"/>
                  </a:lnTo>
                  <a:lnTo>
                    <a:pt x="0" y="167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41"/>
            <p:cNvSpPr>
              <a:spLocks/>
            </p:cNvSpPr>
            <p:nvPr/>
          </p:nvSpPr>
          <p:spPr bwMode="auto">
            <a:xfrm>
              <a:off x="4669" y="989"/>
              <a:ext cx="0" cy="50"/>
            </a:xfrm>
            <a:custGeom>
              <a:avLst/>
              <a:gdLst>
                <a:gd name="T0" fmla="*/ 0 h 152"/>
                <a:gd name="T1" fmla="*/ 0 h 152"/>
                <a:gd name="T2" fmla="*/ 152 h 1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52">
                  <a:moveTo>
                    <a:pt x="0" y="0"/>
                  </a:move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42"/>
            <p:cNvSpPr>
              <a:spLocks/>
            </p:cNvSpPr>
            <p:nvPr/>
          </p:nvSpPr>
          <p:spPr bwMode="auto">
            <a:xfrm>
              <a:off x="4291" y="989"/>
              <a:ext cx="0" cy="55"/>
            </a:xfrm>
            <a:custGeom>
              <a:avLst/>
              <a:gdLst>
                <a:gd name="T0" fmla="*/ 0 h 168"/>
                <a:gd name="T1" fmla="*/ 0 h 168"/>
                <a:gd name="T2" fmla="*/ 168 h 16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8">
                  <a:moveTo>
                    <a:pt x="0" y="0"/>
                  </a:moveTo>
                  <a:lnTo>
                    <a:pt x="0" y="0"/>
                  </a:lnTo>
                  <a:lnTo>
                    <a:pt x="0" y="168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43"/>
            <p:cNvSpPr>
              <a:spLocks/>
            </p:cNvSpPr>
            <p:nvPr/>
          </p:nvSpPr>
          <p:spPr bwMode="auto">
            <a:xfrm>
              <a:off x="4608" y="833"/>
              <a:ext cx="0" cy="49"/>
            </a:xfrm>
            <a:custGeom>
              <a:avLst/>
              <a:gdLst>
                <a:gd name="T0" fmla="*/ 0 w 1"/>
                <a:gd name="T1" fmla="*/ 0 h 152"/>
                <a:gd name="T2" fmla="*/ 0 w 1"/>
                <a:gd name="T3" fmla="*/ 0 h 152"/>
                <a:gd name="T4" fmla="*/ 1 w 1"/>
                <a:gd name="T5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52">
                  <a:moveTo>
                    <a:pt x="0" y="0"/>
                  </a:moveTo>
                  <a:lnTo>
                    <a:pt x="0" y="0"/>
                  </a:lnTo>
                  <a:lnTo>
                    <a:pt x="1" y="152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44"/>
            <p:cNvSpPr>
              <a:spLocks noEditPoints="1"/>
            </p:cNvSpPr>
            <p:nvPr/>
          </p:nvSpPr>
          <p:spPr bwMode="auto">
            <a:xfrm>
              <a:off x="1990" y="758"/>
              <a:ext cx="940" cy="1097"/>
            </a:xfrm>
            <a:custGeom>
              <a:avLst/>
              <a:gdLst>
                <a:gd name="T0" fmla="*/ 0 w 2889"/>
                <a:gd name="T1" fmla="*/ 0 h 3369"/>
                <a:gd name="T2" fmla="*/ 332 w 2889"/>
                <a:gd name="T3" fmla="*/ 0 h 3369"/>
                <a:gd name="T4" fmla="*/ 574 w 2889"/>
                <a:gd name="T5" fmla="*/ 0 h 3369"/>
                <a:gd name="T6" fmla="*/ 664 w 2889"/>
                <a:gd name="T7" fmla="*/ 0 h 3369"/>
                <a:gd name="T8" fmla="*/ 996 w 2889"/>
                <a:gd name="T9" fmla="*/ 0 h 3369"/>
                <a:gd name="T10" fmla="*/ 1238 w 2889"/>
                <a:gd name="T11" fmla="*/ 0 h 3369"/>
                <a:gd name="T12" fmla="*/ 1329 w 2889"/>
                <a:gd name="T13" fmla="*/ 0 h 3369"/>
                <a:gd name="T14" fmla="*/ 1661 w 2889"/>
                <a:gd name="T15" fmla="*/ 0 h 3369"/>
                <a:gd name="T16" fmla="*/ 1903 w 2889"/>
                <a:gd name="T17" fmla="*/ 0 h 3369"/>
                <a:gd name="T18" fmla="*/ 1993 w 2889"/>
                <a:gd name="T19" fmla="*/ 0 h 3369"/>
                <a:gd name="T20" fmla="*/ 2326 w 2889"/>
                <a:gd name="T21" fmla="*/ 0 h 3369"/>
                <a:gd name="T22" fmla="*/ 2567 w 2889"/>
                <a:gd name="T23" fmla="*/ 0 h 3369"/>
                <a:gd name="T24" fmla="*/ 2658 w 2889"/>
                <a:gd name="T25" fmla="*/ 0 h 3369"/>
                <a:gd name="T26" fmla="*/ 2889 w 2889"/>
                <a:gd name="T27" fmla="*/ 10 h 3369"/>
                <a:gd name="T28" fmla="*/ 2889 w 2889"/>
                <a:gd name="T29" fmla="*/ 101 h 3369"/>
                <a:gd name="T30" fmla="*/ 2889 w 2889"/>
                <a:gd name="T31" fmla="*/ 433 h 3369"/>
                <a:gd name="T32" fmla="*/ 2889 w 2889"/>
                <a:gd name="T33" fmla="*/ 676 h 3369"/>
                <a:gd name="T34" fmla="*/ 2889 w 2889"/>
                <a:gd name="T35" fmla="*/ 766 h 3369"/>
                <a:gd name="T36" fmla="*/ 2889 w 2889"/>
                <a:gd name="T37" fmla="*/ 1099 h 3369"/>
                <a:gd name="T38" fmla="*/ 2889 w 2889"/>
                <a:gd name="T39" fmla="*/ 1341 h 3369"/>
                <a:gd name="T40" fmla="*/ 2889 w 2889"/>
                <a:gd name="T41" fmla="*/ 1432 h 3369"/>
                <a:gd name="T42" fmla="*/ 2889 w 2889"/>
                <a:gd name="T43" fmla="*/ 1765 h 3369"/>
                <a:gd name="T44" fmla="*/ 2889 w 2889"/>
                <a:gd name="T45" fmla="*/ 2007 h 3369"/>
                <a:gd name="T46" fmla="*/ 2889 w 2889"/>
                <a:gd name="T47" fmla="*/ 2098 h 3369"/>
                <a:gd name="T48" fmla="*/ 2889 w 2889"/>
                <a:gd name="T49" fmla="*/ 2431 h 3369"/>
                <a:gd name="T50" fmla="*/ 2889 w 2889"/>
                <a:gd name="T51" fmla="*/ 2673 h 3369"/>
                <a:gd name="T52" fmla="*/ 2889 w 2889"/>
                <a:gd name="T53" fmla="*/ 2764 h 3369"/>
                <a:gd name="T54" fmla="*/ 2889 w 2889"/>
                <a:gd name="T55" fmla="*/ 3097 h 3369"/>
                <a:gd name="T56" fmla="*/ 2889 w 2889"/>
                <a:gd name="T57" fmla="*/ 3339 h 3369"/>
                <a:gd name="T58" fmla="*/ 2829 w 2889"/>
                <a:gd name="T59" fmla="*/ 3369 h 3369"/>
                <a:gd name="T60" fmla="*/ 2497 w 2889"/>
                <a:gd name="T61" fmla="*/ 3369 h 3369"/>
                <a:gd name="T62" fmla="*/ 2255 w 2889"/>
                <a:gd name="T63" fmla="*/ 3369 h 3369"/>
                <a:gd name="T64" fmla="*/ 2164 w 2889"/>
                <a:gd name="T65" fmla="*/ 3369 h 3369"/>
                <a:gd name="T66" fmla="*/ 1832 w 2889"/>
                <a:gd name="T67" fmla="*/ 3369 h 3369"/>
                <a:gd name="T68" fmla="*/ 1591 w 2889"/>
                <a:gd name="T69" fmla="*/ 3369 h 3369"/>
                <a:gd name="T70" fmla="*/ 1500 w 2889"/>
                <a:gd name="T71" fmla="*/ 3369 h 3369"/>
                <a:gd name="T72" fmla="*/ 1168 w 2889"/>
                <a:gd name="T73" fmla="*/ 3369 h 3369"/>
                <a:gd name="T74" fmla="*/ 926 w 2889"/>
                <a:gd name="T75" fmla="*/ 3369 h 3369"/>
                <a:gd name="T76" fmla="*/ 835 w 2889"/>
                <a:gd name="T77" fmla="*/ 3369 h 3369"/>
                <a:gd name="T78" fmla="*/ 503 w 2889"/>
                <a:gd name="T79" fmla="*/ 3369 h 3369"/>
                <a:gd name="T80" fmla="*/ 261 w 2889"/>
                <a:gd name="T81" fmla="*/ 3369 h 3369"/>
                <a:gd name="T82" fmla="*/ 171 w 2889"/>
                <a:gd name="T83" fmla="*/ 3369 h 3369"/>
                <a:gd name="T84" fmla="*/ 0 w 2889"/>
                <a:gd name="T85" fmla="*/ 3299 h 3369"/>
                <a:gd name="T86" fmla="*/ 0 w 2889"/>
                <a:gd name="T87" fmla="*/ 3208 h 3369"/>
                <a:gd name="T88" fmla="*/ 0 w 2889"/>
                <a:gd name="T89" fmla="*/ 2875 h 3369"/>
                <a:gd name="T90" fmla="*/ 0 w 2889"/>
                <a:gd name="T91" fmla="*/ 2633 h 3369"/>
                <a:gd name="T92" fmla="*/ 0 w 2889"/>
                <a:gd name="T93" fmla="*/ 2542 h 3369"/>
                <a:gd name="T94" fmla="*/ 0 w 2889"/>
                <a:gd name="T95" fmla="*/ 2209 h 3369"/>
                <a:gd name="T96" fmla="*/ 0 w 2889"/>
                <a:gd name="T97" fmla="*/ 1967 h 3369"/>
                <a:gd name="T98" fmla="*/ 0 w 2889"/>
                <a:gd name="T99" fmla="*/ 1876 h 3369"/>
                <a:gd name="T100" fmla="*/ 0 w 2889"/>
                <a:gd name="T101" fmla="*/ 1543 h 3369"/>
                <a:gd name="T102" fmla="*/ 0 w 2889"/>
                <a:gd name="T103" fmla="*/ 1301 h 3369"/>
                <a:gd name="T104" fmla="*/ 0 w 2889"/>
                <a:gd name="T105" fmla="*/ 1210 h 3369"/>
                <a:gd name="T106" fmla="*/ 0 w 2889"/>
                <a:gd name="T107" fmla="*/ 877 h 3369"/>
                <a:gd name="T108" fmla="*/ 0 w 2889"/>
                <a:gd name="T109" fmla="*/ 635 h 3369"/>
                <a:gd name="T110" fmla="*/ 0 w 2889"/>
                <a:gd name="T111" fmla="*/ 544 h 3369"/>
                <a:gd name="T112" fmla="*/ 0 w 2889"/>
                <a:gd name="T113" fmla="*/ 212 h 3369"/>
                <a:gd name="T114" fmla="*/ 0 w 2889"/>
                <a:gd name="T115" fmla="*/ 0 h 3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89" h="3369">
                  <a:moveTo>
                    <a:pt x="0" y="0"/>
                  </a:moveTo>
                  <a:lnTo>
                    <a:pt x="0" y="0"/>
                  </a:lnTo>
                  <a:lnTo>
                    <a:pt x="241" y="0"/>
                  </a:lnTo>
                  <a:moveTo>
                    <a:pt x="332" y="0"/>
                  </a:moveTo>
                  <a:lnTo>
                    <a:pt x="332" y="0"/>
                  </a:lnTo>
                  <a:lnTo>
                    <a:pt x="574" y="0"/>
                  </a:lnTo>
                  <a:moveTo>
                    <a:pt x="664" y="0"/>
                  </a:moveTo>
                  <a:lnTo>
                    <a:pt x="664" y="0"/>
                  </a:lnTo>
                  <a:lnTo>
                    <a:pt x="906" y="0"/>
                  </a:lnTo>
                  <a:moveTo>
                    <a:pt x="996" y="0"/>
                  </a:moveTo>
                  <a:lnTo>
                    <a:pt x="996" y="0"/>
                  </a:lnTo>
                  <a:lnTo>
                    <a:pt x="1238" y="0"/>
                  </a:lnTo>
                  <a:moveTo>
                    <a:pt x="1329" y="0"/>
                  </a:moveTo>
                  <a:lnTo>
                    <a:pt x="1329" y="0"/>
                  </a:lnTo>
                  <a:lnTo>
                    <a:pt x="1570" y="0"/>
                  </a:lnTo>
                  <a:moveTo>
                    <a:pt x="1661" y="0"/>
                  </a:moveTo>
                  <a:lnTo>
                    <a:pt x="1661" y="0"/>
                  </a:lnTo>
                  <a:lnTo>
                    <a:pt x="1903" y="0"/>
                  </a:lnTo>
                  <a:moveTo>
                    <a:pt x="1993" y="0"/>
                  </a:moveTo>
                  <a:lnTo>
                    <a:pt x="1993" y="0"/>
                  </a:lnTo>
                  <a:lnTo>
                    <a:pt x="2235" y="0"/>
                  </a:lnTo>
                  <a:moveTo>
                    <a:pt x="2326" y="0"/>
                  </a:moveTo>
                  <a:lnTo>
                    <a:pt x="2326" y="0"/>
                  </a:lnTo>
                  <a:lnTo>
                    <a:pt x="2567" y="0"/>
                  </a:lnTo>
                  <a:moveTo>
                    <a:pt x="2658" y="0"/>
                  </a:moveTo>
                  <a:lnTo>
                    <a:pt x="2658" y="0"/>
                  </a:lnTo>
                  <a:lnTo>
                    <a:pt x="2889" y="0"/>
                  </a:lnTo>
                  <a:lnTo>
                    <a:pt x="2889" y="10"/>
                  </a:lnTo>
                  <a:moveTo>
                    <a:pt x="2889" y="101"/>
                  </a:moveTo>
                  <a:lnTo>
                    <a:pt x="2889" y="101"/>
                  </a:lnTo>
                  <a:lnTo>
                    <a:pt x="2889" y="343"/>
                  </a:lnTo>
                  <a:moveTo>
                    <a:pt x="2889" y="433"/>
                  </a:moveTo>
                  <a:lnTo>
                    <a:pt x="2889" y="433"/>
                  </a:lnTo>
                  <a:lnTo>
                    <a:pt x="2889" y="676"/>
                  </a:lnTo>
                  <a:moveTo>
                    <a:pt x="2889" y="766"/>
                  </a:moveTo>
                  <a:lnTo>
                    <a:pt x="2889" y="766"/>
                  </a:lnTo>
                  <a:lnTo>
                    <a:pt x="2889" y="1009"/>
                  </a:lnTo>
                  <a:moveTo>
                    <a:pt x="2889" y="1099"/>
                  </a:moveTo>
                  <a:lnTo>
                    <a:pt x="2889" y="1099"/>
                  </a:lnTo>
                  <a:lnTo>
                    <a:pt x="2889" y="1341"/>
                  </a:lnTo>
                  <a:moveTo>
                    <a:pt x="2889" y="1432"/>
                  </a:moveTo>
                  <a:lnTo>
                    <a:pt x="2889" y="1432"/>
                  </a:lnTo>
                  <a:lnTo>
                    <a:pt x="2889" y="1674"/>
                  </a:lnTo>
                  <a:moveTo>
                    <a:pt x="2889" y="1765"/>
                  </a:moveTo>
                  <a:lnTo>
                    <a:pt x="2889" y="1765"/>
                  </a:lnTo>
                  <a:lnTo>
                    <a:pt x="2889" y="2007"/>
                  </a:lnTo>
                  <a:moveTo>
                    <a:pt x="2889" y="2098"/>
                  </a:moveTo>
                  <a:lnTo>
                    <a:pt x="2889" y="2098"/>
                  </a:lnTo>
                  <a:lnTo>
                    <a:pt x="2889" y="2340"/>
                  </a:lnTo>
                  <a:moveTo>
                    <a:pt x="2889" y="2431"/>
                  </a:moveTo>
                  <a:lnTo>
                    <a:pt x="2889" y="2431"/>
                  </a:lnTo>
                  <a:lnTo>
                    <a:pt x="2889" y="2673"/>
                  </a:lnTo>
                  <a:moveTo>
                    <a:pt x="2889" y="2764"/>
                  </a:moveTo>
                  <a:lnTo>
                    <a:pt x="2889" y="2764"/>
                  </a:lnTo>
                  <a:lnTo>
                    <a:pt x="2889" y="3006"/>
                  </a:lnTo>
                  <a:moveTo>
                    <a:pt x="2889" y="3097"/>
                  </a:moveTo>
                  <a:lnTo>
                    <a:pt x="2889" y="3097"/>
                  </a:lnTo>
                  <a:lnTo>
                    <a:pt x="2889" y="3339"/>
                  </a:lnTo>
                  <a:moveTo>
                    <a:pt x="2829" y="3369"/>
                  </a:moveTo>
                  <a:lnTo>
                    <a:pt x="2829" y="3369"/>
                  </a:lnTo>
                  <a:lnTo>
                    <a:pt x="2587" y="3369"/>
                  </a:lnTo>
                  <a:moveTo>
                    <a:pt x="2497" y="3369"/>
                  </a:moveTo>
                  <a:lnTo>
                    <a:pt x="2497" y="3369"/>
                  </a:lnTo>
                  <a:lnTo>
                    <a:pt x="2255" y="3369"/>
                  </a:lnTo>
                  <a:moveTo>
                    <a:pt x="2164" y="3369"/>
                  </a:moveTo>
                  <a:lnTo>
                    <a:pt x="2164" y="3369"/>
                  </a:lnTo>
                  <a:lnTo>
                    <a:pt x="1923" y="3369"/>
                  </a:lnTo>
                  <a:moveTo>
                    <a:pt x="1832" y="3369"/>
                  </a:moveTo>
                  <a:lnTo>
                    <a:pt x="1832" y="3369"/>
                  </a:lnTo>
                  <a:lnTo>
                    <a:pt x="1591" y="3369"/>
                  </a:lnTo>
                  <a:moveTo>
                    <a:pt x="1500" y="3369"/>
                  </a:moveTo>
                  <a:lnTo>
                    <a:pt x="1500" y="3369"/>
                  </a:lnTo>
                  <a:lnTo>
                    <a:pt x="1258" y="3369"/>
                  </a:lnTo>
                  <a:moveTo>
                    <a:pt x="1168" y="3369"/>
                  </a:moveTo>
                  <a:lnTo>
                    <a:pt x="1168" y="3369"/>
                  </a:lnTo>
                  <a:lnTo>
                    <a:pt x="926" y="3369"/>
                  </a:lnTo>
                  <a:moveTo>
                    <a:pt x="835" y="3369"/>
                  </a:moveTo>
                  <a:lnTo>
                    <a:pt x="835" y="3369"/>
                  </a:lnTo>
                  <a:lnTo>
                    <a:pt x="594" y="3369"/>
                  </a:lnTo>
                  <a:moveTo>
                    <a:pt x="503" y="3369"/>
                  </a:moveTo>
                  <a:lnTo>
                    <a:pt x="503" y="3369"/>
                  </a:lnTo>
                  <a:lnTo>
                    <a:pt x="261" y="3369"/>
                  </a:lnTo>
                  <a:moveTo>
                    <a:pt x="171" y="3369"/>
                  </a:moveTo>
                  <a:lnTo>
                    <a:pt x="171" y="3369"/>
                  </a:lnTo>
                  <a:lnTo>
                    <a:pt x="0" y="3369"/>
                  </a:lnTo>
                  <a:lnTo>
                    <a:pt x="0" y="3299"/>
                  </a:lnTo>
                  <a:moveTo>
                    <a:pt x="0" y="3208"/>
                  </a:moveTo>
                  <a:lnTo>
                    <a:pt x="0" y="3208"/>
                  </a:lnTo>
                  <a:lnTo>
                    <a:pt x="0" y="2966"/>
                  </a:lnTo>
                  <a:moveTo>
                    <a:pt x="0" y="2875"/>
                  </a:moveTo>
                  <a:lnTo>
                    <a:pt x="0" y="2875"/>
                  </a:lnTo>
                  <a:lnTo>
                    <a:pt x="0" y="2633"/>
                  </a:lnTo>
                  <a:moveTo>
                    <a:pt x="0" y="2542"/>
                  </a:moveTo>
                  <a:lnTo>
                    <a:pt x="0" y="2542"/>
                  </a:lnTo>
                  <a:lnTo>
                    <a:pt x="0" y="2300"/>
                  </a:lnTo>
                  <a:moveTo>
                    <a:pt x="0" y="2209"/>
                  </a:moveTo>
                  <a:lnTo>
                    <a:pt x="0" y="2209"/>
                  </a:lnTo>
                  <a:lnTo>
                    <a:pt x="0" y="1967"/>
                  </a:lnTo>
                  <a:moveTo>
                    <a:pt x="0" y="1876"/>
                  </a:moveTo>
                  <a:lnTo>
                    <a:pt x="0" y="1876"/>
                  </a:lnTo>
                  <a:lnTo>
                    <a:pt x="0" y="1634"/>
                  </a:lnTo>
                  <a:moveTo>
                    <a:pt x="0" y="1543"/>
                  </a:moveTo>
                  <a:lnTo>
                    <a:pt x="0" y="1543"/>
                  </a:lnTo>
                  <a:lnTo>
                    <a:pt x="0" y="1301"/>
                  </a:lnTo>
                  <a:moveTo>
                    <a:pt x="0" y="1210"/>
                  </a:moveTo>
                  <a:lnTo>
                    <a:pt x="0" y="1210"/>
                  </a:lnTo>
                  <a:lnTo>
                    <a:pt x="0" y="968"/>
                  </a:lnTo>
                  <a:moveTo>
                    <a:pt x="0" y="877"/>
                  </a:moveTo>
                  <a:lnTo>
                    <a:pt x="0" y="877"/>
                  </a:lnTo>
                  <a:lnTo>
                    <a:pt x="0" y="635"/>
                  </a:lnTo>
                  <a:moveTo>
                    <a:pt x="0" y="544"/>
                  </a:moveTo>
                  <a:lnTo>
                    <a:pt x="0" y="544"/>
                  </a:lnTo>
                  <a:lnTo>
                    <a:pt x="0" y="302"/>
                  </a:lnTo>
                  <a:moveTo>
                    <a:pt x="0" y="212"/>
                  </a:moveTo>
                  <a:lnTo>
                    <a:pt x="0" y="212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45"/>
            <p:cNvSpPr>
              <a:spLocks/>
            </p:cNvSpPr>
            <p:nvPr/>
          </p:nvSpPr>
          <p:spPr bwMode="auto">
            <a:xfrm>
              <a:off x="2346" y="1288"/>
              <a:ext cx="111" cy="108"/>
            </a:xfrm>
            <a:custGeom>
              <a:avLst/>
              <a:gdLst>
                <a:gd name="T0" fmla="*/ 0 w 342"/>
                <a:gd name="T1" fmla="*/ 0 h 329"/>
                <a:gd name="T2" fmla="*/ 0 w 342"/>
                <a:gd name="T3" fmla="*/ 0 h 329"/>
                <a:gd name="T4" fmla="*/ 342 w 342"/>
                <a:gd name="T5" fmla="*/ 0 h 329"/>
                <a:gd name="T6" fmla="*/ 342 w 342"/>
                <a:gd name="T7" fmla="*/ 329 h 329"/>
                <a:gd name="T8" fmla="*/ 0 w 342"/>
                <a:gd name="T9" fmla="*/ 329 h 329"/>
                <a:gd name="T10" fmla="*/ 0 w 342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29">
                  <a:moveTo>
                    <a:pt x="0" y="0"/>
                  </a:moveTo>
                  <a:lnTo>
                    <a:pt x="0" y="0"/>
                  </a:lnTo>
                  <a:lnTo>
                    <a:pt x="342" y="0"/>
                  </a:lnTo>
                  <a:lnTo>
                    <a:pt x="342" y="329"/>
                  </a:lnTo>
                  <a:lnTo>
                    <a:pt x="0" y="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46"/>
            <p:cNvSpPr>
              <a:spLocks/>
            </p:cNvSpPr>
            <p:nvPr/>
          </p:nvSpPr>
          <p:spPr bwMode="auto">
            <a:xfrm>
              <a:off x="2123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47"/>
            <p:cNvSpPr>
              <a:spLocks/>
            </p:cNvSpPr>
            <p:nvPr/>
          </p:nvSpPr>
          <p:spPr bwMode="auto">
            <a:xfrm>
              <a:off x="2234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48"/>
            <p:cNvSpPr>
              <a:spLocks/>
            </p:cNvSpPr>
            <p:nvPr/>
          </p:nvSpPr>
          <p:spPr bwMode="auto">
            <a:xfrm>
              <a:off x="2346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49"/>
            <p:cNvSpPr>
              <a:spLocks/>
            </p:cNvSpPr>
            <p:nvPr/>
          </p:nvSpPr>
          <p:spPr bwMode="auto">
            <a:xfrm>
              <a:off x="2457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50"/>
            <p:cNvSpPr>
              <a:spLocks/>
            </p:cNvSpPr>
            <p:nvPr/>
          </p:nvSpPr>
          <p:spPr bwMode="auto">
            <a:xfrm>
              <a:off x="2568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51"/>
            <p:cNvSpPr>
              <a:spLocks/>
            </p:cNvSpPr>
            <p:nvPr/>
          </p:nvSpPr>
          <p:spPr bwMode="auto">
            <a:xfrm>
              <a:off x="2680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52"/>
            <p:cNvSpPr>
              <a:spLocks/>
            </p:cNvSpPr>
            <p:nvPr/>
          </p:nvSpPr>
          <p:spPr bwMode="auto">
            <a:xfrm>
              <a:off x="2791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53"/>
            <p:cNvSpPr>
              <a:spLocks/>
            </p:cNvSpPr>
            <p:nvPr/>
          </p:nvSpPr>
          <p:spPr bwMode="auto">
            <a:xfrm>
              <a:off x="2008" y="1074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54"/>
            <p:cNvSpPr>
              <a:spLocks/>
            </p:cNvSpPr>
            <p:nvPr/>
          </p:nvSpPr>
          <p:spPr bwMode="auto">
            <a:xfrm>
              <a:off x="2008" y="1181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55"/>
            <p:cNvSpPr>
              <a:spLocks/>
            </p:cNvSpPr>
            <p:nvPr/>
          </p:nvSpPr>
          <p:spPr bwMode="auto">
            <a:xfrm>
              <a:off x="2008" y="1288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56"/>
            <p:cNvSpPr>
              <a:spLocks/>
            </p:cNvSpPr>
            <p:nvPr/>
          </p:nvSpPr>
          <p:spPr bwMode="auto">
            <a:xfrm>
              <a:off x="2008" y="1396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57"/>
            <p:cNvSpPr>
              <a:spLocks/>
            </p:cNvSpPr>
            <p:nvPr/>
          </p:nvSpPr>
          <p:spPr bwMode="auto">
            <a:xfrm>
              <a:off x="2008" y="1503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58"/>
            <p:cNvSpPr>
              <a:spLocks/>
            </p:cNvSpPr>
            <p:nvPr/>
          </p:nvSpPr>
          <p:spPr bwMode="auto">
            <a:xfrm>
              <a:off x="2008" y="1610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9"/>
            <p:cNvSpPr>
              <a:spLocks/>
            </p:cNvSpPr>
            <p:nvPr/>
          </p:nvSpPr>
          <p:spPr bwMode="auto">
            <a:xfrm>
              <a:off x="2008" y="1717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0"/>
            <p:cNvSpPr>
              <a:spLocks/>
            </p:cNvSpPr>
            <p:nvPr/>
          </p:nvSpPr>
          <p:spPr bwMode="auto">
            <a:xfrm>
              <a:off x="2012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1"/>
            <p:cNvSpPr>
              <a:spLocks/>
            </p:cNvSpPr>
            <p:nvPr/>
          </p:nvSpPr>
          <p:spPr bwMode="auto">
            <a:xfrm>
              <a:off x="2902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2"/>
            <p:cNvSpPr>
              <a:spLocks/>
            </p:cNvSpPr>
            <p:nvPr/>
          </p:nvSpPr>
          <p:spPr bwMode="auto">
            <a:xfrm>
              <a:off x="2008" y="967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63"/>
            <p:cNvSpPr>
              <a:spLocks/>
            </p:cNvSpPr>
            <p:nvPr/>
          </p:nvSpPr>
          <p:spPr bwMode="auto">
            <a:xfrm>
              <a:off x="2008" y="1825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64"/>
            <p:cNvSpPr>
              <a:spLocks noChangeArrowheads="1"/>
            </p:cNvSpPr>
            <p:nvPr/>
          </p:nvSpPr>
          <p:spPr bwMode="auto">
            <a:xfrm>
              <a:off x="2215" y="815"/>
              <a:ext cx="17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8*8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4" name="Rectangle 365"/>
            <p:cNvSpPr>
              <a:spLocks noChangeArrowheads="1"/>
            </p:cNvSpPr>
            <p:nvPr/>
          </p:nvSpPr>
          <p:spPr bwMode="auto">
            <a:xfrm>
              <a:off x="2353" y="815"/>
              <a:ext cx="13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5" name="Rectangle 366"/>
            <p:cNvSpPr>
              <a:spLocks noChangeArrowheads="1"/>
            </p:cNvSpPr>
            <p:nvPr/>
          </p:nvSpPr>
          <p:spPr bwMode="auto">
            <a:xfrm>
              <a:off x="2458" y="815"/>
              <a:ext cx="8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6" name="Rectangle 367"/>
            <p:cNvSpPr>
              <a:spLocks noChangeArrowheads="1"/>
            </p:cNvSpPr>
            <p:nvPr/>
          </p:nvSpPr>
          <p:spPr bwMode="auto">
            <a:xfrm>
              <a:off x="2510" y="815"/>
              <a:ext cx="5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7" name="Rectangle 368"/>
            <p:cNvSpPr>
              <a:spLocks noChangeArrowheads="1"/>
            </p:cNvSpPr>
            <p:nvPr/>
          </p:nvSpPr>
          <p:spPr bwMode="auto">
            <a:xfrm>
              <a:off x="2530" y="815"/>
              <a:ext cx="17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Mes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8" name="Rectangle 369"/>
            <p:cNvSpPr>
              <a:spLocks noChangeArrowheads="1"/>
            </p:cNvSpPr>
            <p:nvPr/>
          </p:nvSpPr>
          <p:spPr bwMode="auto">
            <a:xfrm>
              <a:off x="2671" y="815"/>
              <a:ext cx="7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99792" y="370778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99792" y="70862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53684" y="2941415"/>
            <a:ext cx="1379758" cy="47212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SPM</a:t>
            </a:r>
          </a:p>
        </p:txBody>
      </p:sp>
      <p:cxnSp>
        <p:nvCxnSpPr>
          <p:cNvPr id="9" name="肘形连接符 8"/>
          <p:cNvCxnSpPr>
            <a:endCxn id="8" idx="3"/>
          </p:cNvCxnSpPr>
          <p:nvPr/>
        </p:nvCxnSpPr>
        <p:spPr>
          <a:xfrm rot="10800000" flipV="1">
            <a:off x="1833442" y="1307876"/>
            <a:ext cx="2941758" cy="1869599"/>
          </a:xfrm>
          <a:prstGeom prst="bentConnector3">
            <a:avLst>
              <a:gd name="adj1" fmla="val 5733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" name="标题 1"/>
          <p:cNvSpPr>
            <a:spLocks noGrp="1"/>
          </p:cNvSpPr>
          <p:nvPr>
            <p:ph type="title"/>
          </p:nvPr>
        </p:nvSpPr>
        <p:spPr>
          <a:xfrm>
            <a:off x="287524" y="344402"/>
            <a:ext cx="8568952" cy="552571"/>
          </a:xfrm>
        </p:spPr>
        <p:txBody>
          <a:bodyPr/>
          <a:lstStyle/>
          <a:p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SW26010</a:t>
            </a:r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Processor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0" name="内容占位符 2">
            <a:extLst>
              <a:ext uri="{FF2B5EF4-FFF2-40B4-BE49-F238E27FC236}">
                <a16:creationId xmlns:a16="http://schemas.microsoft.com/office/drawing/2014/main" id="{B0D03C4C-BC30-4F09-8F18-F9553315FA24}"/>
              </a:ext>
            </a:extLst>
          </p:cNvPr>
          <p:cNvSpPr txBox="1">
            <a:spLocks/>
          </p:cNvSpPr>
          <p:nvPr/>
        </p:nvSpPr>
        <p:spPr bwMode="auto">
          <a:xfrm>
            <a:off x="179513" y="4581127"/>
            <a:ext cx="9361039" cy="2224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/>
              <a:t>CPEs:</a:t>
            </a:r>
            <a:r>
              <a:rPr lang="en-US" kern="0" dirty="0"/>
              <a:t>  </a:t>
            </a:r>
            <a:r>
              <a:rPr lang="en-US" altLang="zh-CN" kern="0" dirty="0"/>
              <a:t>many-cores architecture</a:t>
            </a:r>
          </a:p>
          <a:p>
            <a:r>
              <a:rPr lang="en-US" altLang="zh-CN" kern="0" dirty="0"/>
              <a:t>Register</a:t>
            </a:r>
            <a:r>
              <a:rPr lang="en-US" kern="0" dirty="0"/>
              <a:t> </a:t>
            </a:r>
            <a:r>
              <a:rPr lang="en-US" altLang="zh-CN" kern="0" dirty="0"/>
              <a:t>communication:</a:t>
            </a:r>
            <a:r>
              <a:rPr lang="en-US" kern="0" dirty="0"/>
              <a:t> </a:t>
            </a:r>
            <a:r>
              <a:rPr lang="en-US" altLang="zh-CN" kern="0" dirty="0"/>
              <a:t>by</a:t>
            </a:r>
            <a:r>
              <a:rPr lang="en-US" kern="0" dirty="0"/>
              <a:t> </a:t>
            </a:r>
            <a:r>
              <a:rPr lang="en-US" altLang="zh-CN" kern="0" dirty="0"/>
              <a:t>row</a:t>
            </a:r>
            <a:r>
              <a:rPr lang="en-US" kern="0" dirty="0"/>
              <a:t> </a:t>
            </a:r>
            <a:r>
              <a:rPr lang="en-US" altLang="zh-CN" kern="0" dirty="0"/>
              <a:t>or</a:t>
            </a:r>
            <a:r>
              <a:rPr lang="en-US" kern="0" dirty="0"/>
              <a:t> </a:t>
            </a:r>
            <a:r>
              <a:rPr lang="en-US" altLang="zh-CN" kern="0" dirty="0"/>
              <a:t>column</a:t>
            </a:r>
          </a:p>
          <a:p>
            <a:r>
              <a:rPr lang="en-US" altLang="zh-CN" kern="0" dirty="0"/>
              <a:t>Memory</a:t>
            </a:r>
            <a:r>
              <a:rPr lang="en-US" kern="0" dirty="0"/>
              <a:t> </a:t>
            </a:r>
            <a:r>
              <a:rPr lang="en-US" altLang="zh-CN" kern="0" dirty="0"/>
              <a:t>access:</a:t>
            </a:r>
          </a:p>
          <a:p>
            <a:pPr lvl="1"/>
            <a:r>
              <a:rPr lang="en-US" altLang="zh-CN" kern="0" dirty="0"/>
              <a:t>LDM</a:t>
            </a:r>
            <a:r>
              <a:rPr lang="en-US" kern="0" dirty="0"/>
              <a:t> (</a:t>
            </a:r>
            <a:r>
              <a:rPr lang="en-US" altLang="zh-CN" kern="0" dirty="0"/>
              <a:t>High</a:t>
            </a:r>
            <a:r>
              <a:rPr lang="en-US" kern="0" dirty="0"/>
              <a:t> </a:t>
            </a:r>
            <a:r>
              <a:rPr lang="en-US" altLang="zh-CN" kern="0" dirty="0"/>
              <a:t>bandwidth)</a:t>
            </a:r>
            <a:r>
              <a:rPr lang="en-US" kern="0" dirty="0"/>
              <a:t>, </a:t>
            </a:r>
            <a:r>
              <a:rPr lang="en-US" altLang="zh-CN" kern="0" dirty="0"/>
              <a:t>which</a:t>
            </a:r>
            <a:r>
              <a:rPr lang="en-US" kern="0" dirty="0"/>
              <a:t> </a:t>
            </a:r>
            <a:r>
              <a:rPr lang="en-US" altLang="zh-CN" kern="0" dirty="0"/>
              <a:t>prefers</a:t>
            </a:r>
            <a:r>
              <a:rPr lang="en-US" kern="0" dirty="0"/>
              <a:t> </a:t>
            </a:r>
            <a:r>
              <a:rPr lang="en-US" altLang="zh-CN" kern="0" dirty="0"/>
              <a:t>continuous</a:t>
            </a:r>
            <a:r>
              <a:rPr lang="en-US" kern="0" dirty="0"/>
              <a:t> </a:t>
            </a:r>
            <a:r>
              <a:rPr lang="en-US" altLang="zh-CN" kern="0" dirty="0"/>
              <a:t>data</a:t>
            </a:r>
            <a:r>
              <a:rPr lang="en-US" kern="0" dirty="0"/>
              <a:t> </a:t>
            </a:r>
            <a:r>
              <a:rPr lang="en-US" altLang="zh-CN" kern="0" dirty="0"/>
              <a:t>loading</a:t>
            </a:r>
          </a:p>
        </p:txBody>
      </p:sp>
    </p:spTree>
    <p:extLst>
      <p:ext uri="{BB962C8B-B14F-4D97-AF65-F5344CB8AC3E}">
        <p14:creationId xmlns:p14="http://schemas.microsoft.com/office/powerpoint/2010/main" val="293421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19088" y="1196752"/>
            <a:ext cx="8496300" cy="3489325"/>
            <a:chOff x="201" y="454"/>
            <a:chExt cx="5352" cy="2198"/>
          </a:xfrm>
        </p:grpSpPr>
        <p:sp>
          <p:nvSpPr>
            <p:cNvPr id="1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01" y="454"/>
              <a:ext cx="5352" cy="2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" name="Group 205"/>
            <p:cNvGrpSpPr>
              <a:grpSpLocks/>
            </p:cNvGrpSpPr>
            <p:nvPr/>
          </p:nvGrpSpPr>
          <p:grpSpPr bwMode="auto">
            <a:xfrm>
              <a:off x="205" y="453"/>
              <a:ext cx="4679" cy="2189"/>
              <a:chOff x="205" y="453"/>
              <a:chExt cx="4679" cy="2189"/>
            </a:xfrm>
          </p:grpSpPr>
          <p:sp>
            <p:nvSpPr>
              <p:cNvPr id="179" name="Rectangle 5"/>
              <p:cNvSpPr>
                <a:spLocks noChangeArrowheads="1"/>
              </p:cNvSpPr>
              <p:nvPr/>
            </p:nvSpPr>
            <p:spPr bwMode="auto">
              <a:xfrm>
                <a:off x="3484" y="2278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0" name="Rectangle 6"/>
              <p:cNvSpPr>
                <a:spLocks noChangeArrowheads="1"/>
              </p:cNvSpPr>
              <p:nvPr/>
            </p:nvSpPr>
            <p:spPr bwMode="auto">
              <a:xfrm>
                <a:off x="3536" y="2278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1" name="Rectangle 7"/>
              <p:cNvSpPr>
                <a:spLocks noChangeArrowheads="1"/>
              </p:cNvSpPr>
              <p:nvPr/>
            </p:nvSpPr>
            <p:spPr bwMode="auto">
              <a:xfrm>
                <a:off x="3602" y="2278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2" name="Rectangle 8"/>
              <p:cNvSpPr>
                <a:spLocks noChangeArrowheads="1"/>
              </p:cNvSpPr>
              <p:nvPr/>
            </p:nvSpPr>
            <p:spPr bwMode="auto">
              <a:xfrm>
                <a:off x="3645" y="2278"/>
                <a:ext cx="8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3" name="Rectangle 9"/>
              <p:cNvSpPr>
                <a:spLocks noChangeArrowheads="1"/>
              </p:cNvSpPr>
              <p:nvPr/>
            </p:nvSpPr>
            <p:spPr bwMode="auto">
              <a:xfrm>
                <a:off x="3697" y="2278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4" name="Rectangle 10"/>
              <p:cNvSpPr>
                <a:spLocks noChangeArrowheads="1"/>
              </p:cNvSpPr>
              <p:nvPr/>
            </p:nvSpPr>
            <p:spPr bwMode="auto">
              <a:xfrm>
                <a:off x="3727" y="2278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5" name="Rectangle 11"/>
              <p:cNvSpPr>
                <a:spLocks noChangeArrowheads="1"/>
              </p:cNvSpPr>
              <p:nvPr/>
            </p:nvSpPr>
            <p:spPr bwMode="auto">
              <a:xfrm>
                <a:off x="3801" y="2278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6" name="Rectangle 12"/>
              <p:cNvSpPr>
                <a:spLocks noChangeArrowheads="1"/>
              </p:cNvSpPr>
              <p:nvPr/>
            </p:nvSpPr>
            <p:spPr bwMode="auto">
              <a:xfrm>
                <a:off x="3862" y="2278"/>
                <a:ext cx="6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7" name="Rectangle 13"/>
              <p:cNvSpPr>
                <a:spLocks noChangeArrowheads="1"/>
              </p:cNvSpPr>
              <p:nvPr/>
            </p:nvSpPr>
            <p:spPr bwMode="auto">
              <a:xfrm>
                <a:off x="1488" y="1576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8" name="Rectangle 14"/>
              <p:cNvSpPr>
                <a:spLocks noChangeArrowheads="1"/>
              </p:cNvSpPr>
              <p:nvPr/>
            </p:nvSpPr>
            <p:spPr bwMode="auto">
              <a:xfrm>
                <a:off x="1540" y="1576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89" name="Rectangle 15"/>
              <p:cNvSpPr>
                <a:spLocks noChangeArrowheads="1"/>
              </p:cNvSpPr>
              <p:nvPr/>
            </p:nvSpPr>
            <p:spPr bwMode="auto">
              <a:xfrm>
                <a:off x="1596" y="1576"/>
                <a:ext cx="13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 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0" name="Rectangle 16"/>
              <p:cNvSpPr>
                <a:spLocks noChangeArrowheads="1"/>
              </p:cNvSpPr>
              <p:nvPr/>
            </p:nvSpPr>
            <p:spPr bwMode="auto">
              <a:xfrm>
                <a:off x="1692" y="1576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1" name="Rectangle 17"/>
              <p:cNvSpPr>
                <a:spLocks noChangeArrowheads="1"/>
              </p:cNvSpPr>
              <p:nvPr/>
            </p:nvSpPr>
            <p:spPr bwMode="auto">
              <a:xfrm>
                <a:off x="1722" y="1576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2" name="Rectangle 18"/>
              <p:cNvSpPr>
                <a:spLocks noChangeArrowheads="1"/>
              </p:cNvSpPr>
              <p:nvPr/>
            </p:nvSpPr>
            <p:spPr bwMode="auto">
              <a:xfrm>
                <a:off x="1796" y="1576"/>
                <a:ext cx="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3" name="Rectangle 19"/>
              <p:cNvSpPr>
                <a:spLocks noChangeArrowheads="1"/>
              </p:cNvSpPr>
              <p:nvPr/>
            </p:nvSpPr>
            <p:spPr bwMode="auto">
              <a:xfrm>
                <a:off x="1822" y="1576"/>
                <a:ext cx="5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4" name="Rectangle 20"/>
              <p:cNvSpPr>
                <a:spLocks noChangeArrowheads="1"/>
              </p:cNvSpPr>
              <p:nvPr/>
            </p:nvSpPr>
            <p:spPr bwMode="auto">
              <a:xfrm>
                <a:off x="1844" y="1576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5" name="Rectangle 21"/>
              <p:cNvSpPr>
                <a:spLocks noChangeArrowheads="1"/>
              </p:cNvSpPr>
              <p:nvPr/>
            </p:nvSpPr>
            <p:spPr bwMode="auto">
              <a:xfrm>
                <a:off x="1874" y="1576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6" name="Rectangle 22"/>
              <p:cNvSpPr>
                <a:spLocks noChangeArrowheads="1"/>
              </p:cNvSpPr>
              <p:nvPr/>
            </p:nvSpPr>
            <p:spPr bwMode="auto">
              <a:xfrm>
                <a:off x="1905" y="1576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7" name="Rectangle 23"/>
              <p:cNvSpPr>
                <a:spLocks noChangeArrowheads="1"/>
              </p:cNvSpPr>
              <p:nvPr/>
            </p:nvSpPr>
            <p:spPr bwMode="auto">
              <a:xfrm>
                <a:off x="1566" y="1663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8" name="Rectangle 24"/>
              <p:cNvSpPr>
                <a:spLocks noChangeArrowheads="1"/>
              </p:cNvSpPr>
              <p:nvPr/>
            </p:nvSpPr>
            <p:spPr bwMode="auto">
              <a:xfrm>
                <a:off x="1618" y="1663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9" name="Rectangle 25"/>
              <p:cNvSpPr>
                <a:spLocks noChangeArrowheads="1"/>
              </p:cNvSpPr>
              <p:nvPr/>
            </p:nvSpPr>
            <p:spPr bwMode="auto">
              <a:xfrm>
                <a:off x="1649" y="1663"/>
                <a:ext cx="55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0" name="Rectangle 26"/>
              <p:cNvSpPr>
                <a:spLocks noChangeArrowheads="1"/>
              </p:cNvSpPr>
              <p:nvPr/>
            </p:nvSpPr>
            <p:spPr bwMode="auto">
              <a:xfrm>
                <a:off x="1670" y="1663"/>
                <a:ext cx="8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1" name="Rectangle 27"/>
              <p:cNvSpPr>
                <a:spLocks noChangeArrowheads="1"/>
              </p:cNvSpPr>
              <p:nvPr/>
            </p:nvSpPr>
            <p:spPr bwMode="auto">
              <a:xfrm>
                <a:off x="1722" y="1663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2" name="Rectangle 28"/>
              <p:cNvSpPr>
                <a:spLocks noChangeArrowheads="1"/>
              </p:cNvSpPr>
              <p:nvPr/>
            </p:nvSpPr>
            <p:spPr bwMode="auto">
              <a:xfrm>
                <a:off x="1788" y="1663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3" name="Freeform 29"/>
              <p:cNvSpPr>
                <a:spLocks/>
              </p:cNvSpPr>
              <p:nvPr/>
            </p:nvSpPr>
            <p:spPr bwMode="auto">
              <a:xfrm>
                <a:off x="3478" y="1374"/>
                <a:ext cx="0" cy="142"/>
              </a:xfrm>
              <a:custGeom>
                <a:avLst/>
                <a:gdLst>
                  <a:gd name="T0" fmla="*/ 0 h 437"/>
                  <a:gd name="T1" fmla="*/ 0 h 437"/>
                  <a:gd name="T2" fmla="*/ 437 h 43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437">
                    <a:moveTo>
                      <a:pt x="0" y="0"/>
                    </a:moveTo>
                    <a:lnTo>
                      <a:pt x="0" y="0"/>
                    </a:lnTo>
                    <a:lnTo>
                      <a:pt x="0" y="437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30"/>
              <p:cNvSpPr>
                <a:spLocks/>
              </p:cNvSpPr>
              <p:nvPr/>
            </p:nvSpPr>
            <p:spPr bwMode="auto">
              <a:xfrm>
                <a:off x="3478" y="1374"/>
                <a:ext cx="0" cy="142"/>
              </a:xfrm>
              <a:custGeom>
                <a:avLst/>
                <a:gdLst>
                  <a:gd name="T0" fmla="*/ 0 h 437"/>
                  <a:gd name="T1" fmla="*/ 0 h 437"/>
                  <a:gd name="T2" fmla="*/ 437 h 43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437">
                    <a:moveTo>
                      <a:pt x="0" y="0"/>
                    </a:moveTo>
                    <a:lnTo>
                      <a:pt x="0" y="0"/>
                    </a:lnTo>
                    <a:lnTo>
                      <a:pt x="0" y="437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31"/>
              <p:cNvSpPr>
                <a:spLocks/>
              </p:cNvSpPr>
              <p:nvPr/>
            </p:nvSpPr>
            <p:spPr bwMode="auto">
              <a:xfrm>
                <a:off x="3617" y="952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32"/>
              <p:cNvSpPr>
                <a:spLocks/>
              </p:cNvSpPr>
              <p:nvPr/>
            </p:nvSpPr>
            <p:spPr bwMode="auto">
              <a:xfrm>
                <a:off x="3617" y="952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33"/>
              <p:cNvSpPr>
                <a:spLocks/>
              </p:cNvSpPr>
              <p:nvPr/>
            </p:nvSpPr>
            <p:spPr bwMode="auto">
              <a:xfrm>
                <a:off x="3221" y="944"/>
                <a:ext cx="1" cy="116"/>
              </a:xfrm>
              <a:custGeom>
                <a:avLst/>
                <a:gdLst>
                  <a:gd name="T0" fmla="*/ 0 w 1"/>
                  <a:gd name="T1" fmla="*/ 0 h 356"/>
                  <a:gd name="T2" fmla="*/ 0 w 1"/>
                  <a:gd name="T3" fmla="*/ 0 h 356"/>
                  <a:gd name="T4" fmla="*/ 1 w 1"/>
                  <a:gd name="T5" fmla="*/ 3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56">
                    <a:moveTo>
                      <a:pt x="0" y="0"/>
                    </a:moveTo>
                    <a:lnTo>
                      <a:pt x="0" y="0"/>
                    </a:lnTo>
                    <a:lnTo>
                      <a:pt x="1" y="356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34"/>
              <p:cNvSpPr>
                <a:spLocks/>
              </p:cNvSpPr>
              <p:nvPr/>
            </p:nvSpPr>
            <p:spPr bwMode="auto">
              <a:xfrm>
                <a:off x="3221" y="944"/>
                <a:ext cx="1" cy="116"/>
              </a:xfrm>
              <a:custGeom>
                <a:avLst/>
                <a:gdLst>
                  <a:gd name="T0" fmla="*/ 0 w 1"/>
                  <a:gd name="T1" fmla="*/ 0 h 356"/>
                  <a:gd name="T2" fmla="*/ 0 w 1"/>
                  <a:gd name="T3" fmla="*/ 0 h 356"/>
                  <a:gd name="T4" fmla="*/ 1 w 1"/>
                  <a:gd name="T5" fmla="*/ 356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56">
                    <a:moveTo>
                      <a:pt x="0" y="0"/>
                    </a:moveTo>
                    <a:lnTo>
                      <a:pt x="0" y="0"/>
                    </a:lnTo>
                    <a:lnTo>
                      <a:pt x="1" y="356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35"/>
              <p:cNvSpPr>
                <a:spLocks/>
              </p:cNvSpPr>
              <p:nvPr/>
            </p:nvSpPr>
            <p:spPr bwMode="auto">
              <a:xfrm>
                <a:off x="3052" y="722"/>
                <a:ext cx="851" cy="656"/>
              </a:xfrm>
              <a:custGeom>
                <a:avLst/>
                <a:gdLst>
                  <a:gd name="T0" fmla="*/ 0 w 2614"/>
                  <a:gd name="T1" fmla="*/ 0 h 2014"/>
                  <a:gd name="T2" fmla="*/ 0 w 2614"/>
                  <a:gd name="T3" fmla="*/ 0 h 2014"/>
                  <a:gd name="T4" fmla="*/ 2614 w 2614"/>
                  <a:gd name="T5" fmla="*/ 0 h 2014"/>
                  <a:gd name="T6" fmla="*/ 2614 w 2614"/>
                  <a:gd name="T7" fmla="*/ 2014 h 2014"/>
                  <a:gd name="T8" fmla="*/ 0 w 2614"/>
                  <a:gd name="T9" fmla="*/ 2014 h 2014"/>
                  <a:gd name="T10" fmla="*/ 0 w 2614"/>
                  <a:gd name="T11" fmla="*/ 0 h 2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14" h="2014">
                    <a:moveTo>
                      <a:pt x="0" y="0"/>
                    </a:moveTo>
                    <a:lnTo>
                      <a:pt x="0" y="0"/>
                    </a:lnTo>
                    <a:lnTo>
                      <a:pt x="2614" y="0"/>
                    </a:lnTo>
                    <a:lnTo>
                      <a:pt x="2614" y="2014"/>
                    </a:lnTo>
                    <a:lnTo>
                      <a:pt x="0" y="20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36"/>
              <p:cNvSpPr>
                <a:spLocks noEditPoints="1"/>
              </p:cNvSpPr>
              <p:nvPr/>
            </p:nvSpPr>
            <p:spPr bwMode="auto">
              <a:xfrm>
                <a:off x="3052" y="722"/>
                <a:ext cx="851" cy="656"/>
              </a:xfrm>
              <a:custGeom>
                <a:avLst/>
                <a:gdLst>
                  <a:gd name="T0" fmla="*/ 0 w 2614"/>
                  <a:gd name="T1" fmla="*/ 0 h 2014"/>
                  <a:gd name="T2" fmla="*/ 294 w 2614"/>
                  <a:gd name="T3" fmla="*/ 0 h 2014"/>
                  <a:gd name="T4" fmla="*/ 507 w 2614"/>
                  <a:gd name="T5" fmla="*/ 0 h 2014"/>
                  <a:gd name="T6" fmla="*/ 587 w 2614"/>
                  <a:gd name="T7" fmla="*/ 0 h 2014"/>
                  <a:gd name="T8" fmla="*/ 880 w 2614"/>
                  <a:gd name="T9" fmla="*/ 0 h 2014"/>
                  <a:gd name="T10" fmla="*/ 1094 w 2614"/>
                  <a:gd name="T11" fmla="*/ 0 h 2014"/>
                  <a:gd name="T12" fmla="*/ 1174 w 2614"/>
                  <a:gd name="T13" fmla="*/ 0 h 2014"/>
                  <a:gd name="T14" fmla="*/ 1467 w 2614"/>
                  <a:gd name="T15" fmla="*/ 0 h 2014"/>
                  <a:gd name="T16" fmla="*/ 1680 w 2614"/>
                  <a:gd name="T17" fmla="*/ 0 h 2014"/>
                  <a:gd name="T18" fmla="*/ 1760 w 2614"/>
                  <a:gd name="T19" fmla="*/ 0 h 2014"/>
                  <a:gd name="T20" fmla="*/ 2054 w 2614"/>
                  <a:gd name="T21" fmla="*/ 0 h 2014"/>
                  <a:gd name="T22" fmla="*/ 2267 w 2614"/>
                  <a:gd name="T23" fmla="*/ 0 h 2014"/>
                  <a:gd name="T24" fmla="*/ 2347 w 2614"/>
                  <a:gd name="T25" fmla="*/ 0 h 2014"/>
                  <a:gd name="T26" fmla="*/ 2614 w 2614"/>
                  <a:gd name="T27" fmla="*/ 27 h 2014"/>
                  <a:gd name="T28" fmla="*/ 2614 w 2614"/>
                  <a:gd name="T29" fmla="*/ 240 h 2014"/>
                  <a:gd name="T30" fmla="*/ 2614 w 2614"/>
                  <a:gd name="T31" fmla="*/ 320 h 2014"/>
                  <a:gd name="T32" fmla="*/ 2614 w 2614"/>
                  <a:gd name="T33" fmla="*/ 614 h 2014"/>
                  <a:gd name="T34" fmla="*/ 2614 w 2614"/>
                  <a:gd name="T35" fmla="*/ 827 h 2014"/>
                  <a:gd name="T36" fmla="*/ 2614 w 2614"/>
                  <a:gd name="T37" fmla="*/ 907 h 2014"/>
                  <a:gd name="T38" fmla="*/ 2614 w 2614"/>
                  <a:gd name="T39" fmla="*/ 1200 h 2014"/>
                  <a:gd name="T40" fmla="*/ 2614 w 2614"/>
                  <a:gd name="T41" fmla="*/ 1414 h 2014"/>
                  <a:gd name="T42" fmla="*/ 2614 w 2614"/>
                  <a:gd name="T43" fmla="*/ 1494 h 2014"/>
                  <a:gd name="T44" fmla="*/ 2614 w 2614"/>
                  <a:gd name="T45" fmla="*/ 1787 h 2014"/>
                  <a:gd name="T46" fmla="*/ 2614 w 2614"/>
                  <a:gd name="T47" fmla="*/ 2000 h 2014"/>
                  <a:gd name="T48" fmla="*/ 2547 w 2614"/>
                  <a:gd name="T49" fmla="*/ 2014 h 2014"/>
                  <a:gd name="T50" fmla="*/ 2254 w 2614"/>
                  <a:gd name="T51" fmla="*/ 2014 h 2014"/>
                  <a:gd name="T52" fmla="*/ 2040 w 2614"/>
                  <a:gd name="T53" fmla="*/ 2014 h 2014"/>
                  <a:gd name="T54" fmla="*/ 1960 w 2614"/>
                  <a:gd name="T55" fmla="*/ 2014 h 2014"/>
                  <a:gd name="T56" fmla="*/ 1667 w 2614"/>
                  <a:gd name="T57" fmla="*/ 2014 h 2014"/>
                  <a:gd name="T58" fmla="*/ 1454 w 2614"/>
                  <a:gd name="T59" fmla="*/ 2014 h 2014"/>
                  <a:gd name="T60" fmla="*/ 1374 w 2614"/>
                  <a:gd name="T61" fmla="*/ 2014 h 2014"/>
                  <a:gd name="T62" fmla="*/ 1080 w 2614"/>
                  <a:gd name="T63" fmla="*/ 2014 h 2014"/>
                  <a:gd name="T64" fmla="*/ 867 w 2614"/>
                  <a:gd name="T65" fmla="*/ 2014 h 2014"/>
                  <a:gd name="T66" fmla="*/ 787 w 2614"/>
                  <a:gd name="T67" fmla="*/ 2014 h 2014"/>
                  <a:gd name="T68" fmla="*/ 494 w 2614"/>
                  <a:gd name="T69" fmla="*/ 2014 h 2014"/>
                  <a:gd name="T70" fmla="*/ 280 w 2614"/>
                  <a:gd name="T71" fmla="*/ 2014 h 2014"/>
                  <a:gd name="T72" fmla="*/ 200 w 2614"/>
                  <a:gd name="T73" fmla="*/ 2014 h 2014"/>
                  <a:gd name="T74" fmla="*/ 0 w 2614"/>
                  <a:gd name="T75" fmla="*/ 2000 h 2014"/>
                  <a:gd name="T76" fmla="*/ 0 w 2614"/>
                  <a:gd name="T77" fmla="*/ 1920 h 2014"/>
                  <a:gd name="T78" fmla="*/ 0 w 2614"/>
                  <a:gd name="T79" fmla="*/ 1627 h 2014"/>
                  <a:gd name="T80" fmla="*/ 0 w 2614"/>
                  <a:gd name="T81" fmla="*/ 1414 h 2014"/>
                  <a:gd name="T82" fmla="*/ 0 w 2614"/>
                  <a:gd name="T83" fmla="*/ 1334 h 2014"/>
                  <a:gd name="T84" fmla="*/ 0 w 2614"/>
                  <a:gd name="T85" fmla="*/ 1040 h 2014"/>
                  <a:gd name="T86" fmla="*/ 0 w 2614"/>
                  <a:gd name="T87" fmla="*/ 827 h 2014"/>
                  <a:gd name="T88" fmla="*/ 0 w 2614"/>
                  <a:gd name="T89" fmla="*/ 747 h 2014"/>
                  <a:gd name="T90" fmla="*/ 0 w 2614"/>
                  <a:gd name="T91" fmla="*/ 454 h 2014"/>
                  <a:gd name="T92" fmla="*/ 0 w 2614"/>
                  <a:gd name="T93" fmla="*/ 240 h 2014"/>
                  <a:gd name="T94" fmla="*/ 0 w 2614"/>
                  <a:gd name="T95" fmla="*/ 160 h 2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4" h="2014">
                    <a:moveTo>
                      <a:pt x="0" y="0"/>
                    </a:moveTo>
                    <a:lnTo>
                      <a:pt x="0" y="0"/>
                    </a:lnTo>
                    <a:lnTo>
                      <a:pt x="214" y="0"/>
                    </a:lnTo>
                    <a:moveTo>
                      <a:pt x="294" y="0"/>
                    </a:moveTo>
                    <a:lnTo>
                      <a:pt x="294" y="0"/>
                    </a:lnTo>
                    <a:lnTo>
                      <a:pt x="507" y="0"/>
                    </a:lnTo>
                    <a:moveTo>
                      <a:pt x="587" y="0"/>
                    </a:moveTo>
                    <a:lnTo>
                      <a:pt x="587" y="0"/>
                    </a:lnTo>
                    <a:lnTo>
                      <a:pt x="800" y="0"/>
                    </a:lnTo>
                    <a:moveTo>
                      <a:pt x="880" y="0"/>
                    </a:moveTo>
                    <a:lnTo>
                      <a:pt x="880" y="0"/>
                    </a:lnTo>
                    <a:lnTo>
                      <a:pt x="1094" y="0"/>
                    </a:lnTo>
                    <a:moveTo>
                      <a:pt x="1174" y="0"/>
                    </a:moveTo>
                    <a:lnTo>
                      <a:pt x="1174" y="0"/>
                    </a:lnTo>
                    <a:lnTo>
                      <a:pt x="1387" y="0"/>
                    </a:lnTo>
                    <a:moveTo>
                      <a:pt x="1467" y="0"/>
                    </a:moveTo>
                    <a:lnTo>
                      <a:pt x="1467" y="0"/>
                    </a:lnTo>
                    <a:lnTo>
                      <a:pt x="1680" y="0"/>
                    </a:lnTo>
                    <a:moveTo>
                      <a:pt x="1760" y="0"/>
                    </a:moveTo>
                    <a:lnTo>
                      <a:pt x="1760" y="0"/>
                    </a:lnTo>
                    <a:lnTo>
                      <a:pt x="1974" y="0"/>
                    </a:lnTo>
                    <a:moveTo>
                      <a:pt x="2054" y="0"/>
                    </a:moveTo>
                    <a:lnTo>
                      <a:pt x="2054" y="0"/>
                    </a:lnTo>
                    <a:lnTo>
                      <a:pt x="2267" y="0"/>
                    </a:lnTo>
                    <a:moveTo>
                      <a:pt x="2347" y="0"/>
                    </a:moveTo>
                    <a:lnTo>
                      <a:pt x="2347" y="0"/>
                    </a:lnTo>
                    <a:lnTo>
                      <a:pt x="2560" y="0"/>
                    </a:lnTo>
                    <a:moveTo>
                      <a:pt x="2614" y="27"/>
                    </a:moveTo>
                    <a:lnTo>
                      <a:pt x="2614" y="27"/>
                    </a:lnTo>
                    <a:lnTo>
                      <a:pt x="2614" y="240"/>
                    </a:lnTo>
                    <a:moveTo>
                      <a:pt x="2614" y="320"/>
                    </a:moveTo>
                    <a:lnTo>
                      <a:pt x="2614" y="320"/>
                    </a:lnTo>
                    <a:lnTo>
                      <a:pt x="2614" y="534"/>
                    </a:lnTo>
                    <a:moveTo>
                      <a:pt x="2614" y="614"/>
                    </a:moveTo>
                    <a:lnTo>
                      <a:pt x="2614" y="614"/>
                    </a:lnTo>
                    <a:lnTo>
                      <a:pt x="2614" y="827"/>
                    </a:lnTo>
                    <a:moveTo>
                      <a:pt x="2614" y="907"/>
                    </a:moveTo>
                    <a:lnTo>
                      <a:pt x="2614" y="907"/>
                    </a:lnTo>
                    <a:lnTo>
                      <a:pt x="2614" y="1120"/>
                    </a:lnTo>
                    <a:moveTo>
                      <a:pt x="2614" y="1200"/>
                    </a:moveTo>
                    <a:lnTo>
                      <a:pt x="2614" y="1200"/>
                    </a:lnTo>
                    <a:lnTo>
                      <a:pt x="2614" y="1414"/>
                    </a:lnTo>
                    <a:moveTo>
                      <a:pt x="2614" y="1494"/>
                    </a:moveTo>
                    <a:lnTo>
                      <a:pt x="2614" y="1494"/>
                    </a:lnTo>
                    <a:lnTo>
                      <a:pt x="2614" y="1707"/>
                    </a:lnTo>
                    <a:moveTo>
                      <a:pt x="2614" y="1787"/>
                    </a:moveTo>
                    <a:lnTo>
                      <a:pt x="2614" y="1787"/>
                    </a:lnTo>
                    <a:lnTo>
                      <a:pt x="2614" y="2000"/>
                    </a:lnTo>
                    <a:moveTo>
                      <a:pt x="2547" y="2014"/>
                    </a:moveTo>
                    <a:lnTo>
                      <a:pt x="2547" y="2014"/>
                    </a:lnTo>
                    <a:lnTo>
                      <a:pt x="2334" y="2014"/>
                    </a:lnTo>
                    <a:moveTo>
                      <a:pt x="2254" y="2014"/>
                    </a:moveTo>
                    <a:lnTo>
                      <a:pt x="2254" y="2014"/>
                    </a:lnTo>
                    <a:lnTo>
                      <a:pt x="2040" y="2014"/>
                    </a:lnTo>
                    <a:moveTo>
                      <a:pt x="1960" y="2014"/>
                    </a:moveTo>
                    <a:lnTo>
                      <a:pt x="1960" y="2014"/>
                    </a:lnTo>
                    <a:lnTo>
                      <a:pt x="1747" y="2014"/>
                    </a:lnTo>
                    <a:moveTo>
                      <a:pt x="1667" y="2014"/>
                    </a:moveTo>
                    <a:lnTo>
                      <a:pt x="1667" y="2014"/>
                    </a:lnTo>
                    <a:lnTo>
                      <a:pt x="1454" y="2014"/>
                    </a:lnTo>
                    <a:moveTo>
                      <a:pt x="1374" y="2014"/>
                    </a:moveTo>
                    <a:lnTo>
                      <a:pt x="1374" y="2014"/>
                    </a:lnTo>
                    <a:lnTo>
                      <a:pt x="1160" y="2014"/>
                    </a:lnTo>
                    <a:moveTo>
                      <a:pt x="1080" y="2014"/>
                    </a:moveTo>
                    <a:lnTo>
                      <a:pt x="1080" y="2014"/>
                    </a:lnTo>
                    <a:lnTo>
                      <a:pt x="867" y="2014"/>
                    </a:lnTo>
                    <a:moveTo>
                      <a:pt x="787" y="2014"/>
                    </a:moveTo>
                    <a:lnTo>
                      <a:pt x="787" y="2014"/>
                    </a:lnTo>
                    <a:lnTo>
                      <a:pt x="574" y="2014"/>
                    </a:lnTo>
                    <a:moveTo>
                      <a:pt x="494" y="2014"/>
                    </a:moveTo>
                    <a:lnTo>
                      <a:pt x="494" y="2014"/>
                    </a:lnTo>
                    <a:lnTo>
                      <a:pt x="280" y="2014"/>
                    </a:lnTo>
                    <a:moveTo>
                      <a:pt x="200" y="2014"/>
                    </a:moveTo>
                    <a:lnTo>
                      <a:pt x="200" y="2014"/>
                    </a:lnTo>
                    <a:lnTo>
                      <a:pt x="0" y="2014"/>
                    </a:lnTo>
                    <a:lnTo>
                      <a:pt x="0" y="2000"/>
                    </a:lnTo>
                    <a:moveTo>
                      <a:pt x="0" y="1920"/>
                    </a:moveTo>
                    <a:lnTo>
                      <a:pt x="0" y="1920"/>
                    </a:lnTo>
                    <a:lnTo>
                      <a:pt x="0" y="1707"/>
                    </a:lnTo>
                    <a:moveTo>
                      <a:pt x="0" y="1627"/>
                    </a:moveTo>
                    <a:lnTo>
                      <a:pt x="0" y="1627"/>
                    </a:lnTo>
                    <a:lnTo>
                      <a:pt x="0" y="1414"/>
                    </a:lnTo>
                    <a:moveTo>
                      <a:pt x="0" y="1334"/>
                    </a:moveTo>
                    <a:lnTo>
                      <a:pt x="0" y="1334"/>
                    </a:lnTo>
                    <a:lnTo>
                      <a:pt x="0" y="1120"/>
                    </a:lnTo>
                    <a:moveTo>
                      <a:pt x="0" y="1040"/>
                    </a:moveTo>
                    <a:lnTo>
                      <a:pt x="0" y="1040"/>
                    </a:lnTo>
                    <a:lnTo>
                      <a:pt x="0" y="827"/>
                    </a:lnTo>
                    <a:moveTo>
                      <a:pt x="0" y="747"/>
                    </a:moveTo>
                    <a:lnTo>
                      <a:pt x="0" y="747"/>
                    </a:lnTo>
                    <a:lnTo>
                      <a:pt x="0" y="534"/>
                    </a:lnTo>
                    <a:moveTo>
                      <a:pt x="0" y="454"/>
                    </a:moveTo>
                    <a:lnTo>
                      <a:pt x="0" y="454"/>
                    </a:lnTo>
                    <a:lnTo>
                      <a:pt x="0" y="240"/>
                    </a:lnTo>
                    <a:moveTo>
                      <a:pt x="0" y="160"/>
                    </a:moveTo>
                    <a:lnTo>
                      <a:pt x="0" y="16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37"/>
              <p:cNvSpPr>
                <a:spLocks/>
              </p:cNvSpPr>
              <p:nvPr/>
            </p:nvSpPr>
            <p:spPr bwMode="auto">
              <a:xfrm>
                <a:off x="3308" y="562"/>
                <a:ext cx="0" cy="336"/>
              </a:xfrm>
              <a:custGeom>
                <a:avLst/>
                <a:gdLst>
                  <a:gd name="T0" fmla="*/ 0 h 1032"/>
                  <a:gd name="T1" fmla="*/ 0 h 1032"/>
                  <a:gd name="T2" fmla="*/ 1032 h 10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32">
                    <a:moveTo>
                      <a:pt x="0" y="0"/>
                    </a:moveTo>
                    <a:lnTo>
                      <a:pt x="0" y="0"/>
                    </a:lnTo>
                    <a:lnTo>
                      <a:pt x="0" y="1032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38"/>
              <p:cNvSpPr>
                <a:spLocks/>
              </p:cNvSpPr>
              <p:nvPr/>
            </p:nvSpPr>
            <p:spPr bwMode="auto">
              <a:xfrm>
                <a:off x="3308" y="562"/>
                <a:ext cx="0" cy="336"/>
              </a:xfrm>
              <a:custGeom>
                <a:avLst/>
                <a:gdLst>
                  <a:gd name="T0" fmla="*/ 0 h 1032"/>
                  <a:gd name="T1" fmla="*/ 0 h 1032"/>
                  <a:gd name="T2" fmla="*/ 1032 h 10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32">
                    <a:moveTo>
                      <a:pt x="0" y="0"/>
                    </a:moveTo>
                    <a:lnTo>
                      <a:pt x="0" y="0"/>
                    </a:lnTo>
                    <a:lnTo>
                      <a:pt x="0" y="1032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39"/>
              <p:cNvSpPr>
                <a:spLocks/>
              </p:cNvSpPr>
              <p:nvPr/>
            </p:nvSpPr>
            <p:spPr bwMode="auto">
              <a:xfrm>
                <a:off x="3096" y="1039"/>
                <a:ext cx="264" cy="304"/>
              </a:xfrm>
              <a:custGeom>
                <a:avLst/>
                <a:gdLst>
                  <a:gd name="T0" fmla="*/ 0 w 813"/>
                  <a:gd name="T1" fmla="*/ 135 h 933"/>
                  <a:gd name="T2" fmla="*/ 0 w 813"/>
                  <a:gd name="T3" fmla="*/ 135 h 933"/>
                  <a:gd name="T4" fmla="*/ 135 w 813"/>
                  <a:gd name="T5" fmla="*/ 0 h 933"/>
                  <a:gd name="T6" fmla="*/ 678 w 813"/>
                  <a:gd name="T7" fmla="*/ 0 h 933"/>
                  <a:gd name="T8" fmla="*/ 813 w 813"/>
                  <a:gd name="T9" fmla="*/ 135 h 933"/>
                  <a:gd name="T10" fmla="*/ 813 w 813"/>
                  <a:gd name="T11" fmla="*/ 797 h 933"/>
                  <a:gd name="T12" fmla="*/ 678 w 813"/>
                  <a:gd name="T13" fmla="*/ 933 h 933"/>
                  <a:gd name="T14" fmla="*/ 135 w 813"/>
                  <a:gd name="T15" fmla="*/ 933 h 933"/>
                  <a:gd name="T16" fmla="*/ 0 w 813"/>
                  <a:gd name="T17" fmla="*/ 797 h 933"/>
                  <a:gd name="T18" fmla="*/ 0 w 813"/>
                  <a:gd name="T19" fmla="*/ 13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33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0"/>
                      <a:pt x="813" y="135"/>
                    </a:cubicBezTo>
                    <a:lnTo>
                      <a:pt x="813" y="797"/>
                    </a:lnTo>
                    <a:cubicBezTo>
                      <a:pt x="813" y="872"/>
                      <a:pt x="752" y="933"/>
                      <a:pt x="678" y="933"/>
                    </a:cubicBezTo>
                    <a:lnTo>
                      <a:pt x="135" y="933"/>
                    </a:lnTo>
                    <a:cubicBezTo>
                      <a:pt x="61" y="933"/>
                      <a:pt x="0" y="872"/>
                      <a:pt x="0" y="797"/>
                    </a:cubicBez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40"/>
              <p:cNvSpPr>
                <a:spLocks/>
              </p:cNvSpPr>
              <p:nvPr/>
            </p:nvSpPr>
            <p:spPr bwMode="auto">
              <a:xfrm>
                <a:off x="3096" y="1039"/>
                <a:ext cx="264" cy="304"/>
              </a:xfrm>
              <a:custGeom>
                <a:avLst/>
                <a:gdLst>
                  <a:gd name="T0" fmla="*/ 0 w 813"/>
                  <a:gd name="T1" fmla="*/ 135 h 933"/>
                  <a:gd name="T2" fmla="*/ 0 w 813"/>
                  <a:gd name="T3" fmla="*/ 135 h 933"/>
                  <a:gd name="T4" fmla="*/ 135 w 813"/>
                  <a:gd name="T5" fmla="*/ 0 h 933"/>
                  <a:gd name="T6" fmla="*/ 678 w 813"/>
                  <a:gd name="T7" fmla="*/ 0 h 933"/>
                  <a:gd name="T8" fmla="*/ 813 w 813"/>
                  <a:gd name="T9" fmla="*/ 135 h 933"/>
                  <a:gd name="T10" fmla="*/ 813 w 813"/>
                  <a:gd name="T11" fmla="*/ 797 h 933"/>
                  <a:gd name="T12" fmla="*/ 678 w 813"/>
                  <a:gd name="T13" fmla="*/ 933 h 933"/>
                  <a:gd name="T14" fmla="*/ 135 w 813"/>
                  <a:gd name="T15" fmla="*/ 933 h 933"/>
                  <a:gd name="T16" fmla="*/ 0 w 813"/>
                  <a:gd name="T17" fmla="*/ 797 h 933"/>
                  <a:gd name="T18" fmla="*/ 0 w 813"/>
                  <a:gd name="T19" fmla="*/ 13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33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0"/>
                      <a:pt x="813" y="135"/>
                    </a:cubicBezTo>
                    <a:lnTo>
                      <a:pt x="813" y="797"/>
                    </a:lnTo>
                    <a:cubicBezTo>
                      <a:pt x="813" y="872"/>
                      <a:pt x="752" y="933"/>
                      <a:pt x="678" y="933"/>
                    </a:cubicBezTo>
                    <a:lnTo>
                      <a:pt x="135" y="933"/>
                    </a:lnTo>
                    <a:cubicBezTo>
                      <a:pt x="61" y="933"/>
                      <a:pt x="0" y="872"/>
                      <a:pt x="0" y="797"/>
                    </a:cubicBezTo>
                    <a:lnTo>
                      <a:pt x="0" y="13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Rectangle 41"/>
              <p:cNvSpPr>
                <a:spLocks noChangeArrowheads="1"/>
              </p:cNvSpPr>
              <p:nvPr/>
            </p:nvSpPr>
            <p:spPr bwMode="auto">
              <a:xfrm>
                <a:off x="3150" y="1152"/>
                <a:ext cx="14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6" name="Rectangle 42"/>
              <p:cNvSpPr>
                <a:spLocks noChangeArrowheads="1"/>
              </p:cNvSpPr>
              <p:nvPr/>
            </p:nvSpPr>
            <p:spPr bwMode="auto">
              <a:xfrm>
                <a:off x="3259" y="1152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7" name="Freeform 43"/>
              <p:cNvSpPr>
                <a:spLocks/>
              </p:cNvSpPr>
              <p:nvPr/>
            </p:nvSpPr>
            <p:spPr bwMode="auto">
              <a:xfrm>
                <a:off x="3412" y="1039"/>
                <a:ext cx="413" cy="304"/>
              </a:xfrm>
              <a:custGeom>
                <a:avLst/>
                <a:gdLst>
                  <a:gd name="T0" fmla="*/ 0 w 1267"/>
                  <a:gd name="T1" fmla="*/ 155 h 933"/>
                  <a:gd name="T2" fmla="*/ 0 w 1267"/>
                  <a:gd name="T3" fmla="*/ 155 h 933"/>
                  <a:gd name="T4" fmla="*/ 156 w 1267"/>
                  <a:gd name="T5" fmla="*/ 0 h 933"/>
                  <a:gd name="T6" fmla="*/ 1111 w 1267"/>
                  <a:gd name="T7" fmla="*/ 0 h 933"/>
                  <a:gd name="T8" fmla="*/ 1267 w 1267"/>
                  <a:gd name="T9" fmla="*/ 155 h 933"/>
                  <a:gd name="T10" fmla="*/ 1267 w 1267"/>
                  <a:gd name="T11" fmla="*/ 777 h 933"/>
                  <a:gd name="T12" fmla="*/ 1111 w 1267"/>
                  <a:gd name="T13" fmla="*/ 933 h 933"/>
                  <a:gd name="T14" fmla="*/ 156 w 1267"/>
                  <a:gd name="T15" fmla="*/ 933 h 933"/>
                  <a:gd name="T16" fmla="*/ 0 w 1267"/>
                  <a:gd name="T17" fmla="*/ 777 h 933"/>
                  <a:gd name="T18" fmla="*/ 0 w 1267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7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70" y="0"/>
                      <a:pt x="156" y="0"/>
                    </a:cubicBezTo>
                    <a:lnTo>
                      <a:pt x="1111" y="0"/>
                    </a:lnTo>
                    <a:cubicBezTo>
                      <a:pt x="1197" y="0"/>
                      <a:pt x="1267" y="69"/>
                      <a:pt x="1267" y="155"/>
                    </a:cubicBezTo>
                    <a:lnTo>
                      <a:pt x="1267" y="777"/>
                    </a:lnTo>
                    <a:cubicBezTo>
                      <a:pt x="1267" y="863"/>
                      <a:pt x="1197" y="933"/>
                      <a:pt x="1111" y="933"/>
                    </a:cubicBezTo>
                    <a:lnTo>
                      <a:pt x="156" y="933"/>
                    </a:lnTo>
                    <a:cubicBezTo>
                      <a:pt x="70" y="933"/>
                      <a:pt x="0" y="863"/>
                      <a:pt x="0" y="777"/>
                    </a:cubicBez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44"/>
              <p:cNvSpPr>
                <a:spLocks/>
              </p:cNvSpPr>
              <p:nvPr/>
            </p:nvSpPr>
            <p:spPr bwMode="auto">
              <a:xfrm>
                <a:off x="3412" y="1039"/>
                <a:ext cx="413" cy="304"/>
              </a:xfrm>
              <a:custGeom>
                <a:avLst/>
                <a:gdLst>
                  <a:gd name="T0" fmla="*/ 0 w 1267"/>
                  <a:gd name="T1" fmla="*/ 155 h 933"/>
                  <a:gd name="T2" fmla="*/ 0 w 1267"/>
                  <a:gd name="T3" fmla="*/ 155 h 933"/>
                  <a:gd name="T4" fmla="*/ 156 w 1267"/>
                  <a:gd name="T5" fmla="*/ 0 h 933"/>
                  <a:gd name="T6" fmla="*/ 1111 w 1267"/>
                  <a:gd name="T7" fmla="*/ 0 h 933"/>
                  <a:gd name="T8" fmla="*/ 1267 w 1267"/>
                  <a:gd name="T9" fmla="*/ 155 h 933"/>
                  <a:gd name="T10" fmla="*/ 1267 w 1267"/>
                  <a:gd name="T11" fmla="*/ 777 h 933"/>
                  <a:gd name="T12" fmla="*/ 1111 w 1267"/>
                  <a:gd name="T13" fmla="*/ 933 h 933"/>
                  <a:gd name="T14" fmla="*/ 156 w 1267"/>
                  <a:gd name="T15" fmla="*/ 933 h 933"/>
                  <a:gd name="T16" fmla="*/ 0 w 1267"/>
                  <a:gd name="T17" fmla="*/ 777 h 933"/>
                  <a:gd name="T18" fmla="*/ 0 w 1267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7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70" y="0"/>
                      <a:pt x="156" y="0"/>
                    </a:cubicBezTo>
                    <a:lnTo>
                      <a:pt x="1111" y="0"/>
                    </a:lnTo>
                    <a:cubicBezTo>
                      <a:pt x="1197" y="0"/>
                      <a:pt x="1267" y="69"/>
                      <a:pt x="1267" y="155"/>
                    </a:cubicBezTo>
                    <a:lnTo>
                      <a:pt x="1267" y="777"/>
                    </a:lnTo>
                    <a:cubicBezTo>
                      <a:pt x="1267" y="863"/>
                      <a:pt x="1197" y="933"/>
                      <a:pt x="1111" y="933"/>
                    </a:cubicBezTo>
                    <a:lnTo>
                      <a:pt x="156" y="933"/>
                    </a:lnTo>
                    <a:cubicBezTo>
                      <a:pt x="70" y="933"/>
                      <a:pt x="0" y="863"/>
                      <a:pt x="0" y="777"/>
                    </a:cubicBezTo>
                    <a:lnTo>
                      <a:pt x="0" y="15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Rectangle 45"/>
              <p:cNvSpPr>
                <a:spLocks noChangeArrowheads="1"/>
              </p:cNvSpPr>
              <p:nvPr/>
            </p:nvSpPr>
            <p:spPr bwMode="auto">
              <a:xfrm>
                <a:off x="3488" y="1110"/>
                <a:ext cx="15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8*8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0" name="Rectangle 46"/>
              <p:cNvSpPr>
                <a:spLocks noChangeArrowheads="1"/>
              </p:cNvSpPr>
              <p:nvPr/>
            </p:nvSpPr>
            <p:spPr bwMode="auto">
              <a:xfrm>
                <a:off x="3609" y="1110"/>
                <a:ext cx="12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1" name="Rectangle 47"/>
              <p:cNvSpPr>
                <a:spLocks noChangeArrowheads="1"/>
              </p:cNvSpPr>
              <p:nvPr/>
            </p:nvSpPr>
            <p:spPr bwMode="auto">
              <a:xfrm>
                <a:off x="3704" y="1110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2" name="Rectangle 48"/>
              <p:cNvSpPr>
                <a:spLocks noChangeArrowheads="1"/>
              </p:cNvSpPr>
              <p:nvPr/>
            </p:nvSpPr>
            <p:spPr bwMode="auto">
              <a:xfrm>
                <a:off x="3752" y="1110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3" name="Rectangle 49"/>
              <p:cNvSpPr>
                <a:spLocks noChangeArrowheads="1"/>
              </p:cNvSpPr>
              <p:nvPr/>
            </p:nvSpPr>
            <p:spPr bwMode="auto">
              <a:xfrm>
                <a:off x="3540" y="1197"/>
                <a:ext cx="1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Mes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4" name="Rectangle 50"/>
              <p:cNvSpPr>
                <a:spLocks noChangeArrowheads="1"/>
              </p:cNvSpPr>
              <p:nvPr/>
            </p:nvSpPr>
            <p:spPr bwMode="auto">
              <a:xfrm>
                <a:off x="3661" y="1197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5" name="Freeform 51"/>
              <p:cNvSpPr>
                <a:spLocks/>
              </p:cNvSpPr>
              <p:nvPr/>
            </p:nvSpPr>
            <p:spPr bwMode="auto">
              <a:xfrm>
                <a:off x="3143" y="883"/>
                <a:ext cx="534" cy="104"/>
              </a:xfrm>
              <a:custGeom>
                <a:avLst/>
                <a:gdLst>
                  <a:gd name="T0" fmla="*/ 0 w 1640"/>
                  <a:gd name="T1" fmla="*/ 53 h 320"/>
                  <a:gd name="T2" fmla="*/ 0 w 1640"/>
                  <a:gd name="T3" fmla="*/ 53 h 320"/>
                  <a:gd name="T4" fmla="*/ 54 w 1640"/>
                  <a:gd name="T5" fmla="*/ 0 h 320"/>
                  <a:gd name="T6" fmla="*/ 1587 w 1640"/>
                  <a:gd name="T7" fmla="*/ 0 h 320"/>
                  <a:gd name="T8" fmla="*/ 1640 w 1640"/>
                  <a:gd name="T9" fmla="*/ 53 h 320"/>
                  <a:gd name="T10" fmla="*/ 1640 w 1640"/>
                  <a:gd name="T11" fmla="*/ 266 h 320"/>
                  <a:gd name="T12" fmla="*/ 1587 w 1640"/>
                  <a:gd name="T13" fmla="*/ 320 h 320"/>
                  <a:gd name="T14" fmla="*/ 54 w 1640"/>
                  <a:gd name="T15" fmla="*/ 320 h 320"/>
                  <a:gd name="T16" fmla="*/ 0 w 1640"/>
                  <a:gd name="T17" fmla="*/ 266 h 320"/>
                  <a:gd name="T18" fmla="*/ 0 w 1640"/>
                  <a:gd name="T19" fmla="*/ 5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0" h="320">
                    <a:moveTo>
                      <a:pt x="0" y="53"/>
                    </a:moveTo>
                    <a:lnTo>
                      <a:pt x="0" y="53"/>
                    </a:lnTo>
                    <a:cubicBezTo>
                      <a:pt x="0" y="23"/>
                      <a:pt x="24" y="0"/>
                      <a:pt x="54" y="0"/>
                    </a:cubicBezTo>
                    <a:lnTo>
                      <a:pt x="1587" y="0"/>
                    </a:lnTo>
                    <a:cubicBezTo>
                      <a:pt x="1617" y="0"/>
                      <a:pt x="1640" y="23"/>
                      <a:pt x="1640" y="53"/>
                    </a:cubicBezTo>
                    <a:lnTo>
                      <a:pt x="1640" y="266"/>
                    </a:lnTo>
                    <a:cubicBezTo>
                      <a:pt x="1640" y="296"/>
                      <a:pt x="1617" y="320"/>
                      <a:pt x="1587" y="320"/>
                    </a:cubicBezTo>
                    <a:lnTo>
                      <a:pt x="54" y="320"/>
                    </a:lnTo>
                    <a:cubicBezTo>
                      <a:pt x="24" y="320"/>
                      <a:pt x="0" y="296"/>
                      <a:pt x="0" y="266"/>
                    </a:cubicBez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Rectangle 52"/>
              <p:cNvSpPr>
                <a:spLocks noChangeArrowheads="1"/>
              </p:cNvSpPr>
              <p:nvPr/>
            </p:nvSpPr>
            <p:spPr bwMode="auto">
              <a:xfrm>
                <a:off x="3339" y="895"/>
                <a:ext cx="16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PPU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7" name="Freeform 53"/>
              <p:cNvSpPr>
                <a:spLocks/>
              </p:cNvSpPr>
              <p:nvPr/>
            </p:nvSpPr>
            <p:spPr bwMode="auto">
              <a:xfrm>
                <a:off x="3204" y="740"/>
                <a:ext cx="226" cy="99"/>
              </a:xfrm>
              <a:custGeom>
                <a:avLst/>
                <a:gdLst>
                  <a:gd name="T0" fmla="*/ 0 w 693"/>
                  <a:gd name="T1" fmla="*/ 51 h 306"/>
                  <a:gd name="T2" fmla="*/ 0 w 693"/>
                  <a:gd name="T3" fmla="*/ 51 h 306"/>
                  <a:gd name="T4" fmla="*/ 51 w 693"/>
                  <a:gd name="T5" fmla="*/ 0 h 306"/>
                  <a:gd name="T6" fmla="*/ 642 w 693"/>
                  <a:gd name="T7" fmla="*/ 0 h 306"/>
                  <a:gd name="T8" fmla="*/ 693 w 693"/>
                  <a:gd name="T9" fmla="*/ 51 h 306"/>
                  <a:gd name="T10" fmla="*/ 693 w 693"/>
                  <a:gd name="T11" fmla="*/ 255 h 306"/>
                  <a:gd name="T12" fmla="*/ 642 w 693"/>
                  <a:gd name="T13" fmla="*/ 306 h 306"/>
                  <a:gd name="T14" fmla="*/ 51 w 693"/>
                  <a:gd name="T15" fmla="*/ 306 h 306"/>
                  <a:gd name="T16" fmla="*/ 0 w 693"/>
                  <a:gd name="T17" fmla="*/ 255 h 306"/>
                  <a:gd name="T18" fmla="*/ 0 w 693"/>
                  <a:gd name="T19" fmla="*/ 5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3" h="306">
                    <a:moveTo>
                      <a:pt x="0" y="51"/>
                    </a:moveTo>
                    <a:lnTo>
                      <a:pt x="0" y="51"/>
                    </a:lnTo>
                    <a:cubicBezTo>
                      <a:pt x="0" y="22"/>
                      <a:pt x="23" y="0"/>
                      <a:pt x="51" y="0"/>
                    </a:cubicBezTo>
                    <a:lnTo>
                      <a:pt x="642" y="0"/>
                    </a:lnTo>
                    <a:cubicBezTo>
                      <a:pt x="671" y="0"/>
                      <a:pt x="693" y="22"/>
                      <a:pt x="693" y="51"/>
                    </a:cubicBezTo>
                    <a:lnTo>
                      <a:pt x="693" y="255"/>
                    </a:lnTo>
                    <a:cubicBezTo>
                      <a:pt x="693" y="283"/>
                      <a:pt x="671" y="306"/>
                      <a:pt x="642" y="306"/>
                    </a:cubicBezTo>
                    <a:lnTo>
                      <a:pt x="51" y="306"/>
                    </a:lnTo>
                    <a:cubicBezTo>
                      <a:pt x="23" y="306"/>
                      <a:pt x="0" y="283"/>
                      <a:pt x="0" y="255"/>
                    </a:cubicBez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Rectangle 54"/>
              <p:cNvSpPr>
                <a:spLocks noChangeArrowheads="1"/>
              </p:cNvSpPr>
              <p:nvPr/>
            </p:nvSpPr>
            <p:spPr bwMode="auto">
              <a:xfrm>
                <a:off x="3248" y="750"/>
                <a:ext cx="11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iM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9" name="Rectangle 55"/>
              <p:cNvSpPr>
                <a:spLocks noChangeArrowheads="1"/>
              </p:cNvSpPr>
              <p:nvPr/>
            </p:nvSpPr>
            <p:spPr bwMode="auto">
              <a:xfrm>
                <a:off x="3330" y="750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0" name="Freeform 56"/>
              <p:cNvSpPr>
                <a:spLocks/>
              </p:cNvSpPr>
              <p:nvPr/>
            </p:nvSpPr>
            <p:spPr bwMode="auto">
              <a:xfrm>
                <a:off x="3000" y="453"/>
                <a:ext cx="903" cy="135"/>
              </a:xfrm>
              <a:custGeom>
                <a:avLst/>
                <a:gdLst>
                  <a:gd name="T0" fmla="*/ 0 w 2774"/>
                  <a:gd name="T1" fmla="*/ 67 h 412"/>
                  <a:gd name="T2" fmla="*/ 0 w 2774"/>
                  <a:gd name="T3" fmla="*/ 67 h 412"/>
                  <a:gd name="T4" fmla="*/ 69 w 2774"/>
                  <a:gd name="T5" fmla="*/ 0 h 412"/>
                  <a:gd name="T6" fmla="*/ 2705 w 2774"/>
                  <a:gd name="T7" fmla="*/ 0 h 412"/>
                  <a:gd name="T8" fmla="*/ 2774 w 2774"/>
                  <a:gd name="T9" fmla="*/ 67 h 412"/>
                  <a:gd name="T10" fmla="*/ 2774 w 2774"/>
                  <a:gd name="T11" fmla="*/ 343 h 412"/>
                  <a:gd name="T12" fmla="*/ 2705 w 2774"/>
                  <a:gd name="T13" fmla="*/ 412 h 412"/>
                  <a:gd name="T14" fmla="*/ 69 w 2774"/>
                  <a:gd name="T15" fmla="*/ 412 h 412"/>
                  <a:gd name="T16" fmla="*/ 0 w 2774"/>
                  <a:gd name="T17" fmla="*/ 343 h 412"/>
                  <a:gd name="T18" fmla="*/ 0 w 2774"/>
                  <a:gd name="T19" fmla="*/ 67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74" h="412">
                    <a:moveTo>
                      <a:pt x="0" y="67"/>
                    </a:moveTo>
                    <a:lnTo>
                      <a:pt x="0" y="67"/>
                    </a:lnTo>
                    <a:cubicBezTo>
                      <a:pt x="0" y="29"/>
                      <a:pt x="31" y="0"/>
                      <a:pt x="69" y="0"/>
                    </a:cubicBezTo>
                    <a:lnTo>
                      <a:pt x="2705" y="0"/>
                    </a:lnTo>
                    <a:cubicBezTo>
                      <a:pt x="2743" y="0"/>
                      <a:pt x="2774" y="29"/>
                      <a:pt x="2774" y="67"/>
                    </a:cubicBezTo>
                    <a:lnTo>
                      <a:pt x="2774" y="343"/>
                    </a:lnTo>
                    <a:cubicBezTo>
                      <a:pt x="2774" y="381"/>
                      <a:pt x="2743" y="412"/>
                      <a:pt x="2705" y="412"/>
                    </a:cubicBezTo>
                    <a:lnTo>
                      <a:pt x="69" y="412"/>
                    </a:lnTo>
                    <a:cubicBezTo>
                      <a:pt x="31" y="412"/>
                      <a:pt x="0" y="381"/>
                      <a:pt x="0" y="343"/>
                    </a:cubicBez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Rectangle 57"/>
              <p:cNvSpPr>
                <a:spLocks noChangeArrowheads="1"/>
              </p:cNvSpPr>
              <p:nvPr/>
            </p:nvSpPr>
            <p:spPr bwMode="auto">
              <a:xfrm>
                <a:off x="3327" y="481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2" name="Rectangle 58"/>
              <p:cNvSpPr>
                <a:spLocks noChangeArrowheads="1"/>
              </p:cNvSpPr>
              <p:nvPr/>
            </p:nvSpPr>
            <p:spPr bwMode="auto">
              <a:xfrm>
                <a:off x="3392" y="481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3" name="Rectangle 59"/>
              <p:cNvSpPr>
                <a:spLocks noChangeArrowheads="1"/>
              </p:cNvSpPr>
              <p:nvPr/>
            </p:nvSpPr>
            <p:spPr bwMode="auto">
              <a:xfrm>
                <a:off x="3422" y="481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4" name="Rectangle 60"/>
              <p:cNvSpPr>
                <a:spLocks noChangeArrowheads="1"/>
              </p:cNvSpPr>
              <p:nvPr/>
            </p:nvSpPr>
            <p:spPr bwMode="auto">
              <a:xfrm>
                <a:off x="3479" y="481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5" name="Rectangle 61"/>
              <p:cNvSpPr>
                <a:spLocks noChangeArrowheads="1"/>
              </p:cNvSpPr>
              <p:nvPr/>
            </p:nvSpPr>
            <p:spPr bwMode="auto">
              <a:xfrm>
                <a:off x="3544" y="481"/>
                <a:ext cx="6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6" name="Rectangle 62"/>
              <p:cNvSpPr>
                <a:spLocks noChangeArrowheads="1"/>
              </p:cNvSpPr>
              <p:nvPr/>
            </p:nvSpPr>
            <p:spPr bwMode="auto">
              <a:xfrm>
                <a:off x="3475" y="758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7" name="Rectangle 63"/>
              <p:cNvSpPr>
                <a:spLocks noChangeArrowheads="1"/>
              </p:cNvSpPr>
              <p:nvPr/>
            </p:nvSpPr>
            <p:spPr bwMode="auto">
              <a:xfrm>
                <a:off x="3527" y="758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Rectangle 64"/>
              <p:cNvSpPr>
                <a:spLocks noChangeArrowheads="1"/>
              </p:cNvSpPr>
              <p:nvPr/>
            </p:nvSpPr>
            <p:spPr bwMode="auto">
              <a:xfrm>
                <a:off x="3592" y="758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9" name="Rectangle 65"/>
              <p:cNvSpPr>
                <a:spLocks noChangeArrowheads="1"/>
              </p:cNvSpPr>
              <p:nvPr/>
            </p:nvSpPr>
            <p:spPr bwMode="auto">
              <a:xfrm>
                <a:off x="3636" y="758"/>
                <a:ext cx="8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0" name="Rectangle 66"/>
              <p:cNvSpPr>
                <a:spLocks noChangeArrowheads="1"/>
              </p:cNvSpPr>
              <p:nvPr/>
            </p:nvSpPr>
            <p:spPr bwMode="auto">
              <a:xfrm>
                <a:off x="3688" y="758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1" name="Rectangle 67"/>
              <p:cNvSpPr>
                <a:spLocks noChangeArrowheads="1"/>
              </p:cNvSpPr>
              <p:nvPr/>
            </p:nvSpPr>
            <p:spPr bwMode="auto">
              <a:xfrm>
                <a:off x="3718" y="758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2" name="Rectangle 68"/>
              <p:cNvSpPr>
                <a:spLocks noChangeArrowheads="1"/>
              </p:cNvSpPr>
              <p:nvPr/>
            </p:nvSpPr>
            <p:spPr bwMode="auto">
              <a:xfrm>
                <a:off x="3792" y="758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3" name="Rectangle 69"/>
              <p:cNvSpPr>
                <a:spLocks noChangeArrowheads="1"/>
              </p:cNvSpPr>
              <p:nvPr/>
            </p:nvSpPr>
            <p:spPr bwMode="auto">
              <a:xfrm>
                <a:off x="3853" y="758"/>
                <a:ext cx="6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4" name="Freeform 70"/>
              <p:cNvSpPr>
                <a:spLocks/>
              </p:cNvSpPr>
              <p:nvPr/>
            </p:nvSpPr>
            <p:spPr bwMode="auto">
              <a:xfrm>
                <a:off x="4675" y="952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71"/>
              <p:cNvSpPr>
                <a:spLocks/>
              </p:cNvSpPr>
              <p:nvPr/>
            </p:nvSpPr>
            <p:spPr bwMode="auto">
              <a:xfrm>
                <a:off x="4675" y="952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72"/>
              <p:cNvSpPr>
                <a:spLocks/>
              </p:cNvSpPr>
              <p:nvPr/>
            </p:nvSpPr>
            <p:spPr bwMode="auto">
              <a:xfrm>
                <a:off x="4281" y="944"/>
                <a:ext cx="0" cy="116"/>
              </a:xfrm>
              <a:custGeom>
                <a:avLst/>
                <a:gdLst>
                  <a:gd name="T0" fmla="*/ 0 h 356"/>
                  <a:gd name="T1" fmla="*/ 0 h 356"/>
                  <a:gd name="T2" fmla="*/ 356 h 35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6">
                    <a:moveTo>
                      <a:pt x="0" y="0"/>
                    </a:moveTo>
                    <a:lnTo>
                      <a:pt x="0" y="0"/>
                    </a:lnTo>
                    <a:lnTo>
                      <a:pt x="0" y="356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73"/>
              <p:cNvSpPr>
                <a:spLocks/>
              </p:cNvSpPr>
              <p:nvPr/>
            </p:nvSpPr>
            <p:spPr bwMode="auto">
              <a:xfrm>
                <a:off x="4281" y="944"/>
                <a:ext cx="0" cy="116"/>
              </a:xfrm>
              <a:custGeom>
                <a:avLst/>
                <a:gdLst>
                  <a:gd name="T0" fmla="*/ 0 h 356"/>
                  <a:gd name="T1" fmla="*/ 0 h 356"/>
                  <a:gd name="T2" fmla="*/ 356 h 35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6">
                    <a:moveTo>
                      <a:pt x="0" y="0"/>
                    </a:moveTo>
                    <a:lnTo>
                      <a:pt x="0" y="0"/>
                    </a:lnTo>
                    <a:lnTo>
                      <a:pt x="0" y="356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74"/>
              <p:cNvSpPr>
                <a:spLocks/>
              </p:cNvSpPr>
              <p:nvPr/>
            </p:nvSpPr>
            <p:spPr bwMode="auto">
              <a:xfrm>
                <a:off x="3994" y="722"/>
                <a:ext cx="855" cy="656"/>
              </a:xfrm>
              <a:custGeom>
                <a:avLst/>
                <a:gdLst>
                  <a:gd name="T0" fmla="*/ 0 w 2626"/>
                  <a:gd name="T1" fmla="*/ 0 h 2014"/>
                  <a:gd name="T2" fmla="*/ 0 w 2626"/>
                  <a:gd name="T3" fmla="*/ 0 h 2014"/>
                  <a:gd name="T4" fmla="*/ 2626 w 2626"/>
                  <a:gd name="T5" fmla="*/ 0 h 2014"/>
                  <a:gd name="T6" fmla="*/ 2626 w 2626"/>
                  <a:gd name="T7" fmla="*/ 2014 h 2014"/>
                  <a:gd name="T8" fmla="*/ 0 w 2626"/>
                  <a:gd name="T9" fmla="*/ 2014 h 2014"/>
                  <a:gd name="T10" fmla="*/ 0 w 2626"/>
                  <a:gd name="T11" fmla="*/ 0 h 2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26" h="2014">
                    <a:moveTo>
                      <a:pt x="0" y="0"/>
                    </a:moveTo>
                    <a:lnTo>
                      <a:pt x="0" y="0"/>
                    </a:lnTo>
                    <a:lnTo>
                      <a:pt x="2626" y="0"/>
                    </a:lnTo>
                    <a:lnTo>
                      <a:pt x="2626" y="2014"/>
                    </a:lnTo>
                    <a:lnTo>
                      <a:pt x="0" y="20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75"/>
              <p:cNvSpPr>
                <a:spLocks noEditPoints="1"/>
              </p:cNvSpPr>
              <p:nvPr/>
            </p:nvSpPr>
            <p:spPr bwMode="auto">
              <a:xfrm>
                <a:off x="3994" y="722"/>
                <a:ext cx="855" cy="656"/>
              </a:xfrm>
              <a:custGeom>
                <a:avLst/>
                <a:gdLst>
                  <a:gd name="T0" fmla="*/ 0 w 2626"/>
                  <a:gd name="T1" fmla="*/ 0 h 2014"/>
                  <a:gd name="T2" fmla="*/ 293 w 2626"/>
                  <a:gd name="T3" fmla="*/ 0 h 2014"/>
                  <a:gd name="T4" fmla="*/ 506 w 2626"/>
                  <a:gd name="T5" fmla="*/ 0 h 2014"/>
                  <a:gd name="T6" fmla="*/ 586 w 2626"/>
                  <a:gd name="T7" fmla="*/ 0 h 2014"/>
                  <a:gd name="T8" fmla="*/ 880 w 2626"/>
                  <a:gd name="T9" fmla="*/ 0 h 2014"/>
                  <a:gd name="T10" fmla="*/ 1093 w 2626"/>
                  <a:gd name="T11" fmla="*/ 0 h 2014"/>
                  <a:gd name="T12" fmla="*/ 1173 w 2626"/>
                  <a:gd name="T13" fmla="*/ 0 h 2014"/>
                  <a:gd name="T14" fmla="*/ 1466 w 2626"/>
                  <a:gd name="T15" fmla="*/ 0 h 2014"/>
                  <a:gd name="T16" fmla="*/ 1680 w 2626"/>
                  <a:gd name="T17" fmla="*/ 0 h 2014"/>
                  <a:gd name="T18" fmla="*/ 1760 w 2626"/>
                  <a:gd name="T19" fmla="*/ 0 h 2014"/>
                  <a:gd name="T20" fmla="*/ 2053 w 2626"/>
                  <a:gd name="T21" fmla="*/ 0 h 2014"/>
                  <a:gd name="T22" fmla="*/ 2266 w 2626"/>
                  <a:gd name="T23" fmla="*/ 0 h 2014"/>
                  <a:gd name="T24" fmla="*/ 2346 w 2626"/>
                  <a:gd name="T25" fmla="*/ 0 h 2014"/>
                  <a:gd name="T26" fmla="*/ 2626 w 2626"/>
                  <a:gd name="T27" fmla="*/ 14 h 2014"/>
                  <a:gd name="T28" fmla="*/ 2626 w 2626"/>
                  <a:gd name="T29" fmla="*/ 227 h 2014"/>
                  <a:gd name="T30" fmla="*/ 2626 w 2626"/>
                  <a:gd name="T31" fmla="*/ 307 h 2014"/>
                  <a:gd name="T32" fmla="*/ 2626 w 2626"/>
                  <a:gd name="T33" fmla="*/ 600 h 2014"/>
                  <a:gd name="T34" fmla="*/ 2626 w 2626"/>
                  <a:gd name="T35" fmla="*/ 814 h 2014"/>
                  <a:gd name="T36" fmla="*/ 2626 w 2626"/>
                  <a:gd name="T37" fmla="*/ 894 h 2014"/>
                  <a:gd name="T38" fmla="*/ 2626 w 2626"/>
                  <a:gd name="T39" fmla="*/ 1187 h 2014"/>
                  <a:gd name="T40" fmla="*/ 2626 w 2626"/>
                  <a:gd name="T41" fmla="*/ 1400 h 2014"/>
                  <a:gd name="T42" fmla="*/ 2626 w 2626"/>
                  <a:gd name="T43" fmla="*/ 1480 h 2014"/>
                  <a:gd name="T44" fmla="*/ 2626 w 2626"/>
                  <a:gd name="T45" fmla="*/ 1774 h 2014"/>
                  <a:gd name="T46" fmla="*/ 2626 w 2626"/>
                  <a:gd name="T47" fmla="*/ 1987 h 2014"/>
                  <a:gd name="T48" fmla="*/ 2573 w 2626"/>
                  <a:gd name="T49" fmla="*/ 2014 h 2014"/>
                  <a:gd name="T50" fmla="*/ 2280 w 2626"/>
                  <a:gd name="T51" fmla="*/ 2014 h 2014"/>
                  <a:gd name="T52" fmla="*/ 2066 w 2626"/>
                  <a:gd name="T53" fmla="*/ 2014 h 2014"/>
                  <a:gd name="T54" fmla="*/ 1986 w 2626"/>
                  <a:gd name="T55" fmla="*/ 2014 h 2014"/>
                  <a:gd name="T56" fmla="*/ 1693 w 2626"/>
                  <a:gd name="T57" fmla="*/ 2014 h 2014"/>
                  <a:gd name="T58" fmla="*/ 1480 w 2626"/>
                  <a:gd name="T59" fmla="*/ 2014 h 2014"/>
                  <a:gd name="T60" fmla="*/ 1400 w 2626"/>
                  <a:gd name="T61" fmla="*/ 2014 h 2014"/>
                  <a:gd name="T62" fmla="*/ 1106 w 2626"/>
                  <a:gd name="T63" fmla="*/ 2014 h 2014"/>
                  <a:gd name="T64" fmla="*/ 893 w 2626"/>
                  <a:gd name="T65" fmla="*/ 2014 h 2014"/>
                  <a:gd name="T66" fmla="*/ 813 w 2626"/>
                  <a:gd name="T67" fmla="*/ 2014 h 2014"/>
                  <a:gd name="T68" fmla="*/ 520 w 2626"/>
                  <a:gd name="T69" fmla="*/ 2014 h 2014"/>
                  <a:gd name="T70" fmla="*/ 306 w 2626"/>
                  <a:gd name="T71" fmla="*/ 2014 h 2014"/>
                  <a:gd name="T72" fmla="*/ 226 w 2626"/>
                  <a:gd name="T73" fmla="*/ 2014 h 2014"/>
                  <a:gd name="T74" fmla="*/ 0 w 2626"/>
                  <a:gd name="T75" fmla="*/ 1947 h 2014"/>
                  <a:gd name="T76" fmla="*/ 0 w 2626"/>
                  <a:gd name="T77" fmla="*/ 1734 h 2014"/>
                  <a:gd name="T78" fmla="*/ 0 w 2626"/>
                  <a:gd name="T79" fmla="*/ 1654 h 2014"/>
                  <a:gd name="T80" fmla="*/ 0 w 2626"/>
                  <a:gd name="T81" fmla="*/ 1360 h 2014"/>
                  <a:gd name="T82" fmla="*/ 0 w 2626"/>
                  <a:gd name="T83" fmla="*/ 1147 h 2014"/>
                  <a:gd name="T84" fmla="*/ 0 w 2626"/>
                  <a:gd name="T85" fmla="*/ 1067 h 2014"/>
                  <a:gd name="T86" fmla="*/ 0 w 2626"/>
                  <a:gd name="T87" fmla="*/ 774 h 2014"/>
                  <a:gd name="T88" fmla="*/ 0 w 2626"/>
                  <a:gd name="T89" fmla="*/ 560 h 2014"/>
                  <a:gd name="T90" fmla="*/ 0 w 2626"/>
                  <a:gd name="T91" fmla="*/ 480 h 2014"/>
                  <a:gd name="T92" fmla="*/ 0 w 2626"/>
                  <a:gd name="T93" fmla="*/ 187 h 2014"/>
                  <a:gd name="T94" fmla="*/ 0 w 2626"/>
                  <a:gd name="T95" fmla="*/ 0 h 2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26" h="2014">
                    <a:moveTo>
                      <a:pt x="0" y="0"/>
                    </a:moveTo>
                    <a:lnTo>
                      <a:pt x="0" y="0"/>
                    </a:lnTo>
                    <a:lnTo>
                      <a:pt x="213" y="0"/>
                    </a:lnTo>
                    <a:moveTo>
                      <a:pt x="293" y="0"/>
                    </a:moveTo>
                    <a:lnTo>
                      <a:pt x="293" y="0"/>
                    </a:lnTo>
                    <a:lnTo>
                      <a:pt x="506" y="0"/>
                    </a:lnTo>
                    <a:moveTo>
                      <a:pt x="586" y="0"/>
                    </a:moveTo>
                    <a:lnTo>
                      <a:pt x="586" y="0"/>
                    </a:lnTo>
                    <a:lnTo>
                      <a:pt x="800" y="0"/>
                    </a:lnTo>
                    <a:moveTo>
                      <a:pt x="880" y="0"/>
                    </a:moveTo>
                    <a:lnTo>
                      <a:pt x="880" y="0"/>
                    </a:lnTo>
                    <a:lnTo>
                      <a:pt x="1093" y="0"/>
                    </a:lnTo>
                    <a:moveTo>
                      <a:pt x="1173" y="0"/>
                    </a:moveTo>
                    <a:lnTo>
                      <a:pt x="1173" y="0"/>
                    </a:lnTo>
                    <a:lnTo>
                      <a:pt x="1386" y="0"/>
                    </a:lnTo>
                    <a:moveTo>
                      <a:pt x="1466" y="0"/>
                    </a:moveTo>
                    <a:lnTo>
                      <a:pt x="1466" y="0"/>
                    </a:lnTo>
                    <a:lnTo>
                      <a:pt x="1680" y="0"/>
                    </a:lnTo>
                    <a:moveTo>
                      <a:pt x="1760" y="0"/>
                    </a:moveTo>
                    <a:lnTo>
                      <a:pt x="1760" y="0"/>
                    </a:lnTo>
                    <a:lnTo>
                      <a:pt x="1973" y="0"/>
                    </a:lnTo>
                    <a:moveTo>
                      <a:pt x="2053" y="0"/>
                    </a:moveTo>
                    <a:lnTo>
                      <a:pt x="2053" y="0"/>
                    </a:lnTo>
                    <a:lnTo>
                      <a:pt x="2266" y="0"/>
                    </a:lnTo>
                    <a:moveTo>
                      <a:pt x="2346" y="0"/>
                    </a:moveTo>
                    <a:lnTo>
                      <a:pt x="2346" y="0"/>
                    </a:lnTo>
                    <a:lnTo>
                      <a:pt x="2560" y="0"/>
                    </a:lnTo>
                    <a:moveTo>
                      <a:pt x="2626" y="14"/>
                    </a:moveTo>
                    <a:lnTo>
                      <a:pt x="2626" y="14"/>
                    </a:lnTo>
                    <a:lnTo>
                      <a:pt x="2626" y="227"/>
                    </a:lnTo>
                    <a:moveTo>
                      <a:pt x="2626" y="307"/>
                    </a:moveTo>
                    <a:lnTo>
                      <a:pt x="2626" y="307"/>
                    </a:lnTo>
                    <a:lnTo>
                      <a:pt x="2626" y="520"/>
                    </a:lnTo>
                    <a:moveTo>
                      <a:pt x="2626" y="600"/>
                    </a:moveTo>
                    <a:lnTo>
                      <a:pt x="2626" y="600"/>
                    </a:lnTo>
                    <a:lnTo>
                      <a:pt x="2626" y="814"/>
                    </a:lnTo>
                    <a:moveTo>
                      <a:pt x="2626" y="894"/>
                    </a:moveTo>
                    <a:lnTo>
                      <a:pt x="2626" y="894"/>
                    </a:lnTo>
                    <a:lnTo>
                      <a:pt x="2626" y="1107"/>
                    </a:lnTo>
                    <a:moveTo>
                      <a:pt x="2626" y="1187"/>
                    </a:moveTo>
                    <a:lnTo>
                      <a:pt x="2626" y="1187"/>
                    </a:lnTo>
                    <a:lnTo>
                      <a:pt x="2626" y="1400"/>
                    </a:lnTo>
                    <a:moveTo>
                      <a:pt x="2626" y="1480"/>
                    </a:moveTo>
                    <a:lnTo>
                      <a:pt x="2626" y="1480"/>
                    </a:lnTo>
                    <a:lnTo>
                      <a:pt x="2626" y="1694"/>
                    </a:lnTo>
                    <a:moveTo>
                      <a:pt x="2626" y="1774"/>
                    </a:moveTo>
                    <a:lnTo>
                      <a:pt x="2626" y="1774"/>
                    </a:lnTo>
                    <a:lnTo>
                      <a:pt x="2626" y="1987"/>
                    </a:lnTo>
                    <a:moveTo>
                      <a:pt x="2573" y="2014"/>
                    </a:moveTo>
                    <a:lnTo>
                      <a:pt x="2573" y="2014"/>
                    </a:lnTo>
                    <a:lnTo>
                      <a:pt x="2360" y="2014"/>
                    </a:lnTo>
                    <a:moveTo>
                      <a:pt x="2280" y="2014"/>
                    </a:moveTo>
                    <a:lnTo>
                      <a:pt x="2280" y="2014"/>
                    </a:lnTo>
                    <a:lnTo>
                      <a:pt x="2066" y="2014"/>
                    </a:lnTo>
                    <a:moveTo>
                      <a:pt x="1986" y="2014"/>
                    </a:moveTo>
                    <a:lnTo>
                      <a:pt x="1986" y="2014"/>
                    </a:lnTo>
                    <a:lnTo>
                      <a:pt x="1773" y="2014"/>
                    </a:lnTo>
                    <a:moveTo>
                      <a:pt x="1693" y="2014"/>
                    </a:moveTo>
                    <a:lnTo>
                      <a:pt x="1693" y="2014"/>
                    </a:lnTo>
                    <a:lnTo>
                      <a:pt x="1480" y="2014"/>
                    </a:lnTo>
                    <a:moveTo>
                      <a:pt x="1400" y="2014"/>
                    </a:moveTo>
                    <a:lnTo>
                      <a:pt x="1400" y="2014"/>
                    </a:lnTo>
                    <a:lnTo>
                      <a:pt x="1186" y="2014"/>
                    </a:lnTo>
                    <a:moveTo>
                      <a:pt x="1106" y="2014"/>
                    </a:moveTo>
                    <a:lnTo>
                      <a:pt x="1106" y="2014"/>
                    </a:lnTo>
                    <a:lnTo>
                      <a:pt x="893" y="2014"/>
                    </a:lnTo>
                    <a:moveTo>
                      <a:pt x="813" y="2014"/>
                    </a:moveTo>
                    <a:lnTo>
                      <a:pt x="813" y="2014"/>
                    </a:lnTo>
                    <a:lnTo>
                      <a:pt x="600" y="2014"/>
                    </a:lnTo>
                    <a:moveTo>
                      <a:pt x="520" y="2014"/>
                    </a:moveTo>
                    <a:lnTo>
                      <a:pt x="520" y="2014"/>
                    </a:lnTo>
                    <a:lnTo>
                      <a:pt x="306" y="2014"/>
                    </a:lnTo>
                    <a:moveTo>
                      <a:pt x="226" y="2014"/>
                    </a:moveTo>
                    <a:lnTo>
                      <a:pt x="226" y="2014"/>
                    </a:lnTo>
                    <a:lnTo>
                      <a:pt x="13" y="2014"/>
                    </a:lnTo>
                    <a:moveTo>
                      <a:pt x="0" y="1947"/>
                    </a:moveTo>
                    <a:lnTo>
                      <a:pt x="0" y="1947"/>
                    </a:lnTo>
                    <a:lnTo>
                      <a:pt x="0" y="1734"/>
                    </a:lnTo>
                    <a:moveTo>
                      <a:pt x="0" y="1654"/>
                    </a:moveTo>
                    <a:lnTo>
                      <a:pt x="0" y="1654"/>
                    </a:lnTo>
                    <a:lnTo>
                      <a:pt x="0" y="1440"/>
                    </a:lnTo>
                    <a:moveTo>
                      <a:pt x="0" y="1360"/>
                    </a:moveTo>
                    <a:lnTo>
                      <a:pt x="0" y="1360"/>
                    </a:lnTo>
                    <a:lnTo>
                      <a:pt x="0" y="1147"/>
                    </a:lnTo>
                    <a:moveTo>
                      <a:pt x="0" y="1067"/>
                    </a:moveTo>
                    <a:lnTo>
                      <a:pt x="0" y="1067"/>
                    </a:lnTo>
                    <a:lnTo>
                      <a:pt x="0" y="854"/>
                    </a:lnTo>
                    <a:moveTo>
                      <a:pt x="0" y="774"/>
                    </a:moveTo>
                    <a:lnTo>
                      <a:pt x="0" y="774"/>
                    </a:lnTo>
                    <a:lnTo>
                      <a:pt x="0" y="560"/>
                    </a:lnTo>
                    <a:moveTo>
                      <a:pt x="0" y="480"/>
                    </a:moveTo>
                    <a:lnTo>
                      <a:pt x="0" y="480"/>
                    </a:lnTo>
                    <a:lnTo>
                      <a:pt x="0" y="267"/>
                    </a:lnTo>
                    <a:moveTo>
                      <a:pt x="0" y="187"/>
                    </a:moveTo>
                    <a:lnTo>
                      <a:pt x="0" y="18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76"/>
              <p:cNvSpPr>
                <a:spLocks/>
              </p:cNvSpPr>
              <p:nvPr/>
            </p:nvSpPr>
            <p:spPr bwMode="auto">
              <a:xfrm>
                <a:off x="4610" y="566"/>
                <a:ext cx="0" cy="336"/>
              </a:xfrm>
              <a:custGeom>
                <a:avLst/>
                <a:gdLst>
                  <a:gd name="T0" fmla="*/ 0 h 1032"/>
                  <a:gd name="T1" fmla="*/ 0 h 1032"/>
                  <a:gd name="T2" fmla="*/ 1032 h 10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32">
                    <a:moveTo>
                      <a:pt x="0" y="0"/>
                    </a:moveTo>
                    <a:lnTo>
                      <a:pt x="0" y="0"/>
                    </a:lnTo>
                    <a:lnTo>
                      <a:pt x="0" y="1032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77"/>
              <p:cNvSpPr>
                <a:spLocks/>
              </p:cNvSpPr>
              <p:nvPr/>
            </p:nvSpPr>
            <p:spPr bwMode="auto">
              <a:xfrm>
                <a:off x="4610" y="566"/>
                <a:ext cx="0" cy="336"/>
              </a:xfrm>
              <a:custGeom>
                <a:avLst/>
                <a:gdLst>
                  <a:gd name="T0" fmla="*/ 0 h 1032"/>
                  <a:gd name="T1" fmla="*/ 0 h 1032"/>
                  <a:gd name="T2" fmla="*/ 1032 h 103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32">
                    <a:moveTo>
                      <a:pt x="0" y="0"/>
                    </a:moveTo>
                    <a:lnTo>
                      <a:pt x="0" y="0"/>
                    </a:lnTo>
                    <a:lnTo>
                      <a:pt x="0" y="1032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78"/>
              <p:cNvSpPr>
                <a:spLocks/>
              </p:cNvSpPr>
              <p:nvPr/>
            </p:nvSpPr>
            <p:spPr bwMode="auto">
              <a:xfrm>
                <a:off x="4541" y="1039"/>
                <a:ext cx="265" cy="304"/>
              </a:xfrm>
              <a:custGeom>
                <a:avLst/>
                <a:gdLst>
                  <a:gd name="T0" fmla="*/ 0 w 813"/>
                  <a:gd name="T1" fmla="*/ 135 h 933"/>
                  <a:gd name="T2" fmla="*/ 0 w 813"/>
                  <a:gd name="T3" fmla="*/ 135 h 933"/>
                  <a:gd name="T4" fmla="*/ 135 w 813"/>
                  <a:gd name="T5" fmla="*/ 0 h 933"/>
                  <a:gd name="T6" fmla="*/ 678 w 813"/>
                  <a:gd name="T7" fmla="*/ 0 h 933"/>
                  <a:gd name="T8" fmla="*/ 813 w 813"/>
                  <a:gd name="T9" fmla="*/ 135 h 933"/>
                  <a:gd name="T10" fmla="*/ 813 w 813"/>
                  <a:gd name="T11" fmla="*/ 797 h 933"/>
                  <a:gd name="T12" fmla="*/ 678 w 813"/>
                  <a:gd name="T13" fmla="*/ 933 h 933"/>
                  <a:gd name="T14" fmla="*/ 135 w 813"/>
                  <a:gd name="T15" fmla="*/ 933 h 933"/>
                  <a:gd name="T16" fmla="*/ 0 w 813"/>
                  <a:gd name="T17" fmla="*/ 797 h 933"/>
                  <a:gd name="T18" fmla="*/ 0 w 813"/>
                  <a:gd name="T19" fmla="*/ 13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33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0"/>
                      <a:pt x="813" y="135"/>
                    </a:cubicBezTo>
                    <a:lnTo>
                      <a:pt x="813" y="797"/>
                    </a:lnTo>
                    <a:cubicBezTo>
                      <a:pt x="813" y="872"/>
                      <a:pt x="752" y="933"/>
                      <a:pt x="678" y="933"/>
                    </a:cubicBezTo>
                    <a:lnTo>
                      <a:pt x="135" y="933"/>
                    </a:lnTo>
                    <a:cubicBezTo>
                      <a:pt x="61" y="933"/>
                      <a:pt x="0" y="872"/>
                      <a:pt x="0" y="797"/>
                    </a:cubicBez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79"/>
              <p:cNvSpPr>
                <a:spLocks/>
              </p:cNvSpPr>
              <p:nvPr/>
            </p:nvSpPr>
            <p:spPr bwMode="auto">
              <a:xfrm>
                <a:off x="4541" y="1039"/>
                <a:ext cx="265" cy="304"/>
              </a:xfrm>
              <a:custGeom>
                <a:avLst/>
                <a:gdLst>
                  <a:gd name="T0" fmla="*/ 0 w 813"/>
                  <a:gd name="T1" fmla="*/ 135 h 933"/>
                  <a:gd name="T2" fmla="*/ 0 w 813"/>
                  <a:gd name="T3" fmla="*/ 135 h 933"/>
                  <a:gd name="T4" fmla="*/ 135 w 813"/>
                  <a:gd name="T5" fmla="*/ 0 h 933"/>
                  <a:gd name="T6" fmla="*/ 678 w 813"/>
                  <a:gd name="T7" fmla="*/ 0 h 933"/>
                  <a:gd name="T8" fmla="*/ 813 w 813"/>
                  <a:gd name="T9" fmla="*/ 135 h 933"/>
                  <a:gd name="T10" fmla="*/ 813 w 813"/>
                  <a:gd name="T11" fmla="*/ 797 h 933"/>
                  <a:gd name="T12" fmla="*/ 678 w 813"/>
                  <a:gd name="T13" fmla="*/ 933 h 933"/>
                  <a:gd name="T14" fmla="*/ 135 w 813"/>
                  <a:gd name="T15" fmla="*/ 933 h 933"/>
                  <a:gd name="T16" fmla="*/ 0 w 813"/>
                  <a:gd name="T17" fmla="*/ 797 h 933"/>
                  <a:gd name="T18" fmla="*/ 0 w 813"/>
                  <a:gd name="T19" fmla="*/ 13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33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0"/>
                      <a:pt x="813" y="135"/>
                    </a:cubicBezTo>
                    <a:lnTo>
                      <a:pt x="813" y="797"/>
                    </a:lnTo>
                    <a:cubicBezTo>
                      <a:pt x="813" y="872"/>
                      <a:pt x="752" y="933"/>
                      <a:pt x="678" y="933"/>
                    </a:cubicBezTo>
                    <a:lnTo>
                      <a:pt x="135" y="933"/>
                    </a:lnTo>
                    <a:cubicBezTo>
                      <a:pt x="61" y="933"/>
                      <a:pt x="0" y="872"/>
                      <a:pt x="0" y="797"/>
                    </a:cubicBezTo>
                    <a:lnTo>
                      <a:pt x="0" y="13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Rectangle 80"/>
              <p:cNvSpPr>
                <a:spLocks noChangeArrowheads="1"/>
              </p:cNvSpPr>
              <p:nvPr/>
            </p:nvSpPr>
            <p:spPr bwMode="auto">
              <a:xfrm>
                <a:off x="4595" y="1152"/>
                <a:ext cx="14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5" name="Rectangle 81"/>
              <p:cNvSpPr>
                <a:spLocks noChangeArrowheads="1"/>
              </p:cNvSpPr>
              <p:nvPr/>
            </p:nvSpPr>
            <p:spPr bwMode="auto">
              <a:xfrm>
                <a:off x="4704" y="1152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6" name="Freeform 82"/>
              <p:cNvSpPr>
                <a:spLocks/>
              </p:cNvSpPr>
              <p:nvPr/>
            </p:nvSpPr>
            <p:spPr bwMode="auto">
              <a:xfrm>
                <a:off x="4077" y="1044"/>
                <a:ext cx="412" cy="299"/>
              </a:xfrm>
              <a:custGeom>
                <a:avLst/>
                <a:gdLst>
                  <a:gd name="T0" fmla="*/ 0 w 1267"/>
                  <a:gd name="T1" fmla="*/ 153 h 920"/>
                  <a:gd name="T2" fmla="*/ 0 w 1267"/>
                  <a:gd name="T3" fmla="*/ 153 h 920"/>
                  <a:gd name="T4" fmla="*/ 154 w 1267"/>
                  <a:gd name="T5" fmla="*/ 0 h 920"/>
                  <a:gd name="T6" fmla="*/ 1113 w 1267"/>
                  <a:gd name="T7" fmla="*/ 0 h 920"/>
                  <a:gd name="T8" fmla="*/ 1267 w 1267"/>
                  <a:gd name="T9" fmla="*/ 153 h 920"/>
                  <a:gd name="T10" fmla="*/ 1267 w 1267"/>
                  <a:gd name="T11" fmla="*/ 766 h 920"/>
                  <a:gd name="T12" fmla="*/ 1113 w 1267"/>
                  <a:gd name="T13" fmla="*/ 920 h 920"/>
                  <a:gd name="T14" fmla="*/ 154 w 1267"/>
                  <a:gd name="T15" fmla="*/ 920 h 920"/>
                  <a:gd name="T16" fmla="*/ 0 w 1267"/>
                  <a:gd name="T17" fmla="*/ 766 h 920"/>
                  <a:gd name="T18" fmla="*/ 0 w 1267"/>
                  <a:gd name="T19" fmla="*/ 153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7" h="920">
                    <a:moveTo>
                      <a:pt x="0" y="153"/>
                    </a:moveTo>
                    <a:lnTo>
                      <a:pt x="0" y="153"/>
                    </a:lnTo>
                    <a:cubicBezTo>
                      <a:pt x="0" y="68"/>
                      <a:pt x="69" y="0"/>
                      <a:pt x="154" y="0"/>
                    </a:cubicBezTo>
                    <a:lnTo>
                      <a:pt x="1113" y="0"/>
                    </a:lnTo>
                    <a:cubicBezTo>
                      <a:pt x="1198" y="0"/>
                      <a:pt x="1267" y="68"/>
                      <a:pt x="1267" y="153"/>
                    </a:cubicBezTo>
                    <a:lnTo>
                      <a:pt x="1267" y="766"/>
                    </a:lnTo>
                    <a:cubicBezTo>
                      <a:pt x="1267" y="851"/>
                      <a:pt x="1198" y="920"/>
                      <a:pt x="1113" y="920"/>
                    </a:cubicBezTo>
                    <a:lnTo>
                      <a:pt x="154" y="920"/>
                    </a:lnTo>
                    <a:cubicBezTo>
                      <a:pt x="69" y="920"/>
                      <a:pt x="0" y="851"/>
                      <a:pt x="0" y="766"/>
                    </a:cubicBezTo>
                    <a:lnTo>
                      <a:pt x="0" y="153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83"/>
              <p:cNvSpPr>
                <a:spLocks/>
              </p:cNvSpPr>
              <p:nvPr/>
            </p:nvSpPr>
            <p:spPr bwMode="auto">
              <a:xfrm>
                <a:off x="4077" y="1044"/>
                <a:ext cx="412" cy="299"/>
              </a:xfrm>
              <a:custGeom>
                <a:avLst/>
                <a:gdLst>
                  <a:gd name="T0" fmla="*/ 0 w 1267"/>
                  <a:gd name="T1" fmla="*/ 153 h 920"/>
                  <a:gd name="T2" fmla="*/ 0 w 1267"/>
                  <a:gd name="T3" fmla="*/ 153 h 920"/>
                  <a:gd name="T4" fmla="*/ 154 w 1267"/>
                  <a:gd name="T5" fmla="*/ 0 h 920"/>
                  <a:gd name="T6" fmla="*/ 1113 w 1267"/>
                  <a:gd name="T7" fmla="*/ 0 h 920"/>
                  <a:gd name="T8" fmla="*/ 1267 w 1267"/>
                  <a:gd name="T9" fmla="*/ 153 h 920"/>
                  <a:gd name="T10" fmla="*/ 1267 w 1267"/>
                  <a:gd name="T11" fmla="*/ 766 h 920"/>
                  <a:gd name="T12" fmla="*/ 1113 w 1267"/>
                  <a:gd name="T13" fmla="*/ 920 h 920"/>
                  <a:gd name="T14" fmla="*/ 154 w 1267"/>
                  <a:gd name="T15" fmla="*/ 920 h 920"/>
                  <a:gd name="T16" fmla="*/ 0 w 1267"/>
                  <a:gd name="T17" fmla="*/ 766 h 920"/>
                  <a:gd name="T18" fmla="*/ 0 w 1267"/>
                  <a:gd name="T19" fmla="*/ 153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7" h="920">
                    <a:moveTo>
                      <a:pt x="0" y="153"/>
                    </a:moveTo>
                    <a:lnTo>
                      <a:pt x="0" y="153"/>
                    </a:lnTo>
                    <a:cubicBezTo>
                      <a:pt x="0" y="68"/>
                      <a:pt x="69" y="0"/>
                      <a:pt x="154" y="0"/>
                    </a:cubicBezTo>
                    <a:lnTo>
                      <a:pt x="1113" y="0"/>
                    </a:lnTo>
                    <a:cubicBezTo>
                      <a:pt x="1198" y="0"/>
                      <a:pt x="1267" y="68"/>
                      <a:pt x="1267" y="153"/>
                    </a:cubicBezTo>
                    <a:lnTo>
                      <a:pt x="1267" y="766"/>
                    </a:lnTo>
                    <a:cubicBezTo>
                      <a:pt x="1267" y="851"/>
                      <a:pt x="1198" y="920"/>
                      <a:pt x="1113" y="920"/>
                    </a:cubicBezTo>
                    <a:lnTo>
                      <a:pt x="154" y="920"/>
                    </a:lnTo>
                    <a:cubicBezTo>
                      <a:pt x="69" y="920"/>
                      <a:pt x="0" y="851"/>
                      <a:pt x="0" y="766"/>
                    </a:cubicBezTo>
                    <a:lnTo>
                      <a:pt x="0" y="153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Rectangle 84"/>
              <p:cNvSpPr>
                <a:spLocks noChangeArrowheads="1"/>
              </p:cNvSpPr>
              <p:nvPr/>
            </p:nvSpPr>
            <p:spPr bwMode="auto">
              <a:xfrm>
                <a:off x="4151" y="1114"/>
                <a:ext cx="15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8*8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9" name="Rectangle 85"/>
              <p:cNvSpPr>
                <a:spLocks noChangeArrowheads="1"/>
              </p:cNvSpPr>
              <p:nvPr/>
            </p:nvSpPr>
            <p:spPr bwMode="auto">
              <a:xfrm>
                <a:off x="4272" y="1114"/>
                <a:ext cx="12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0" name="Rectangle 86"/>
              <p:cNvSpPr>
                <a:spLocks noChangeArrowheads="1"/>
              </p:cNvSpPr>
              <p:nvPr/>
            </p:nvSpPr>
            <p:spPr bwMode="auto">
              <a:xfrm>
                <a:off x="4368" y="1114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1" name="Rectangle 87"/>
              <p:cNvSpPr>
                <a:spLocks noChangeArrowheads="1"/>
              </p:cNvSpPr>
              <p:nvPr/>
            </p:nvSpPr>
            <p:spPr bwMode="auto">
              <a:xfrm>
                <a:off x="4416" y="1114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2" name="Rectangle 88"/>
              <p:cNvSpPr>
                <a:spLocks noChangeArrowheads="1"/>
              </p:cNvSpPr>
              <p:nvPr/>
            </p:nvSpPr>
            <p:spPr bwMode="auto">
              <a:xfrm>
                <a:off x="4203" y="1201"/>
                <a:ext cx="1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Mes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3" name="Rectangle 89"/>
              <p:cNvSpPr>
                <a:spLocks noChangeArrowheads="1"/>
              </p:cNvSpPr>
              <p:nvPr/>
            </p:nvSpPr>
            <p:spPr bwMode="auto">
              <a:xfrm>
                <a:off x="4325" y="1201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4" name="Freeform 90"/>
              <p:cNvSpPr>
                <a:spLocks/>
              </p:cNvSpPr>
              <p:nvPr/>
            </p:nvSpPr>
            <p:spPr bwMode="auto">
              <a:xfrm>
                <a:off x="4502" y="740"/>
                <a:ext cx="226" cy="99"/>
              </a:xfrm>
              <a:custGeom>
                <a:avLst/>
                <a:gdLst>
                  <a:gd name="T0" fmla="*/ 0 w 693"/>
                  <a:gd name="T1" fmla="*/ 51 h 306"/>
                  <a:gd name="T2" fmla="*/ 0 w 693"/>
                  <a:gd name="T3" fmla="*/ 51 h 306"/>
                  <a:gd name="T4" fmla="*/ 51 w 693"/>
                  <a:gd name="T5" fmla="*/ 0 h 306"/>
                  <a:gd name="T6" fmla="*/ 642 w 693"/>
                  <a:gd name="T7" fmla="*/ 0 h 306"/>
                  <a:gd name="T8" fmla="*/ 693 w 693"/>
                  <a:gd name="T9" fmla="*/ 51 h 306"/>
                  <a:gd name="T10" fmla="*/ 693 w 693"/>
                  <a:gd name="T11" fmla="*/ 255 h 306"/>
                  <a:gd name="T12" fmla="*/ 642 w 693"/>
                  <a:gd name="T13" fmla="*/ 306 h 306"/>
                  <a:gd name="T14" fmla="*/ 51 w 693"/>
                  <a:gd name="T15" fmla="*/ 306 h 306"/>
                  <a:gd name="T16" fmla="*/ 0 w 693"/>
                  <a:gd name="T17" fmla="*/ 255 h 306"/>
                  <a:gd name="T18" fmla="*/ 0 w 693"/>
                  <a:gd name="T19" fmla="*/ 5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3" h="306">
                    <a:moveTo>
                      <a:pt x="0" y="51"/>
                    </a:moveTo>
                    <a:lnTo>
                      <a:pt x="0" y="51"/>
                    </a:lnTo>
                    <a:cubicBezTo>
                      <a:pt x="0" y="22"/>
                      <a:pt x="23" y="0"/>
                      <a:pt x="51" y="0"/>
                    </a:cubicBezTo>
                    <a:lnTo>
                      <a:pt x="642" y="0"/>
                    </a:lnTo>
                    <a:cubicBezTo>
                      <a:pt x="670" y="0"/>
                      <a:pt x="693" y="22"/>
                      <a:pt x="693" y="51"/>
                    </a:cubicBezTo>
                    <a:lnTo>
                      <a:pt x="693" y="255"/>
                    </a:lnTo>
                    <a:cubicBezTo>
                      <a:pt x="693" y="283"/>
                      <a:pt x="670" y="306"/>
                      <a:pt x="642" y="306"/>
                    </a:cubicBezTo>
                    <a:lnTo>
                      <a:pt x="51" y="306"/>
                    </a:lnTo>
                    <a:cubicBezTo>
                      <a:pt x="23" y="306"/>
                      <a:pt x="0" y="283"/>
                      <a:pt x="0" y="255"/>
                    </a:cubicBez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Rectangle 91"/>
              <p:cNvSpPr>
                <a:spLocks noChangeArrowheads="1"/>
              </p:cNvSpPr>
              <p:nvPr/>
            </p:nvSpPr>
            <p:spPr bwMode="auto">
              <a:xfrm>
                <a:off x="4547" y="750"/>
                <a:ext cx="11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iM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6" name="Rectangle 92"/>
              <p:cNvSpPr>
                <a:spLocks noChangeArrowheads="1"/>
              </p:cNvSpPr>
              <p:nvPr/>
            </p:nvSpPr>
            <p:spPr bwMode="auto">
              <a:xfrm>
                <a:off x="4629" y="750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7" name="Freeform 93"/>
              <p:cNvSpPr>
                <a:spLocks/>
              </p:cNvSpPr>
              <p:nvPr/>
            </p:nvSpPr>
            <p:spPr bwMode="auto">
              <a:xfrm>
                <a:off x="4224" y="883"/>
                <a:ext cx="534" cy="104"/>
              </a:xfrm>
              <a:custGeom>
                <a:avLst/>
                <a:gdLst>
                  <a:gd name="T0" fmla="*/ 0 w 1640"/>
                  <a:gd name="T1" fmla="*/ 53 h 320"/>
                  <a:gd name="T2" fmla="*/ 0 w 1640"/>
                  <a:gd name="T3" fmla="*/ 53 h 320"/>
                  <a:gd name="T4" fmla="*/ 54 w 1640"/>
                  <a:gd name="T5" fmla="*/ 0 h 320"/>
                  <a:gd name="T6" fmla="*/ 1587 w 1640"/>
                  <a:gd name="T7" fmla="*/ 0 h 320"/>
                  <a:gd name="T8" fmla="*/ 1640 w 1640"/>
                  <a:gd name="T9" fmla="*/ 53 h 320"/>
                  <a:gd name="T10" fmla="*/ 1640 w 1640"/>
                  <a:gd name="T11" fmla="*/ 266 h 320"/>
                  <a:gd name="T12" fmla="*/ 1587 w 1640"/>
                  <a:gd name="T13" fmla="*/ 320 h 320"/>
                  <a:gd name="T14" fmla="*/ 54 w 1640"/>
                  <a:gd name="T15" fmla="*/ 320 h 320"/>
                  <a:gd name="T16" fmla="*/ 0 w 1640"/>
                  <a:gd name="T17" fmla="*/ 266 h 320"/>
                  <a:gd name="T18" fmla="*/ 0 w 1640"/>
                  <a:gd name="T19" fmla="*/ 5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0" h="320">
                    <a:moveTo>
                      <a:pt x="0" y="53"/>
                    </a:moveTo>
                    <a:lnTo>
                      <a:pt x="0" y="53"/>
                    </a:lnTo>
                    <a:cubicBezTo>
                      <a:pt x="0" y="23"/>
                      <a:pt x="24" y="0"/>
                      <a:pt x="54" y="0"/>
                    </a:cubicBezTo>
                    <a:lnTo>
                      <a:pt x="1587" y="0"/>
                    </a:lnTo>
                    <a:cubicBezTo>
                      <a:pt x="1617" y="0"/>
                      <a:pt x="1640" y="23"/>
                      <a:pt x="1640" y="53"/>
                    </a:cubicBezTo>
                    <a:lnTo>
                      <a:pt x="1640" y="266"/>
                    </a:lnTo>
                    <a:cubicBezTo>
                      <a:pt x="1640" y="296"/>
                      <a:pt x="1617" y="320"/>
                      <a:pt x="1587" y="320"/>
                    </a:cubicBezTo>
                    <a:lnTo>
                      <a:pt x="54" y="320"/>
                    </a:lnTo>
                    <a:cubicBezTo>
                      <a:pt x="24" y="320"/>
                      <a:pt x="0" y="296"/>
                      <a:pt x="0" y="266"/>
                    </a:cubicBezTo>
                    <a:lnTo>
                      <a:pt x="0" y="53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Rectangle 94"/>
              <p:cNvSpPr>
                <a:spLocks noChangeArrowheads="1"/>
              </p:cNvSpPr>
              <p:nvPr/>
            </p:nvSpPr>
            <p:spPr bwMode="auto">
              <a:xfrm>
                <a:off x="4420" y="895"/>
                <a:ext cx="16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PPU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9" name="Freeform 95"/>
              <p:cNvSpPr>
                <a:spLocks/>
              </p:cNvSpPr>
              <p:nvPr/>
            </p:nvSpPr>
            <p:spPr bwMode="auto">
              <a:xfrm>
                <a:off x="3942" y="453"/>
                <a:ext cx="942" cy="135"/>
              </a:xfrm>
              <a:custGeom>
                <a:avLst/>
                <a:gdLst>
                  <a:gd name="T0" fmla="*/ 0 w 2893"/>
                  <a:gd name="T1" fmla="*/ 67 h 412"/>
                  <a:gd name="T2" fmla="*/ 0 w 2893"/>
                  <a:gd name="T3" fmla="*/ 67 h 412"/>
                  <a:gd name="T4" fmla="*/ 69 w 2893"/>
                  <a:gd name="T5" fmla="*/ 0 h 412"/>
                  <a:gd name="T6" fmla="*/ 2824 w 2893"/>
                  <a:gd name="T7" fmla="*/ 0 h 412"/>
                  <a:gd name="T8" fmla="*/ 2893 w 2893"/>
                  <a:gd name="T9" fmla="*/ 67 h 412"/>
                  <a:gd name="T10" fmla="*/ 2893 w 2893"/>
                  <a:gd name="T11" fmla="*/ 343 h 412"/>
                  <a:gd name="T12" fmla="*/ 2824 w 2893"/>
                  <a:gd name="T13" fmla="*/ 412 h 412"/>
                  <a:gd name="T14" fmla="*/ 69 w 2893"/>
                  <a:gd name="T15" fmla="*/ 412 h 412"/>
                  <a:gd name="T16" fmla="*/ 0 w 2893"/>
                  <a:gd name="T17" fmla="*/ 343 h 412"/>
                  <a:gd name="T18" fmla="*/ 0 w 2893"/>
                  <a:gd name="T19" fmla="*/ 67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93" h="412">
                    <a:moveTo>
                      <a:pt x="0" y="67"/>
                    </a:moveTo>
                    <a:lnTo>
                      <a:pt x="0" y="67"/>
                    </a:lnTo>
                    <a:cubicBezTo>
                      <a:pt x="0" y="29"/>
                      <a:pt x="31" y="0"/>
                      <a:pt x="69" y="0"/>
                    </a:cubicBezTo>
                    <a:lnTo>
                      <a:pt x="2824" y="0"/>
                    </a:lnTo>
                    <a:cubicBezTo>
                      <a:pt x="2862" y="0"/>
                      <a:pt x="2893" y="29"/>
                      <a:pt x="2893" y="67"/>
                    </a:cubicBezTo>
                    <a:lnTo>
                      <a:pt x="2893" y="343"/>
                    </a:lnTo>
                    <a:cubicBezTo>
                      <a:pt x="2893" y="381"/>
                      <a:pt x="2862" y="412"/>
                      <a:pt x="2824" y="412"/>
                    </a:cubicBezTo>
                    <a:lnTo>
                      <a:pt x="69" y="412"/>
                    </a:lnTo>
                    <a:cubicBezTo>
                      <a:pt x="31" y="412"/>
                      <a:pt x="0" y="381"/>
                      <a:pt x="0" y="343"/>
                    </a:cubicBez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Rectangle 96"/>
              <p:cNvSpPr>
                <a:spLocks noChangeArrowheads="1"/>
              </p:cNvSpPr>
              <p:nvPr/>
            </p:nvSpPr>
            <p:spPr bwMode="auto">
              <a:xfrm>
                <a:off x="4286" y="481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1" name="Rectangle 97"/>
              <p:cNvSpPr>
                <a:spLocks noChangeArrowheads="1"/>
              </p:cNvSpPr>
              <p:nvPr/>
            </p:nvSpPr>
            <p:spPr bwMode="auto">
              <a:xfrm>
                <a:off x="4351" y="481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2" name="Rectangle 98"/>
              <p:cNvSpPr>
                <a:spLocks noChangeArrowheads="1"/>
              </p:cNvSpPr>
              <p:nvPr/>
            </p:nvSpPr>
            <p:spPr bwMode="auto">
              <a:xfrm>
                <a:off x="4381" y="481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3" name="Rectangle 99"/>
              <p:cNvSpPr>
                <a:spLocks noChangeArrowheads="1"/>
              </p:cNvSpPr>
              <p:nvPr/>
            </p:nvSpPr>
            <p:spPr bwMode="auto">
              <a:xfrm>
                <a:off x="4437" y="481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4" name="Rectangle 100"/>
              <p:cNvSpPr>
                <a:spLocks noChangeArrowheads="1"/>
              </p:cNvSpPr>
              <p:nvPr/>
            </p:nvSpPr>
            <p:spPr bwMode="auto">
              <a:xfrm>
                <a:off x="4503" y="481"/>
                <a:ext cx="6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5" name="Rectangle 101"/>
              <p:cNvSpPr>
                <a:spLocks noChangeArrowheads="1"/>
              </p:cNvSpPr>
              <p:nvPr/>
            </p:nvSpPr>
            <p:spPr bwMode="auto">
              <a:xfrm>
                <a:off x="4042" y="760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6" name="Rectangle 102"/>
              <p:cNvSpPr>
                <a:spLocks noChangeArrowheads="1"/>
              </p:cNvSpPr>
              <p:nvPr/>
            </p:nvSpPr>
            <p:spPr bwMode="auto">
              <a:xfrm>
                <a:off x="4094" y="760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7" name="Rectangle 103"/>
              <p:cNvSpPr>
                <a:spLocks noChangeArrowheads="1"/>
              </p:cNvSpPr>
              <p:nvPr/>
            </p:nvSpPr>
            <p:spPr bwMode="auto">
              <a:xfrm>
                <a:off x="4159" y="760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8" name="Rectangle 104"/>
              <p:cNvSpPr>
                <a:spLocks noChangeArrowheads="1"/>
              </p:cNvSpPr>
              <p:nvPr/>
            </p:nvSpPr>
            <p:spPr bwMode="auto">
              <a:xfrm>
                <a:off x="4202" y="760"/>
                <a:ext cx="8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9" name="Rectangle 105"/>
              <p:cNvSpPr>
                <a:spLocks noChangeArrowheads="1"/>
              </p:cNvSpPr>
              <p:nvPr/>
            </p:nvSpPr>
            <p:spPr bwMode="auto">
              <a:xfrm>
                <a:off x="4255" y="760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0" name="Rectangle 106"/>
              <p:cNvSpPr>
                <a:spLocks noChangeArrowheads="1"/>
              </p:cNvSpPr>
              <p:nvPr/>
            </p:nvSpPr>
            <p:spPr bwMode="auto">
              <a:xfrm>
                <a:off x="4285" y="760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1" name="Rectangle 107"/>
              <p:cNvSpPr>
                <a:spLocks noChangeArrowheads="1"/>
              </p:cNvSpPr>
              <p:nvPr/>
            </p:nvSpPr>
            <p:spPr bwMode="auto">
              <a:xfrm>
                <a:off x="4359" y="760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2" name="Rectangle 108"/>
              <p:cNvSpPr>
                <a:spLocks noChangeArrowheads="1"/>
              </p:cNvSpPr>
              <p:nvPr/>
            </p:nvSpPr>
            <p:spPr bwMode="auto">
              <a:xfrm>
                <a:off x="4420" y="760"/>
                <a:ext cx="6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3" name="Freeform 109"/>
              <p:cNvSpPr>
                <a:spLocks/>
              </p:cNvSpPr>
              <p:nvPr/>
            </p:nvSpPr>
            <p:spPr bwMode="auto">
              <a:xfrm>
                <a:off x="4667" y="2008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4" name="Freeform 110"/>
              <p:cNvSpPr>
                <a:spLocks/>
              </p:cNvSpPr>
              <p:nvPr/>
            </p:nvSpPr>
            <p:spPr bwMode="auto">
              <a:xfrm>
                <a:off x="4667" y="2008"/>
                <a:ext cx="0" cy="116"/>
              </a:xfrm>
              <a:custGeom>
                <a:avLst/>
                <a:gdLst>
                  <a:gd name="T0" fmla="*/ 0 w 1"/>
                  <a:gd name="T1" fmla="*/ 0 h 355"/>
                  <a:gd name="T2" fmla="*/ 0 w 1"/>
                  <a:gd name="T3" fmla="*/ 0 h 355"/>
                  <a:gd name="T4" fmla="*/ 1 w 1"/>
                  <a:gd name="T5" fmla="*/ 355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55">
                    <a:moveTo>
                      <a:pt x="0" y="0"/>
                    </a:moveTo>
                    <a:lnTo>
                      <a:pt x="0" y="0"/>
                    </a:lnTo>
                    <a:lnTo>
                      <a:pt x="1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111"/>
              <p:cNvSpPr>
                <a:spLocks/>
              </p:cNvSpPr>
              <p:nvPr/>
            </p:nvSpPr>
            <p:spPr bwMode="auto">
              <a:xfrm>
                <a:off x="4272" y="2008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6" name="Freeform 112"/>
              <p:cNvSpPr>
                <a:spLocks/>
              </p:cNvSpPr>
              <p:nvPr/>
            </p:nvSpPr>
            <p:spPr bwMode="auto">
              <a:xfrm>
                <a:off x="4272" y="2008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113"/>
              <p:cNvSpPr>
                <a:spLocks/>
              </p:cNvSpPr>
              <p:nvPr/>
            </p:nvSpPr>
            <p:spPr bwMode="auto">
              <a:xfrm>
                <a:off x="3994" y="1717"/>
                <a:ext cx="855" cy="660"/>
              </a:xfrm>
              <a:custGeom>
                <a:avLst/>
                <a:gdLst>
                  <a:gd name="T0" fmla="*/ 0 w 2626"/>
                  <a:gd name="T1" fmla="*/ 0 h 2026"/>
                  <a:gd name="T2" fmla="*/ 0 w 2626"/>
                  <a:gd name="T3" fmla="*/ 0 h 2026"/>
                  <a:gd name="T4" fmla="*/ 2626 w 2626"/>
                  <a:gd name="T5" fmla="*/ 0 h 2026"/>
                  <a:gd name="T6" fmla="*/ 2626 w 2626"/>
                  <a:gd name="T7" fmla="*/ 2026 h 2026"/>
                  <a:gd name="T8" fmla="*/ 0 w 2626"/>
                  <a:gd name="T9" fmla="*/ 2026 h 2026"/>
                  <a:gd name="T10" fmla="*/ 0 w 2626"/>
                  <a:gd name="T11" fmla="*/ 0 h 2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26" h="2026">
                    <a:moveTo>
                      <a:pt x="0" y="0"/>
                    </a:moveTo>
                    <a:lnTo>
                      <a:pt x="0" y="0"/>
                    </a:lnTo>
                    <a:lnTo>
                      <a:pt x="2626" y="0"/>
                    </a:lnTo>
                    <a:lnTo>
                      <a:pt x="2626" y="2026"/>
                    </a:lnTo>
                    <a:lnTo>
                      <a:pt x="0" y="20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8" name="Freeform 114"/>
              <p:cNvSpPr>
                <a:spLocks noEditPoints="1"/>
              </p:cNvSpPr>
              <p:nvPr/>
            </p:nvSpPr>
            <p:spPr bwMode="auto">
              <a:xfrm>
                <a:off x="3994" y="1717"/>
                <a:ext cx="855" cy="660"/>
              </a:xfrm>
              <a:custGeom>
                <a:avLst/>
                <a:gdLst>
                  <a:gd name="T0" fmla="*/ 0 w 2626"/>
                  <a:gd name="T1" fmla="*/ 0 h 2026"/>
                  <a:gd name="T2" fmla="*/ 293 w 2626"/>
                  <a:gd name="T3" fmla="*/ 0 h 2026"/>
                  <a:gd name="T4" fmla="*/ 506 w 2626"/>
                  <a:gd name="T5" fmla="*/ 0 h 2026"/>
                  <a:gd name="T6" fmla="*/ 586 w 2626"/>
                  <a:gd name="T7" fmla="*/ 0 h 2026"/>
                  <a:gd name="T8" fmla="*/ 880 w 2626"/>
                  <a:gd name="T9" fmla="*/ 0 h 2026"/>
                  <a:gd name="T10" fmla="*/ 1093 w 2626"/>
                  <a:gd name="T11" fmla="*/ 0 h 2026"/>
                  <a:gd name="T12" fmla="*/ 1173 w 2626"/>
                  <a:gd name="T13" fmla="*/ 0 h 2026"/>
                  <a:gd name="T14" fmla="*/ 1466 w 2626"/>
                  <a:gd name="T15" fmla="*/ 0 h 2026"/>
                  <a:gd name="T16" fmla="*/ 1680 w 2626"/>
                  <a:gd name="T17" fmla="*/ 0 h 2026"/>
                  <a:gd name="T18" fmla="*/ 1760 w 2626"/>
                  <a:gd name="T19" fmla="*/ 0 h 2026"/>
                  <a:gd name="T20" fmla="*/ 2053 w 2626"/>
                  <a:gd name="T21" fmla="*/ 0 h 2026"/>
                  <a:gd name="T22" fmla="*/ 2266 w 2626"/>
                  <a:gd name="T23" fmla="*/ 0 h 2026"/>
                  <a:gd name="T24" fmla="*/ 2346 w 2626"/>
                  <a:gd name="T25" fmla="*/ 0 h 2026"/>
                  <a:gd name="T26" fmla="*/ 2626 w 2626"/>
                  <a:gd name="T27" fmla="*/ 13 h 2026"/>
                  <a:gd name="T28" fmla="*/ 2626 w 2626"/>
                  <a:gd name="T29" fmla="*/ 226 h 2026"/>
                  <a:gd name="T30" fmla="*/ 2626 w 2626"/>
                  <a:gd name="T31" fmla="*/ 306 h 2026"/>
                  <a:gd name="T32" fmla="*/ 2626 w 2626"/>
                  <a:gd name="T33" fmla="*/ 600 h 2026"/>
                  <a:gd name="T34" fmla="*/ 2626 w 2626"/>
                  <a:gd name="T35" fmla="*/ 813 h 2026"/>
                  <a:gd name="T36" fmla="*/ 2626 w 2626"/>
                  <a:gd name="T37" fmla="*/ 893 h 2026"/>
                  <a:gd name="T38" fmla="*/ 2626 w 2626"/>
                  <a:gd name="T39" fmla="*/ 1186 h 2026"/>
                  <a:gd name="T40" fmla="*/ 2626 w 2626"/>
                  <a:gd name="T41" fmla="*/ 1400 h 2026"/>
                  <a:gd name="T42" fmla="*/ 2626 w 2626"/>
                  <a:gd name="T43" fmla="*/ 1480 h 2026"/>
                  <a:gd name="T44" fmla="*/ 2626 w 2626"/>
                  <a:gd name="T45" fmla="*/ 1773 h 2026"/>
                  <a:gd name="T46" fmla="*/ 2626 w 2626"/>
                  <a:gd name="T47" fmla="*/ 1986 h 2026"/>
                  <a:gd name="T48" fmla="*/ 2586 w 2626"/>
                  <a:gd name="T49" fmla="*/ 2026 h 2026"/>
                  <a:gd name="T50" fmla="*/ 2293 w 2626"/>
                  <a:gd name="T51" fmla="*/ 2026 h 2026"/>
                  <a:gd name="T52" fmla="*/ 2080 w 2626"/>
                  <a:gd name="T53" fmla="*/ 2026 h 2026"/>
                  <a:gd name="T54" fmla="*/ 2000 w 2626"/>
                  <a:gd name="T55" fmla="*/ 2026 h 2026"/>
                  <a:gd name="T56" fmla="*/ 1706 w 2626"/>
                  <a:gd name="T57" fmla="*/ 2026 h 2026"/>
                  <a:gd name="T58" fmla="*/ 1493 w 2626"/>
                  <a:gd name="T59" fmla="*/ 2026 h 2026"/>
                  <a:gd name="T60" fmla="*/ 1413 w 2626"/>
                  <a:gd name="T61" fmla="*/ 2026 h 2026"/>
                  <a:gd name="T62" fmla="*/ 1120 w 2626"/>
                  <a:gd name="T63" fmla="*/ 2026 h 2026"/>
                  <a:gd name="T64" fmla="*/ 906 w 2626"/>
                  <a:gd name="T65" fmla="*/ 2026 h 2026"/>
                  <a:gd name="T66" fmla="*/ 826 w 2626"/>
                  <a:gd name="T67" fmla="*/ 2026 h 2026"/>
                  <a:gd name="T68" fmla="*/ 533 w 2626"/>
                  <a:gd name="T69" fmla="*/ 2026 h 2026"/>
                  <a:gd name="T70" fmla="*/ 320 w 2626"/>
                  <a:gd name="T71" fmla="*/ 2026 h 2026"/>
                  <a:gd name="T72" fmla="*/ 240 w 2626"/>
                  <a:gd name="T73" fmla="*/ 2026 h 2026"/>
                  <a:gd name="T74" fmla="*/ 0 w 2626"/>
                  <a:gd name="T75" fmla="*/ 1973 h 2026"/>
                  <a:gd name="T76" fmla="*/ 0 w 2626"/>
                  <a:gd name="T77" fmla="*/ 1760 h 2026"/>
                  <a:gd name="T78" fmla="*/ 0 w 2626"/>
                  <a:gd name="T79" fmla="*/ 1680 h 2026"/>
                  <a:gd name="T80" fmla="*/ 0 w 2626"/>
                  <a:gd name="T81" fmla="*/ 1386 h 2026"/>
                  <a:gd name="T82" fmla="*/ 0 w 2626"/>
                  <a:gd name="T83" fmla="*/ 1173 h 2026"/>
                  <a:gd name="T84" fmla="*/ 0 w 2626"/>
                  <a:gd name="T85" fmla="*/ 1093 h 2026"/>
                  <a:gd name="T86" fmla="*/ 0 w 2626"/>
                  <a:gd name="T87" fmla="*/ 800 h 2026"/>
                  <a:gd name="T88" fmla="*/ 0 w 2626"/>
                  <a:gd name="T89" fmla="*/ 586 h 2026"/>
                  <a:gd name="T90" fmla="*/ 0 w 2626"/>
                  <a:gd name="T91" fmla="*/ 506 h 2026"/>
                  <a:gd name="T92" fmla="*/ 0 w 2626"/>
                  <a:gd name="T93" fmla="*/ 213 h 2026"/>
                  <a:gd name="T94" fmla="*/ 0 w 2626"/>
                  <a:gd name="T95" fmla="*/ 0 h 2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26" h="2026">
                    <a:moveTo>
                      <a:pt x="0" y="0"/>
                    </a:moveTo>
                    <a:lnTo>
                      <a:pt x="0" y="0"/>
                    </a:lnTo>
                    <a:lnTo>
                      <a:pt x="213" y="0"/>
                    </a:lnTo>
                    <a:moveTo>
                      <a:pt x="293" y="0"/>
                    </a:moveTo>
                    <a:lnTo>
                      <a:pt x="293" y="0"/>
                    </a:lnTo>
                    <a:lnTo>
                      <a:pt x="506" y="0"/>
                    </a:lnTo>
                    <a:moveTo>
                      <a:pt x="586" y="0"/>
                    </a:moveTo>
                    <a:lnTo>
                      <a:pt x="586" y="0"/>
                    </a:lnTo>
                    <a:lnTo>
                      <a:pt x="800" y="0"/>
                    </a:lnTo>
                    <a:moveTo>
                      <a:pt x="880" y="0"/>
                    </a:moveTo>
                    <a:lnTo>
                      <a:pt x="880" y="0"/>
                    </a:lnTo>
                    <a:lnTo>
                      <a:pt x="1093" y="0"/>
                    </a:lnTo>
                    <a:moveTo>
                      <a:pt x="1173" y="0"/>
                    </a:moveTo>
                    <a:lnTo>
                      <a:pt x="1173" y="0"/>
                    </a:lnTo>
                    <a:lnTo>
                      <a:pt x="1386" y="0"/>
                    </a:lnTo>
                    <a:moveTo>
                      <a:pt x="1466" y="0"/>
                    </a:moveTo>
                    <a:lnTo>
                      <a:pt x="1466" y="0"/>
                    </a:lnTo>
                    <a:lnTo>
                      <a:pt x="1680" y="0"/>
                    </a:lnTo>
                    <a:moveTo>
                      <a:pt x="1760" y="0"/>
                    </a:moveTo>
                    <a:lnTo>
                      <a:pt x="1760" y="0"/>
                    </a:lnTo>
                    <a:lnTo>
                      <a:pt x="1973" y="0"/>
                    </a:lnTo>
                    <a:moveTo>
                      <a:pt x="2053" y="0"/>
                    </a:moveTo>
                    <a:lnTo>
                      <a:pt x="2053" y="0"/>
                    </a:lnTo>
                    <a:lnTo>
                      <a:pt x="2266" y="0"/>
                    </a:lnTo>
                    <a:moveTo>
                      <a:pt x="2346" y="0"/>
                    </a:moveTo>
                    <a:lnTo>
                      <a:pt x="2346" y="0"/>
                    </a:lnTo>
                    <a:lnTo>
                      <a:pt x="2560" y="0"/>
                    </a:lnTo>
                    <a:moveTo>
                      <a:pt x="2626" y="13"/>
                    </a:moveTo>
                    <a:lnTo>
                      <a:pt x="2626" y="13"/>
                    </a:lnTo>
                    <a:lnTo>
                      <a:pt x="2626" y="226"/>
                    </a:lnTo>
                    <a:moveTo>
                      <a:pt x="2626" y="306"/>
                    </a:moveTo>
                    <a:lnTo>
                      <a:pt x="2626" y="306"/>
                    </a:lnTo>
                    <a:lnTo>
                      <a:pt x="2626" y="520"/>
                    </a:lnTo>
                    <a:moveTo>
                      <a:pt x="2626" y="600"/>
                    </a:moveTo>
                    <a:lnTo>
                      <a:pt x="2626" y="600"/>
                    </a:lnTo>
                    <a:lnTo>
                      <a:pt x="2626" y="813"/>
                    </a:lnTo>
                    <a:moveTo>
                      <a:pt x="2626" y="893"/>
                    </a:moveTo>
                    <a:lnTo>
                      <a:pt x="2626" y="893"/>
                    </a:lnTo>
                    <a:lnTo>
                      <a:pt x="2626" y="1106"/>
                    </a:lnTo>
                    <a:moveTo>
                      <a:pt x="2626" y="1186"/>
                    </a:moveTo>
                    <a:lnTo>
                      <a:pt x="2626" y="1186"/>
                    </a:lnTo>
                    <a:lnTo>
                      <a:pt x="2626" y="1400"/>
                    </a:lnTo>
                    <a:moveTo>
                      <a:pt x="2626" y="1480"/>
                    </a:moveTo>
                    <a:lnTo>
                      <a:pt x="2626" y="1480"/>
                    </a:lnTo>
                    <a:lnTo>
                      <a:pt x="2626" y="1693"/>
                    </a:lnTo>
                    <a:moveTo>
                      <a:pt x="2626" y="1773"/>
                    </a:moveTo>
                    <a:lnTo>
                      <a:pt x="2626" y="1773"/>
                    </a:lnTo>
                    <a:lnTo>
                      <a:pt x="2626" y="1986"/>
                    </a:lnTo>
                    <a:moveTo>
                      <a:pt x="2586" y="2026"/>
                    </a:moveTo>
                    <a:lnTo>
                      <a:pt x="2586" y="2026"/>
                    </a:lnTo>
                    <a:lnTo>
                      <a:pt x="2373" y="2026"/>
                    </a:lnTo>
                    <a:moveTo>
                      <a:pt x="2293" y="2026"/>
                    </a:moveTo>
                    <a:lnTo>
                      <a:pt x="2293" y="2026"/>
                    </a:lnTo>
                    <a:lnTo>
                      <a:pt x="2080" y="2026"/>
                    </a:lnTo>
                    <a:moveTo>
                      <a:pt x="2000" y="2026"/>
                    </a:moveTo>
                    <a:lnTo>
                      <a:pt x="2000" y="2026"/>
                    </a:lnTo>
                    <a:lnTo>
                      <a:pt x="1786" y="2026"/>
                    </a:lnTo>
                    <a:moveTo>
                      <a:pt x="1706" y="2026"/>
                    </a:moveTo>
                    <a:lnTo>
                      <a:pt x="1706" y="2026"/>
                    </a:lnTo>
                    <a:lnTo>
                      <a:pt x="1493" y="2026"/>
                    </a:lnTo>
                    <a:moveTo>
                      <a:pt x="1413" y="2026"/>
                    </a:moveTo>
                    <a:lnTo>
                      <a:pt x="1413" y="2026"/>
                    </a:lnTo>
                    <a:lnTo>
                      <a:pt x="1200" y="2026"/>
                    </a:lnTo>
                    <a:moveTo>
                      <a:pt x="1120" y="2026"/>
                    </a:moveTo>
                    <a:lnTo>
                      <a:pt x="1120" y="2026"/>
                    </a:lnTo>
                    <a:lnTo>
                      <a:pt x="906" y="2026"/>
                    </a:lnTo>
                    <a:moveTo>
                      <a:pt x="826" y="2026"/>
                    </a:moveTo>
                    <a:lnTo>
                      <a:pt x="826" y="2026"/>
                    </a:lnTo>
                    <a:lnTo>
                      <a:pt x="613" y="2026"/>
                    </a:lnTo>
                    <a:moveTo>
                      <a:pt x="533" y="2026"/>
                    </a:moveTo>
                    <a:lnTo>
                      <a:pt x="533" y="2026"/>
                    </a:lnTo>
                    <a:lnTo>
                      <a:pt x="320" y="2026"/>
                    </a:lnTo>
                    <a:moveTo>
                      <a:pt x="240" y="2026"/>
                    </a:moveTo>
                    <a:lnTo>
                      <a:pt x="240" y="2026"/>
                    </a:lnTo>
                    <a:lnTo>
                      <a:pt x="26" y="2026"/>
                    </a:lnTo>
                    <a:moveTo>
                      <a:pt x="0" y="1973"/>
                    </a:moveTo>
                    <a:lnTo>
                      <a:pt x="0" y="1973"/>
                    </a:lnTo>
                    <a:lnTo>
                      <a:pt x="0" y="1760"/>
                    </a:lnTo>
                    <a:moveTo>
                      <a:pt x="0" y="1680"/>
                    </a:moveTo>
                    <a:lnTo>
                      <a:pt x="0" y="1680"/>
                    </a:lnTo>
                    <a:lnTo>
                      <a:pt x="0" y="1466"/>
                    </a:lnTo>
                    <a:moveTo>
                      <a:pt x="0" y="1386"/>
                    </a:moveTo>
                    <a:lnTo>
                      <a:pt x="0" y="1386"/>
                    </a:lnTo>
                    <a:lnTo>
                      <a:pt x="0" y="1173"/>
                    </a:lnTo>
                    <a:moveTo>
                      <a:pt x="0" y="1093"/>
                    </a:moveTo>
                    <a:lnTo>
                      <a:pt x="0" y="1093"/>
                    </a:lnTo>
                    <a:lnTo>
                      <a:pt x="0" y="880"/>
                    </a:lnTo>
                    <a:moveTo>
                      <a:pt x="0" y="800"/>
                    </a:moveTo>
                    <a:lnTo>
                      <a:pt x="0" y="800"/>
                    </a:lnTo>
                    <a:lnTo>
                      <a:pt x="0" y="586"/>
                    </a:lnTo>
                    <a:moveTo>
                      <a:pt x="0" y="506"/>
                    </a:moveTo>
                    <a:lnTo>
                      <a:pt x="0" y="506"/>
                    </a:lnTo>
                    <a:lnTo>
                      <a:pt x="0" y="293"/>
                    </a:lnTo>
                    <a:moveTo>
                      <a:pt x="0" y="213"/>
                    </a:moveTo>
                    <a:lnTo>
                      <a:pt x="0" y="213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9" name="Freeform 115"/>
              <p:cNvSpPr>
                <a:spLocks/>
              </p:cNvSpPr>
              <p:nvPr/>
            </p:nvSpPr>
            <p:spPr bwMode="auto">
              <a:xfrm>
                <a:off x="4597" y="2208"/>
                <a:ext cx="0" cy="299"/>
              </a:xfrm>
              <a:custGeom>
                <a:avLst/>
                <a:gdLst>
                  <a:gd name="T0" fmla="*/ 0 h 919"/>
                  <a:gd name="T1" fmla="*/ 0 h 919"/>
                  <a:gd name="T2" fmla="*/ 919 h 9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19">
                    <a:moveTo>
                      <a:pt x="0" y="0"/>
                    </a:moveTo>
                    <a:lnTo>
                      <a:pt x="0" y="0"/>
                    </a:lnTo>
                    <a:lnTo>
                      <a:pt x="0" y="919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0" name="Freeform 116"/>
              <p:cNvSpPr>
                <a:spLocks/>
              </p:cNvSpPr>
              <p:nvPr/>
            </p:nvSpPr>
            <p:spPr bwMode="auto">
              <a:xfrm>
                <a:off x="4597" y="2208"/>
                <a:ext cx="0" cy="299"/>
              </a:xfrm>
              <a:custGeom>
                <a:avLst/>
                <a:gdLst>
                  <a:gd name="T0" fmla="*/ 0 h 919"/>
                  <a:gd name="T1" fmla="*/ 0 h 919"/>
                  <a:gd name="T2" fmla="*/ 919 h 9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19">
                    <a:moveTo>
                      <a:pt x="0" y="0"/>
                    </a:moveTo>
                    <a:lnTo>
                      <a:pt x="0" y="0"/>
                    </a:lnTo>
                    <a:lnTo>
                      <a:pt x="0" y="919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1" name="Freeform 117"/>
              <p:cNvSpPr>
                <a:spLocks/>
              </p:cNvSpPr>
              <p:nvPr/>
            </p:nvSpPr>
            <p:spPr bwMode="auto">
              <a:xfrm>
                <a:off x="4545" y="1756"/>
                <a:ext cx="265" cy="300"/>
              </a:xfrm>
              <a:custGeom>
                <a:avLst/>
                <a:gdLst>
                  <a:gd name="T0" fmla="*/ 0 w 813"/>
                  <a:gd name="T1" fmla="*/ 135 h 920"/>
                  <a:gd name="T2" fmla="*/ 0 w 813"/>
                  <a:gd name="T3" fmla="*/ 135 h 920"/>
                  <a:gd name="T4" fmla="*/ 136 w 813"/>
                  <a:gd name="T5" fmla="*/ 0 h 920"/>
                  <a:gd name="T6" fmla="*/ 678 w 813"/>
                  <a:gd name="T7" fmla="*/ 0 h 920"/>
                  <a:gd name="T8" fmla="*/ 813 w 813"/>
                  <a:gd name="T9" fmla="*/ 135 h 920"/>
                  <a:gd name="T10" fmla="*/ 813 w 813"/>
                  <a:gd name="T11" fmla="*/ 784 h 920"/>
                  <a:gd name="T12" fmla="*/ 678 w 813"/>
                  <a:gd name="T13" fmla="*/ 920 h 920"/>
                  <a:gd name="T14" fmla="*/ 136 w 813"/>
                  <a:gd name="T15" fmla="*/ 920 h 920"/>
                  <a:gd name="T16" fmla="*/ 0 w 813"/>
                  <a:gd name="T17" fmla="*/ 784 h 920"/>
                  <a:gd name="T18" fmla="*/ 0 w 813"/>
                  <a:gd name="T19" fmla="*/ 135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20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6" y="0"/>
                    </a:cubicBezTo>
                    <a:lnTo>
                      <a:pt x="678" y="0"/>
                    </a:lnTo>
                    <a:cubicBezTo>
                      <a:pt x="753" y="0"/>
                      <a:pt x="813" y="60"/>
                      <a:pt x="813" y="135"/>
                    </a:cubicBezTo>
                    <a:lnTo>
                      <a:pt x="813" y="784"/>
                    </a:lnTo>
                    <a:cubicBezTo>
                      <a:pt x="813" y="859"/>
                      <a:pt x="753" y="920"/>
                      <a:pt x="678" y="920"/>
                    </a:cubicBezTo>
                    <a:lnTo>
                      <a:pt x="136" y="920"/>
                    </a:lnTo>
                    <a:cubicBezTo>
                      <a:pt x="61" y="920"/>
                      <a:pt x="0" y="859"/>
                      <a:pt x="0" y="784"/>
                    </a:cubicBez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2" name="Freeform 118"/>
              <p:cNvSpPr>
                <a:spLocks/>
              </p:cNvSpPr>
              <p:nvPr/>
            </p:nvSpPr>
            <p:spPr bwMode="auto">
              <a:xfrm>
                <a:off x="4545" y="1756"/>
                <a:ext cx="265" cy="300"/>
              </a:xfrm>
              <a:custGeom>
                <a:avLst/>
                <a:gdLst>
                  <a:gd name="T0" fmla="*/ 0 w 813"/>
                  <a:gd name="T1" fmla="*/ 135 h 920"/>
                  <a:gd name="T2" fmla="*/ 0 w 813"/>
                  <a:gd name="T3" fmla="*/ 135 h 920"/>
                  <a:gd name="T4" fmla="*/ 136 w 813"/>
                  <a:gd name="T5" fmla="*/ 0 h 920"/>
                  <a:gd name="T6" fmla="*/ 678 w 813"/>
                  <a:gd name="T7" fmla="*/ 0 h 920"/>
                  <a:gd name="T8" fmla="*/ 813 w 813"/>
                  <a:gd name="T9" fmla="*/ 135 h 920"/>
                  <a:gd name="T10" fmla="*/ 813 w 813"/>
                  <a:gd name="T11" fmla="*/ 784 h 920"/>
                  <a:gd name="T12" fmla="*/ 678 w 813"/>
                  <a:gd name="T13" fmla="*/ 920 h 920"/>
                  <a:gd name="T14" fmla="*/ 136 w 813"/>
                  <a:gd name="T15" fmla="*/ 920 h 920"/>
                  <a:gd name="T16" fmla="*/ 0 w 813"/>
                  <a:gd name="T17" fmla="*/ 784 h 920"/>
                  <a:gd name="T18" fmla="*/ 0 w 813"/>
                  <a:gd name="T19" fmla="*/ 135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20">
                    <a:moveTo>
                      <a:pt x="0" y="135"/>
                    </a:moveTo>
                    <a:lnTo>
                      <a:pt x="0" y="135"/>
                    </a:lnTo>
                    <a:cubicBezTo>
                      <a:pt x="0" y="60"/>
                      <a:pt x="61" y="0"/>
                      <a:pt x="136" y="0"/>
                    </a:cubicBezTo>
                    <a:lnTo>
                      <a:pt x="678" y="0"/>
                    </a:lnTo>
                    <a:cubicBezTo>
                      <a:pt x="753" y="0"/>
                      <a:pt x="813" y="60"/>
                      <a:pt x="813" y="135"/>
                    </a:cubicBezTo>
                    <a:lnTo>
                      <a:pt x="813" y="784"/>
                    </a:lnTo>
                    <a:cubicBezTo>
                      <a:pt x="813" y="859"/>
                      <a:pt x="753" y="920"/>
                      <a:pt x="678" y="920"/>
                    </a:cubicBezTo>
                    <a:lnTo>
                      <a:pt x="136" y="920"/>
                    </a:lnTo>
                    <a:cubicBezTo>
                      <a:pt x="61" y="920"/>
                      <a:pt x="0" y="859"/>
                      <a:pt x="0" y="784"/>
                    </a:cubicBezTo>
                    <a:lnTo>
                      <a:pt x="0" y="13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3" name="Rectangle 119"/>
              <p:cNvSpPr>
                <a:spLocks noChangeArrowheads="1"/>
              </p:cNvSpPr>
              <p:nvPr/>
            </p:nvSpPr>
            <p:spPr bwMode="auto">
              <a:xfrm>
                <a:off x="4598" y="1867"/>
                <a:ext cx="14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4" name="Rectangle 120"/>
              <p:cNvSpPr>
                <a:spLocks noChangeArrowheads="1"/>
              </p:cNvSpPr>
              <p:nvPr/>
            </p:nvSpPr>
            <p:spPr bwMode="auto">
              <a:xfrm>
                <a:off x="4707" y="1867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5" name="Freeform 121"/>
              <p:cNvSpPr>
                <a:spLocks/>
              </p:cNvSpPr>
              <p:nvPr/>
            </p:nvSpPr>
            <p:spPr bwMode="auto">
              <a:xfrm>
                <a:off x="4072" y="1760"/>
                <a:ext cx="417" cy="304"/>
              </a:xfrm>
              <a:custGeom>
                <a:avLst/>
                <a:gdLst>
                  <a:gd name="T0" fmla="*/ 0 w 1280"/>
                  <a:gd name="T1" fmla="*/ 155 h 933"/>
                  <a:gd name="T2" fmla="*/ 0 w 1280"/>
                  <a:gd name="T3" fmla="*/ 155 h 933"/>
                  <a:gd name="T4" fmla="*/ 155 w 1280"/>
                  <a:gd name="T5" fmla="*/ 0 h 933"/>
                  <a:gd name="T6" fmla="*/ 1124 w 1280"/>
                  <a:gd name="T7" fmla="*/ 0 h 933"/>
                  <a:gd name="T8" fmla="*/ 1280 w 1280"/>
                  <a:gd name="T9" fmla="*/ 155 h 933"/>
                  <a:gd name="T10" fmla="*/ 1280 w 1280"/>
                  <a:gd name="T11" fmla="*/ 778 h 933"/>
                  <a:gd name="T12" fmla="*/ 1124 w 1280"/>
                  <a:gd name="T13" fmla="*/ 933 h 933"/>
                  <a:gd name="T14" fmla="*/ 155 w 1280"/>
                  <a:gd name="T15" fmla="*/ 933 h 933"/>
                  <a:gd name="T16" fmla="*/ 0 w 1280"/>
                  <a:gd name="T17" fmla="*/ 778 h 933"/>
                  <a:gd name="T18" fmla="*/ 0 w 1280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0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69" y="0"/>
                      <a:pt x="155" y="0"/>
                    </a:cubicBezTo>
                    <a:lnTo>
                      <a:pt x="1124" y="0"/>
                    </a:lnTo>
                    <a:cubicBezTo>
                      <a:pt x="1210" y="0"/>
                      <a:pt x="1280" y="69"/>
                      <a:pt x="1280" y="155"/>
                    </a:cubicBezTo>
                    <a:lnTo>
                      <a:pt x="1280" y="778"/>
                    </a:lnTo>
                    <a:cubicBezTo>
                      <a:pt x="1280" y="864"/>
                      <a:pt x="1210" y="933"/>
                      <a:pt x="1124" y="933"/>
                    </a:cubicBezTo>
                    <a:lnTo>
                      <a:pt x="155" y="933"/>
                    </a:lnTo>
                    <a:cubicBezTo>
                      <a:pt x="69" y="933"/>
                      <a:pt x="0" y="864"/>
                      <a:pt x="0" y="778"/>
                    </a:cubicBez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6" name="Freeform 122"/>
              <p:cNvSpPr>
                <a:spLocks/>
              </p:cNvSpPr>
              <p:nvPr/>
            </p:nvSpPr>
            <p:spPr bwMode="auto">
              <a:xfrm>
                <a:off x="4072" y="1760"/>
                <a:ext cx="417" cy="304"/>
              </a:xfrm>
              <a:custGeom>
                <a:avLst/>
                <a:gdLst>
                  <a:gd name="T0" fmla="*/ 0 w 1280"/>
                  <a:gd name="T1" fmla="*/ 155 h 933"/>
                  <a:gd name="T2" fmla="*/ 0 w 1280"/>
                  <a:gd name="T3" fmla="*/ 155 h 933"/>
                  <a:gd name="T4" fmla="*/ 155 w 1280"/>
                  <a:gd name="T5" fmla="*/ 0 h 933"/>
                  <a:gd name="T6" fmla="*/ 1124 w 1280"/>
                  <a:gd name="T7" fmla="*/ 0 h 933"/>
                  <a:gd name="T8" fmla="*/ 1280 w 1280"/>
                  <a:gd name="T9" fmla="*/ 155 h 933"/>
                  <a:gd name="T10" fmla="*/ 1280 w 1280"/>
                  <a:gd name="T11" fmla="*/ 778 h 933"/>
                  <a:gd name="T12" fmla="*/ 1124 w 1280"/>
                  <a:gd name="T13" fmla="*/ 933 h 933"/>
                  <a:gd name="T14" fmla="*/ 155 w 1280"/>
                  <a:gd name="T15" fmla="*/ 933 h 933"/>
                  <a:gd name="T16" fmla="*/ 0 w 1280"/>
                  <a:gd name="T17" fmla="*/ 778 h 933"/>
                  <a:gd name="T18" fmla="*/ 0 w 1280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0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69" y="0"/>
                      <a:pt x="155" y="0"/>
                    </a:cubicBezTo>
                    <a:lnTo>
                      <a:pt x="1124" y="0"/>
                    </a:lnTo>
                    <a:cubicBezTo>
                      <a:pt x="1210" y="0"/>
                      <a:pt x="1280" y="69"/>
                      <a:pt x="1280" y="155"/>
                    </a:cubicBezTo>
                    <a:lnTo>
                      <a:pt x="1280" y="778"/>
                    </a:lnTo>
                    <a:cubicBezTo>
                      <a:pt x="1280" y="864"/>
                      <a:pt x="1210" y="933"/>
                      <a:pt x="1124" y="933"/>
                    </a:cubicBezTo>
                    <a:lnTo>
                      <a:pt x="155" y="933"/>
                    </a:lnTo>
                    <a:cubicBezTo>
                      <a:pt x="69" y="933"/>
                      <a:pt x="0" y="864"/>
                      <a:pt x="0" y="778"/>
                    </a:cubicBezTo>
                    <a:lnTo>
                      <a:pt x="0" y="15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Rectangle 123"/>
              <p:cNvSpPr>
                <a:spLocks noChangeArrowheads="1"/>
              </p:cNvSpPr>
              <p:nvPr/>
            </p:nvSpPr>
            <p:spPr bwMode="auto">
              <a:xfrm>
                <a:off x="4148" y="1831"/>
                <a:ext cx="15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8*8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8" name="Rectangle 124"/>
              <p:cNvSpPr>
                <a:spLocks noChangeArrowheads="1"/>
              </p:cNvSpPr>
              <p:nvPr/>
            </p:nvSpPr>
            <p:spPr bwMode="auto">
              <a:xfrm>
                <a:off x="4270" y="1831"/>
                <a:ext cx="12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9" name="Rectangle 125"/>
              <p:cNvSpPr>
                <a:spLocks noChangeArrowheads="1"/>
              </p:cNvSpPr>
              <p:nvPr/>
            </p:nvSpPr>
            <p:spPr bwMode="auto">
              <a:xfrm>
                <a:off x="4365" y="1831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0" name="Rectangle 126"/>
              <p:cNvSpPr>
                <a:spLocks noChangeArrowheads="1"/>
              </p:cNvSpPr>
              <p:nvPr/>
            </p:nvSpPr>
            <p:spPr bwMode="auto">
              <a:xfrm>
                <a:off x="4413" y="1831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1" name="Rectangle 127"/>
              <p:cNvSpPr>
                <a:spLocks noChangeArrowheads="1"/>
              </p:cNvSpPr>
              <p:nvPr/>
            </p:nvSpPr>
            <p:spPr bwMode="auto">
              <a:xfrm>
                <a:off x="4200" y="1918"/>
                <a:ext cx="1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Mes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2" name="Rectangle 128"/>
              <p:cNvSpPr>
                <a:spLocks noChangeArrowheads="1"/>
              </p:cNvSpPr>
              <p:nvPr/>
            </p:nvSpPr>
            <p:spPr bwMode="auto">
              <a:xfrm>
                <a:off x="4322" y="1918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3" name="Freeform 129"/>
              <p:cNvSpPr>
                <a:spLocks/>
              </p:cNvSpPr>
              <p:nvPr/>
            </p:nvSpPr>
            <p:spPr bwMode="auto">
              <a:xfrm>
                <a:off x="4211" y="2116"/>
                <a:ext cx="534" cy="105"/>
              </a:xfrm>
              <a:custGeom>
                <a:avLst/>
                <a:gdLst>
                  <a:gd name="T0" fmla="*/ 0 w 1640"/>
                  <a:gd name="T1" fmla="*/ 54 h 320"/>
                  <a:gd name="T2" fmla="*/ 0 w 1640"/>
                  <a:gd name="T3" fmla="*/ 54 h 320"/>
                  <a:gd name="T4" fmla="*/ 54 w 1640"/>
                  <a:gd name="T5" fmla="*/ 0 h 320"/>
                  <a:gd name="T6" fmla="*/ 1587 w 1640"/>
                  <a:gd name="T7" fmla="*/ 0 h 320"/>
                  <a:gd name="T8" fmla="*/ 1640 w 1640"/>
                  <a:gd name="T9" fmla="*/ 54 h 320"/>
                  <a:gd name="T10" fmla="*/ 1640 w 1640"/>
                  <a:gd name="T11" fmla="*/ 267 h 320"/>
                  <a:gd name="T12" fmla="*/ 1587 w 1640"/>
                  <a:gd name="T13" fmla="*/ 320 h 320"/>
                  <a:gd name="T14" fmla="*/ 54 w 1640"/>
                  <a:gd name="T15" fmla="*/ 320 h 320"/>
                  <a:gd name="T16" fmla="*/ 0 w 1640"/>
                  <a:gd name="T17" fmla="*/ 267 h 320"/>
                  <a:gd name="T18" fmla="*/ 0 w 1640"/>
                  <a:gd name="T19" fmla="*/ 54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0" h="320">
                    <a:moveTo>
                      <a:pt x="0" y="54"/>
                    </a:moveTo>
                    <a:lnTo>
                      <a:pt x="0" y="54"/>
                    </a:lnTo>
                    <a:cubicBezTo>
                      <a:pt x="0" y="24"/>
                      <a:pt x="24" y="0"/>
                      <a:pt x="54" y="0"/>
                    </a:cubicBezTo>
                    <a:lnTo>
                      <a:pt x="1587" y="0"/>
                    </a:lnTo>
                    <a:cubicBezTo>
                      <a:pt x="1617" y="0"/>
                      <a:pt x="1640" y="24"/>
                      <a:pt x="1640" y="54"/>
                    </a:cubicBezTo>
                    <a:lnTo>
                      <a:pt x="1640" y="267"/>
                    </a:lnTo>
                    <a:cubicBezTo>
                      <a:pt x="1640" y="296"/>
                      <a:pt x="1617" y="320"/>
                      <a:pt x="1587" y="320"/>
                    </a:cubicBezTo>
                    <a:lnTo>
                      <a:pt x="54" y="320"/>
                    </a:lnTo>
                    <a:cubicBezTo>
                      <a:pt x="24" y="320"/>
                      <a:pt x="0" y="296"/>
                      <a:pt x="0" y="267"/>
                    </a:cubicBez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4" name="Rectangle 130"/>
              <p:cNvSpPr>
                <a:spLocks noChangeArrowheads="1"/>
              </p:cNvSpPr>
              <p:nvPr/>
            </p:nvSpPr>
            <p:spPr bwMode="auto">
              <a:xfrm>
                <a:off x="4409" y="2128"/>
                <a:ext cx="16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PPU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5" name="Rectangle 131"/>
              <p:cNvSpPr>
                <a:spLocks noChangeArrowheads="1"/>
              </p:cNvSpPr>
              <p:nvPr/>
            </p:nvSpPr>
            <p:spPr bwMode="auto">
              <a:xfrm>
                <a:off x="4044" y="2274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6" name="Rectangle 132"/>
              <p:cNvSpPr>
                <a:spLocks noChangeArrowheads="1"/>
              </p:cNvSpPr>
              <p:nvPr/>
            </p:nvSpPr>
            <p:spPr bwMode="auto">
              <a:xfrm>
                <a:off x="4096" y="2274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7" name="Rectangle 133"/>
              <p:cNvSpPr>
                <a:spLocks noChangeArrowheads="1"/>
              </p:cNvSpPr>
              <p:nvPr/>
            </p:nvSpPr>
            <p:spPr bwMode="auto">
              <a:xfrm>
                <a:off x="4161" y="2274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8" name="Rectangle 134"/>
              <p:cNvSpPr>
                <a:spLocks noChangeArrowheads="1"/>
              </p:cNvSpPr>
              <p:nvPr/>
            </p:nvSpPr>
            <p:spPr bwMode="auto">
              <a:xfrm>
                <a:off x="4204" y="2274"/>
                <a:ext cx="8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9" name="Rectangle 135"/>
              <p:cNvSpPr>
                <a:spLocks noChangeArrowheads="1"/>
              </p:cNvSpPr>
              <p:nvPr/>
            </p:nvSpPr>
            <p:spPr bwMode="auto">
              <a:xfrm>
                <a:off x="4257" y="2274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0" name="Rectangle 136"/>
              <p:cNvSpPr>
                <a:spLocks noChangeArrowheads="1"/>
              </p:cNvSpPr>
              <p:nvPr/>
            </p:nvSpPr>
            <p:spPr bwMode="auto">
              <a:xfrm>
                <a:off x="4287" y="2274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1" name="Rectangle 137"/>
              <p:cNvSpPr>
                <a:spLocks noChangeArrowheads="1"/>
              </p:cNvSpPr>
              <p:nvPr/>
            </p:nvSpPr>
            <p:spPr bwMode="auto">
              <a:xfrm>
                <a:off x="4361" y="2274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2" name="Rectangle 138"/>
              <p:cNvSpPr>
                <a:spLocks noChangeArrowheads="1"/>
              </p:cNvSpPr>
              <p:nvPr/>
            </p:nvSpPr>
            <p:spPr bwMode="auto">
              <a:xfrm>
                <a:off x="4421" y="2274"/>
                <a:ext cx="6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3" name="Freeform 139"/>
              <p:cNvSpPr>
                <a:spLocks/>
              </p:cNvSpPr>
              <p:nvPr/>
            </p:nvSpPr>
            <p:spPr bwMode="auto">
              <a:xfrm>
                <a:off x="4484" y="2260"/>
                <a:ext cx="230" cy="96"/>
              </a:xfrm>
              <a:custGeom>
                <a:avLst/>
                <a:gdLst>
                  <a:gd name="T0" fmla="*/ 0 w 707"/>
                  <a:gd name="T1" fmla="*/ 49 h 294"/>
                  <a:gd name="T2" fmla="*/ 0 w 707"/>
                  <a:gd name="T3" fmla="*/ 49 h 294"/>
                  <a:gd name="T4" fmla="*/ 49 w 707"/>
                  <a:gd name="T5" fmla="*/ 0 h 294"/>
                  <a:gd name="T6" fmla="*/ 658 w 707"/>
                  <a:gd name="T7" fmla="*/ 0 h 294"/>
                  <a:gd name="T8" fmla="*/ 707 w 707"/>
                  <a:gd name="T9" fmla="*/ 49 h 294"/>
                  <a:gd name="T10" fmla="*/ 707 w 707"/>
                  <a:gd name="T11" fmla="*/ 245 h 294"/>
                  <a:gd name="T12" fmla="*/ 658 w 707"/>
                  <a:gd name="T13" fmla="*/ 294 h 294"/>
                  <a:gd name="T14" fmla="*/ 49 w 707"/>
                  <a:gd name="T15" fmla="*/ 294 h 294"/>
                  <a:gd name="T16" fmla="*/ 0 w 707"/>
                  <a:gd name="T17" fmla="*/ 245 h 294"/>
                  <a:gd name="T18" fmla="*/ 0 w 707"/>
                  <a:gd name="T19" fmla="*/ 4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7" h="294">
                    <a:moveTo>
                      <a:pt x="0" y="49"/>
                    </a:moveTo>
                    <a:lnTo>
                      <a:pt x="0" y="49"/>
                    </a:lnTo>
                    <a:cubicBezTo>
                      <a:pt x="0" y="22"/>
                      <a:pt x="22" y="0"/>
                      <a:pt x="49" y="0"/>
                    </a:cubicBezTo>
                    <a:lnTo>
                      <a:pt x="658" y="0"/>
                    </a:lnTo>
                    <a:cubicBezTo>
                      <a:pt x="685" y="0"/>
                      <a:pt x="707" y="22"/>
                      <a:pt x="707" y="49"/>
                    </a:cubicBezTo>
                    <a:lnTo>
                      <a:pt x="707" y="245"/>
                    </a:lnTo>
                    <a:cubicBezTo>
                      <a:pt x="707" y="272"/>
                      <a:pt x="685" y="294"/>
                      <a:pt x="658" y="294"/>
                    </a:cubicBezTo>
                    <a:lnTo>
                      <a:pt x="49" y="294"/>
                    </a:lnTo>
                    <a:cubicBezTo>
                      <a:pt x="22" y="294"/>
                      <a:pt x="0" y="272"/>
                      <a:pt x="0" y="24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" name="Rectangle 140"/>
              <p:cNvSpPr>
                <a:spLocks noChangeArrowheads="1"/>
              </p:cNvSpPr>
              <p:nvPr/>
            </p:nvSpPr>
            <p:spPr bwMode="auto">
              <a:xfrm>
                <a:off x="4532" y="2268"/>
                <a:ext cx="11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iM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5" name="Rectangle 141"/>
              <p:cNvSpPr>
                <a:spLocks noChangeArrowheads="1"/>
              </p:cNvSpPr>
              <p:nvPr/>
            </p:nvSpPr>
            <p:spPr bwMode="auto">
              <a:xfrm>
                <a:off x="4614" y="2268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6" name="Freeform 142"/>
              <p:cNvSpPr>
                <a:spLocks/>
              </p:cNvSpPr>
              <p:nvPr/>
            </p:nvSpPr>
            <p:spPr bwMode="auto">
              <a:xfrm>
                <a:off x="3994" y="2507"/>
                <a:ext cx="890" cy="135"/>
              </a:xfrm>
              <a:custGeom>
                <a:avLst/>
                <a:gdLst>
                  <a:gd name="T0" fmla="*/ 0 w 2733"/>
                  <a:gd name="T1" fmla="*/ 69 h 414"/>
                  <a:gd name="T2" fmla="*/ 0 w 2733"/>
                  <a:gd name="T3" fmla="*/ 69 h 414"/>
                  <a:gd name="T4" fmla="*/ 69 w 2733"/>
                  <a:gd name="T5" fmla="*/ 0 h 414"/>
                  <a:gd name="T6" fmla="*/ 2664 w 2733"/>
                  <a:gd name="T7" fmla="*/ 0 h 414"/>
                  <a:gd name="T8" fmla="*/ 2733 w 2733"/>
                  <a:gd name="T9" fmla="*/ 69 h 414"/>
                  <a:gd name="T10" fmla="*/ 2733 w 2733"/>
                  <a:gd name="T11" fmla="*/ 345 h 414"/>
                  <a:gd name="T12" fmla="*/ 2664 w 2733"/>
                  <a:gd name="T13" fmla="*/ 414 h 414"/>
                  <a:gd name="T14" fmla="*/ 69 w 2733"/>
                  <a:gd name="T15" fmla="*/ 414 h 414"/>
                  <a:gd name="T16" fmla="*/ 0 w 2733"/>
                  <a:gd name="T17" fmla="*/ 345 h 414"/>
                  <a:gd name="T18" fmla="*/ 0 w 2733"/>
                  <a:gd name="T19" fmla="*/ 69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33" h="414">
                    <a:moveTo>
                      <a:pt x="0" y="69"/>
                    </a:moveTo>
                    <a:lnTo>
                      <a:pt x="0" y="69"/>
                    </a:lnTo>
                    <a:cubicBezTo>
                      <a:pt x="0" y="31"/>
                      <a:pt x="31" y="0"/>
                      <a:pt x="69" y="0"/>
                    </a:cubicBezTo>
                    <a:lnTo>
                      <a:pt x="2664" y="0"/>
                    </a:lnTo>
                    <a:cubicBezTo>
                      <a:pt x="2702" y="0"/>
                      <a:pt x="2733" y="31"/>
                      <a:pt x="2733" y="69"/>
                    </a:cubicBezTo>
                    <a:lnTo>
                      <a:pt x="2733" y="345"/>
                    </a:lnTo>
                    <a:cubicBezTo>
                      <a:pt x="2733" y="383"/>
                      <a:pt x="2702" y="414"/>
                      <a:pt x="2664" y="414"/>
                    </a:cubicBezTo>
                    <a:lnTo>
                      <a:pt x="69" y="414"/>
                    </a:lnTo>
                    <a:cubicBezTo>
                      <a:pt x="31" y="414"/>
                      <a:pt x="0" y="383"/>
                      <a:pt x="0" y="345"/>
                    </a:cubicBez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" name="Rectangle 143"/>
              <p:cNvSpPr>
                <a:spLocks noChangeArrowheads="1"/>
              </p:cNvSpPr>
              <p:nvPr/>
            </p:nvSpPr>
            <p:spPr bwMode="auto">
              <a:xfrm>
                <a:off x="4312" y="2537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8" name="Rectangle 144"/>
              <p:cNvSpPr>
                <a:spLocks noChangeArrowheads="1"/>
              </p:cNvSpPr>
              <p:nvPr/>
            </p:nvSpPr>
            <p:spPr bwMode="auto">
              <a:xfrm>
                <a:off x="4377" y="2537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9" name="Rectangle 145"/>
              <p:cNvSpPr>
                <a:spLocks noChangeArrowheads="1"/>
              </p:cNvSpPr>
              <p:nvPr/>
            </p:nvSpPr>
            <p:spPr bwMode="auto">
              <a:xfrm>
                <a:off x="4407" y="2537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0" name="Rectangle 146"/>
              <p:cNvSpPr>
                <a:spLocks noChangeArrowheads="1"/>
              </p:cNvSpPr>
              <p:nvPr/>
            </p:nvSpPr>
            <p:spPr bwMode="auto">
              <a:xfrm>
                <a:off x="4464" y="2537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1" name="Rectangle 147"/>
              <p:cNvSpPr>
                <a:spLocks noChangeArrowheads="1"/>
              </p:cNvSpPr>
              <p:nvPr/>
            </p:nvSpPr>
            <p:spPr bwMode="auto">
              <a:xfrm>
                <a:off x="4529" y="2537"/>
                <a:ext cx="6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2" name="Freeform 148"/>
              <p:cNvSpPr>
                <a:spLocks/>
              </p:cNvSpPr>
              <p:nvPr/>
            </p:nvSpPr>
            <p:spPr bwMode="auto">
              <a:xfrm>
                <a:off x="3612" y="2008"/>
                <a:ext cx="0" cy="116"/>
              </a:xfrm>
              <a:custGeom>
                <a:avLst/>
                <a:gdLst>
                  <a:gd name="T0" fmla="*/ 0 w 1"/>
                  <a:gd name="T1" fmla="*/ 0 h 355"/>
                  <a:gd name="T2" fmla="*/ 0 w 1"/>
                  <a:gd name="T3" fmla="*/ 0 h 355"/>
                  <a:gd name="T4" fmla="*/ 1 w 1"/>
                  <a:gd name="T5" fmla="*/ 355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55">
                    <a:moveTo>
                      <a:pt x="0" y="0"/>
                    </a:moveTo>
                    <a:lnTo>
                      <a:pt x="0" y="0"/>
                    </a:lnTo>
                    <a:lnTo>
                      <a:pt x="1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3" name="Freeform 149"/>
              <p:cNvSpPr>
                <a:spLocks/>
              </p:cNvSpPr>
              <p:nvPr/>
            </p:nvSpPr>
            <p:spPr bwMode="auto">
              <a:xfrm>
                <a:off x="3612" y="2008"/>
                <a:ext cx="0" cy="116"/>
              </a:xfrm>
              <a:custGeom>
                <a:avLst/>
                <a:gdLst>
                  <a:gd name="T0" fmla="*/ 0 w 1"/>
                  <a:gd name="T1" fmla="*/ 0 h 355"/>
                  <a:gd name="T2" fmla="*/ 0 w 1"/>
                  <a:gd name="T3" fmla="*/ 0 h 355"/>
                  <a:gd name="T4" fmla="*/ 1 w 1"/>
                  <a:gd name="T5" fmla="*/ 355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55">
                    <a:moveTo>
                      <a:pt x="0" y="0"/>
                    </a:moveTo>
                    <a:lnTo>
                      <a:pt x="0" y="0"/>
                    </a:lnTo>
                    <a:lnTo>
                      <a:pt x="1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4" name="Freeform 150"/>
              <p:cNvSpPr>
                <a:spLocks/>
              </p:cNvSpPr>
              <p:nvPr/>
            </p:nvSpPr>
            <p:spPr bwMode="auto">
              <a:xfrm>
                <a:off x="3217" y="2008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5" name="Freeform 151"/>
              <p:cNvSpPr>
                <a:spLocks/>
              </p:cNvSpPr>
              <p:nvPr/>
            </p:nvSpPr>
            <p:spPr bwMode="auto">
              <a:xfrm>
                <a:off x="3217" y="2008"/>
                <a:ext cx="0" cy="116"/>
              </a:xfrm>
              <a:custGeom>
                <a:avLst/>
                <a:gdLst>
                  <a:gd name="T0" fmla="*/ 0 h 355"/>
                  <a:gd name="T1" fmla="*/ 0 h 355"/>
                  <a:gd name="T2" fmla="*/ 355 h 3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55">
                    <a:moveTo>
                      <a:pt x="0" y="0"/>
                    </a:moveTo>
                    <a:lnTo>
                      <a:pt x="0" y="0"/>
                    </a:lnTo>
                    <a:lnTo>
                      <a:pt x="0" y="355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6" name="Freeform 152"/>
              <p:cNvSpPr>
                <a:spLocks/>
              </p:cNvSpPr>
              <p:nvPr/>
            </p:nvSpPr>
            <p:spPr bwMode="auto">
              <a:xfrm>
                <a:off x="3321" y="2208"/>
                <a:ext cx="0" cy="299"/>
              </a:xfrm>
              <a:custGeom>
                <a:avLst/>
                <a:gdLst>
                  <a:gd name="T0" fmla="*/ 0 h 919"/>
                  <a:gd name="T1" fmla="*/ 0 h 919"/>
                  <a:gd name="T2" fmla="*/ 919 h 9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19">
                    <a:moveTo>
                      <a:pt x="0" y="0"/>
                    </a:moveTo>
                    <a:lnTo>
                      <a:pt x="0" y="0"/>
                    </a:lnTo>
                    <a:lnTo>
                      <a:pt x="0" y="919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7" name="Freeform 153"/>
              <p:cNvSpPr>
                <a:spLocks/>
              </p:cNvSpPr>
              <p:nvPr/>
            </p:nvSpPr>
            <p:spPr bwMode="auto">
              <a:xfrm>
                <a:off x="3321" y="2208"/>
                <a:ext cx="0" cy="299"/>
              </a:xfrm>
              <a:custGeom>
                <a:avLst/>
                <a:gdLst>
                  <a:gd name="T0" fmla="*/ 0 h 919"/>
                  <a:gd name="T1" fmla="*/ 0 h 919"/>
                  <a:gd name="T2" fmla="*/ 919 h 9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19">
                    <a:moveTo>
                      <a:pt x="0" y="0"/>
                    </a:moveTo>
                    <a:lnTo>
                      <a:pt x="0" y="0"/>
                    </a:lnTo>
                    <a:lnTo>
                      <a:pt x="0" y="919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8" name="Freeform 154"/>
              <p:cNvSpPr>
                <a:spLocks noEditPoints="1"/>
              </p:cNvSpPr>
              <p:nvPr/>
            </p:nvSpPr>
            <p:spPr bwMode="auto">
              <a:xfrm>
                <a:off x="3052" y="1717"/>
                <a:ext cx="851" cy="660"/>
              </a:xfrm>
              <a:custGeom>
                <a:avLst/>
                <a:gdLst>
                  <a:gd name="T0" fmla="*/ 0 w 2614"/>
                  <a:gd name="T1" fmla="*/ 0 h 2026"/>
                  <a:gd name="T2" fmla="*/ 294 w 2614"/>
                  <a:gd name="T3" fmla="*/ 0 h 2026"/>
                  <a:gd name="T4" fmla="*/ 507 w 2614"/>
                  <a:gd name="T5" fmla="*/ 0 h 2026"/>
                  <a:gd name="T6" fmla="*/ 587 w 2614"/>
                  <a:gd name="T7" fmla="*/ 0 h 2026"/>
                  <a:gd name="T8" fmla="*/ 880 w 2614"/>
                  <a:gd name="T9" fmla="*/ 0 h 2026"/>
                  <a:gd name="T10" fmla="*/ 1094 w 2614"/>
                  <a:gd name="T11" fmla="*/ 0 h 2026"/>
                  <a:gd name="T12" fmla="*/ 1174 w 2614"/>
                  <a:gd name="T13" fmla="*/ 0 h 2026"/>
                  <a:gd name="T14" fmla="*/ 1467 w 2614"/>
                  <a:gd name="T15" fmla="*/ 0 h 2026"/>
                  <a:gd name="T16" fmla="*/ 1680 w 2614"/>
                  <a:gd name="T17" fmla="*/ 0 h 2026"/>
                  <a:gd name="T18" fmla="*/ 1760 w 2614"/>
                  <a:gd name="T19" fmla="*/ 0 h 2026"/>
                  <a:gd name="T20" fmla="*/ 2054 w 2614"/>
                  <a:gd name="T21" fmla="*/ 0 h 2026"/>
                  <a:gd name="T22" fmla="*/ 2267 w 2614"/>
                  <a:gd name="T23" fmla="*/ 0 h 2026"/>
                  <a:gd name="T24" fmla="*/ 2347 w 2614"/>
                  <a:gd name="T25" fmla="*/ 0 h 2026"/>
                  <a:gd name="T26" fmla="*/ 2614 w 2614"/>
                  <a:gd name="T27" fmla="*/ 26 h 2026"/>
                  <a:gd name="T28" fmla="*/ 2614 w 2614"/>
                  <a:gd name="T29" fmla="*/ 240 h 2026"/>
                  <a:gd name="T30" fmla="*/ 2614 w 2614"/>
                  <a:gd name="T31" fmla="*/ 320 h 2026"/>
                  <a:gd name="T32" fmla="*/ 2614 w 2614"/>
                  <a:gd name="T33" fmla="*/ 613 h 2026"/>
                  <a:gd name="T34" fmla="*/ 2614 w 2614"/>
                  <a:gd name="T35" fmla="*/ 826 h 2026"/>
                  <a:gd name="T36" fmla="*/ 2614 w 2614"/>
                  <a:gd name="T37" fmla="*/ 906 h 2026"/>
                  <a:gd name="T38" fmla="*/ 2614 w 2614"/>
                  <a:gd name="T39" fmla="*/ 1200 h 2026"/>
                  <a:gd name="T40" fmla="*/ 2614 w 2614"/>
                  <a:gd name="T41" fmla="*/ 1413 h 2026"/>
                  <a:gd name="T42" fmla="*/ 2614 w 2614"/>
                  <a:gd name="T43" fmla="*/ 1493 h 2026"/>
                  <a:gd name="T44" fmla="*/ 2614 w 2614"/>
                  <a:gd name="T45" fmla="*/ 1786 h 2026"/>
                  <a:gd name="T46" fmla="*/ 2614 w 2614"/>
                  <a:gd name="T47" fmla="*/ 2000 h 2026"/>
                  <a:gd name="T48" fmla="*/ 2560 w 2614"/>
                  <a:gd name="T49" fmla="*/ 2026 h 2026"/>
                  <a:gd name="T50" fmla="*/ 2267 w 2614"/>
                  <a:gd name="T51" fmla="*/ 2026 h 2026"/>
                  <a:gd name="T52" fmla="*/ 2054 w 2614"/>
                  <a:gd name="T53" fmla="*/ 2026 h 2026"/>
                  <a:gd name="T54" fmla="*/ 1974 w 2614"/>
                  <a:gd name="T55" fmla="*/ 2026 h 2026"/>
                  <a:gd name="T56" fmla="*/ 1680 w 2614"/>
                  <a:gd name="T57" fmla="*/ 2026 h 2026"/>
                  <a:gd name="T58" fmla="*/ 1467 w 2614"/>
                  <a:gd name="T59" fmla="*/ 2026 h 2026"/>
                  <a:gd name="T60" fmla="*/ 1387 w 2614"/>
                  <a:gd name="T61" fmla="*/ 2026 h 2026"/>
                  <a:gd name="T62" fmla="*/ 1094 w 2614"/>
                  <a:gd name="T63" fmla="*/ 2026 h 2026"/>
                  <a:gd name="T64" fmla="*/ 880 w 2614"/>
                  <a:gd name="T65" fmla="*/ 2026 h 2026"/>
                  <a:gd name="T66" fmla="*/ 800 w 2614"/>
                  <a:gd name="T67" fmla="*/ 2026 h 2026"/>
                  <a:gd name="T68" fmla="*/ 507 w 2614"/>
                  <a:gd name="T69" fmla="*/ 2026 h 2026"/>
                  <a:gd name="T70" fmla="*/ 294 w 2614"/>
                  <a:gd name="T71" fmla="*/ 2026 h 2026"/>
                  <a:gd name="T72" fmla="*/ 214 w 2614"/>
                  <a:gd name="T73" fmla="*/ 2026 h 2026"/>
                  <a:gd name="T74" fmla="*/ 0 w 2614"/>
                  <a:gd name="T75" fmla="*/ 1946 h 2026"/>
                  <a:gd name="T76" fmla="*/ 0 w 2614"/>
                  <a:gd name="T77" fmla="*/ 1733 h 2026"/>
                  <a:gd name="T78" fmla="*/ 0 w 2614"/>
                  <a:gd name="T79" fmla="*/ 1653 h 2026"/>
                  <a:gd name="T80" fmla="*/ 0 w 2614"/>
                  <a:gd name="T81" fmla="*/ 1360 h 2026"/>
                  <a:gd name="T82" fmla="*/ 0 w 2614"/>
                  <a:gd name="T83" fmla="*/ 1146 h 2026"/>
                  <a:gd name="T84" fmla="*/ 0 w 2614"/>
                  <a:gd name="T85" fmla="*/ 1066 h 2026"/>
                  <a:gd name="T86" fmla="*/ 0 w 2614"/>
                  <a:gd name="T87" fmla="*/ 773 h 2026"/>
                  <a:gd name="T88" fmla="*/ 0 w 2614"/>
                  <a:gd name="T89" fmla="*/ 560 h 2026"/>
                  <a:gd name="T90" fmla="*/ 0 w 2614"/>
                  <a:gd name="T91" fmla="*/ 480 h 2026"/>
                  <a:gd name="T92" fmla="*/ 0 w 2614"/>
                  <a:gd name="T93" fmla="*/ 186 h 2026"/>
                  <a:gd name="T94" fmla="*/ 0 w 2614"/>
                  <a:gd name="T95" fmla="*/ 0 h 20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14" h="2026">
                    <a:moveTo>
                      <a:pt x="0" y="0"/>
                    </a:moveTo>
                    <a:lnTo>
                      <a:pt x="0" y="0"/>
                    </a:lnTo>
                    <a:lnTo>
                      <a:pt x="214" y="0"/>
                    </a:lnTo>
                    <a:moveTo>
                      <a:pt x="294" y="0"/>
                    </a:moveTo>
                    <a:lnTo>
                      <a:pt x="294" y="0"/>
                    </a:lnTo>
                    <a:lnTo>
                      <a:pt x="507" y="0"/>
                    </a:lnTo>
                    <a:moveTo>
                      <a:pt x="587" y="0"/>
                    </a:moveTo>
                    <a:lnTo>
                      <a:pt x="587" y="0"/>
                    </a:lnTo>
                    <a:lnTo>
                      <a:pt x="800" y="0"/>
                    </a:lnTo>
                    <a:moveTo>
                      <a:pt x="880" y="0"/>
                    </a:moveTo>
                    <a:lnTo>
                      <a:pt x="880" y="0"/>
                    </a:lnTo>
                    <a:lnTo>
                      <a:pt x="1094" y="0"/>
                    </a:lnTo>
                    <a:moveTo>
                      <a:pt x="1174" y="0"/>
                    </a:moveTo>
                    <a:lnTo>
                      <a:pt x="1174" y="0"/>
                    </a:lnTo>
                    <a:lnTo>
                      <a:pt x="1387" y="0"/>
                    </a:lnTo>
                    <a:moveTo>
                      <a:pt x="1467" y="0"/>
                    </a:moveTo>
                    <a:lnTo>
                      <a:pt x="1467" y="0"/>
                    </a:lnTo>
                    <a:lnTo>
                      <a:pt x="1680" y="0"/>
                    </a:lnTo>
                    <a:moveTo>
                      <a:pt x="1760" y="0"/>
                    </a:moveTo>
                    <a:lnTo>
                      <a:pt x="1760" y="0"/>
                    </a:lnTo>
                    <a:lnTo>
                      <a:pt x="1974" y="0"/>
                    </a:lnTo>
                    <a:moveTo>
                      <a:pt x="2054" y="0"/>
                    </a:moveTo>
                    <a:lnTo>
                      <a:pt x="2054" y="0"/>
                    </a:lnTo>
                    <a:lnTo>
                      <a:pt x="2267" y="0"/>
                    </a:lnTo>
                    <a:moveTo>
                      <a:pt x="2347" y="0"/>
                    </a:moveTo>
                    <a:lnTo>
                      <a:pt x="2347" y="0"/>
                    </a:lnTo>
                    <a:lnTo>
                      <a:pt x="2560" y="0"/>
                    </a:lnTo>
                    <a:moveTo>
                      <a:pt x="2614" y="26"/>
                    </a:moveTo>
                    <a:lnTo>
                      <a:pt x="2614" y="26"/>
                    </a:lnTo>
                    <a:lnTo>
                      <a:pt x="2614" y="240"/>
                    </a:lnTo>
                    <a:moveTo>
                      <a:pt x="2614" y="320"/>
                    </a:moveTo>
                    <a:lnTo>
                      <a:pt x="2614" y="320"/>
                    </a:lnTo>
                    <a:lnTo>
                      <a:pt x="2614" y="533"/>
                    </a:lnTo>
                    <a:moveTo>
                      <a:pt x="2614" y="613"/>
                    </a:moveTo>
                    <a:lnTo>
                      <a:pt x="2614" y="613"/>
                    </a:lnTo>
                    <a:lnTo>
                      <a:pt x="2614" y="826"/>
                    </a:lnTo>
                    <a:moveTo>
                      <a:pt x="2614" y="906"/>
                    </a:moveTo>
                    <a:lnTo>
                      <a:pt x="2614" y="906"/>
                    </a:lnTo>
                    <a:lnTo>
                      <a:pt x="2614" y="1120"/>
                    </a:lnTo>
                    <a:moveTo>
                      <a:pt x="2614" y="1200"/>
                    </a:moveTo>
                    <a:lnTo>
                      <a:pt x="2614" y="1200"/>
                    </a:lnTo>
                    <a:lnTo>
                      <a:pt x="2614" y="1413"/>
                    </a:lnTo>
                    <a:moveTo>
                      <a:pt x="2614" y="1493"/>
                    </a:moveTo>
                    <a:lnTo>
                      <a:pt x="2614" y="1493"/>
                    </a:lnTo>
                    <a:lnTo>
                      <a:pt x="2614" y="1706"/>
                    </a:lnTo>
                    <a:moveTo>
                      <a:pt x="2614" y="1786"/>
                    </a:moveTo>
                    <a:lnTo>
                      <a:pt x="2614" y="1786"/>
                    </a:lnTo>
                    <a:lnTo>
                      <a:pt x="2614" y="2000"/>
                    </a:lnTo>
                    <a:moveTo>
                      <a:pt x="2560" y="2026"/>
                    </a:moveTo>
                    <a:lnTo>
                      <a:pt x="2560" y="2026"/>
                    </a:lnTo>
                    <a:lnTo>
                      <a:pt x="2347" y="2026"/>
                    </a:lnTo>
                    <a:moveTo>
                      <a:pt x="2267" y="2026"/>
                    </a:moveTo>
                    <a:lnTo>
                      <a:pt x="2267" y="2026"/>
                    </a:lnTo>
                    <a:lnTo>
                      <a:pt x="2054" y="2026"/>
                    </a:lnTo>
                    <a:moveTo>
                      <a:pt x="1974" y="2026"/>
                    </a:moveTo>
                    <a:lnTo>
                      <a:pt x="1974" y="2026"/>
                    </a:lnTo>
                    <a:lnTo>
                      <a:pt x="1760" y="2026"/>
                    </a:lnTo>
                    <a:moveTo>
                      <a:pt x="1680" y="2026"/>
                    </a:moveTo>
                    <a:lnTo>
                      <a:pt x="1680" y="2026"/>
                    </a:lnTo>
                    <a:lnTo>
                      <a:pt x="1467" y="2026"/>
                    </a:lnTo>
                    <a:moveTo>
                      <a:pt x="1387" y="2026"/>
                    </a:moveTo>
                    <a:lnTo>
                      <a:pt x="1387" y="2026"/>
                    </a:lnTo>
                    <a:lnTo>
                      <a:pt x="1174" y="2026"/>
                    </a:lnTo>
                    <a:moveTo>
                      <a:pt x="1094" y="2026"/>
                    </a:moveTo>
                    <a:lnTo>
                      <a:pt x="1094" y="2026"/>
                    </a:lnTo>
                    <a:lnTo>
                      <a:pt x="880" y="2026"/>
                    </a:lnTo>
                    <a:moveTo>
                      <a:pt x="800" y="2026"/>
                    </a:moveTo>
                    <a:lnTo>
                      <a:pt x="800" y="2026"/>
                    </a:lnTo>
                    <a:lnTo>
                      <a:pt x="587" y="2026"/>
                    </a:lnTo>
                    <a:moveTo>
                      <a:pt x="507" y="2026"/>
                    </a:moveTo>
                    <a:lnTo>
                      <a:pt x="507" y="2026"/>
                    </a:lnTo>
                    <a:lnTo>
                      <a:pt x="294" y="2026"/>
                    </a:lnTo>
                    <a:moveTo>
                      <a:pt x="214" y="2026"/>
                    </a:moveTo>
                    <a:lnTo>
                      <a:pt x="214" y="2026"/>
                    </a:lnTo>
                    <a:lnTo>
                      <a:pt x="0" y="2026"/>
                    </a:lnTo>
                    <a:moveTo>
                      <a:pt x="0" y="1946"/>
                    </a:moveTo>
                    <a:lnTo>
                      <a:pt x="0" y="1946"/>
                    </a:lnTo>
                    <a:lnTo>
                      <a:pt x="0" y="1733"/>
                    </a:lnTo>
                    <a:moveTo>
                      <a:pt x="0" y="1653"/>
                    </a:moveTo>
                    <a:lnTo>
                      <a:pt x="0" y="1653"/>
                    </a:lnTo>
                    <a:lnTo>
                      <a:pt x="0" y="1440"/>
                    </a:lnTo>
                    <a:moveTo>
                      <a:pt x="0" y="1360"/>
                    </a:moveTo>
                    <a:lnTo>
                      <a:pt x="0" y="1360"/>
                    </a:lnTo>
                    <a:lnTo>
                      <a:pt x="0" y="1146"/>
                    </a:lnTo>
                    <a:moveTo>
                      <a:pt x="0" y="1066"/>
                    </a:moveTo>
                    <a:lnTo>
                      <a:pt x="0" y="1066"/>
                    </a:lnTo>
                    <a:lnTo>
                      <a:pt x="0" y="853"/>
                    </a:lnTo>
                    <a:moveTo>
                      <a:pt x="0" y="773"/>
                    </a:moveTo>
                    <a:lnTo>
                      <a:pt x="0" y="773"/>
                    </a:lnTo>
                    <a:lnTo>
                      <a:pt x="0" y="560"/>
                    </a:lnTo>
                    <a:moveTo>
                      <a:pt x="0" y="480"/>
                    </a:moveTo>
                    <a:lnTo>
                      <a:pt x="0" y="480"/>
                    </a:lnTo>
                    <a:lnTo>
                      <a:pt x="0" y="266"/>
                    </a:lnTo>
                    <a:moveTo>
                      <a:pt x="0" y="186"/>
                    </a:moveTo>
                    <a:lnTo>
                      <a:pt x="0" y="18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9" name="Freeform 155"/>
              <p:cNvSpPr>
                <a:spLocks/>
              </p:cNvSpPr>
              <p:nvPr/>
            </p:nvSpPr>
            <p:spPr bwMode="auto">
              <a:xfrm>
                <a:off x="3096" y="1765"/>
                <a:ext cx="264" cy="299"/>
              </a:xfrm>
              <a:custGeom>
                <a:avLst/>
                <a:gdLst>
                  <a:gd name="T0" fmla="*/ 0 w 813"/>
                  <a:gd name="T1" fmla="*/ 136 h 920"/>
                  <a:gd name="T2" fmla="*/ 0 w 813"/>
                  <a:gd name="T3" fmla="*/ 136 h 920"/>
                  <a:gd name="T4" fmla="*/ 135 w 813"/>
                  <a:gd name="T5" fmla="*/ 0 h 920"/>
                  <a:gd name="T6" fmla="*/ 678 w 813"/>
                  <a:gd name="T7" fmla="*/ 0 h 920"/>
                  <a:gd name="T8" fmla="*/ 813 w 813"/>
                  <a:gd name="T9" fmla="*/ 136 h 920"/>
                  <a:gd name="T10" fmla="*/ 813 w 813"/>
                  <a:gd name="T11" fmla="*/ 785 h 920"/>
                  <a:gd name="T12" fmla="*/ 678 w 813"/>
                  <a:gd name="T13" fmla="*/ 920 h 920"/>
                  <a:gd name="T14" fmla="*/ 135 w 813"/>
                  <a:gd name="T15" fmla="*/ 920 h 920"/>
                  <a:gd name="T16" fmla="*/ 0 w 813"/>
                  <a:gd name="T17" fmla="*/ 785 h 920"/>
                  <a:gd name="T18" fmla="*/ 0 w 813"/>
                  <a:gd name="T19" fmla="*/ 136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20">
                    <a:moveTo>
                      <a:pt x="0" y="136"/>
                    </a:moveTo>
                    <a:lnTo>
                      <a:pt x="0" y="136"/>
                    </a:lnTo>
                    <a:cubicBezTo>
                      <a:pt x="0" y="61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1"/>
                      <a:pt x="813" y="136"/>
                    </a:cubicBezTo>
                    <a:lnTo>
                      <a:pt x="813" y="785"/>
                    </a:lnTo>
                    <a:cubicBezTo>
                      <a:pt x="813" y="859"/>
                      <a:pt x="752" y="920"/>
                      <a:pt x="678" y="920"/>
                    </a:cubicBezTo>
                    <a:lnTo>
                      <a:pt x="135" y="920"/>
                    </a:lnTo>
                    <a:cubicBezTo>
                      <a:pt x="61" y="920"/>
                      <a:pt x="0" y="859"/>
                      <a:pt x="0" y="785"/>
                    </a:cubicBezTo>
                    <a:lnTo>
                      <a:pt x="0" y="13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0" name="Freeform 156"/>
              <p:cNvSpPr>
                <a:spLocks/>
              </p:cNvSpPr>
              <p:nvPr/>
            </p:nvSpPr>
            <p:spPr bwMode="auto">
              <a:xfrm>
                <a:off x="3096" y="1765"/>
                <a:ext cx="264" cy="299"/>
              </a:xfrm>
              <a:custGeom>
                <a:avLst/>
                <a:gdLst>
                  <a:gd name="T0" fmla="*/ 0 w 813"/>
                  <a:gd name="T1" fmla="*/ 136 h 920"/>
                  <a:gd name="T2" fmla="*/ 0 w 813"/>
                  <a:gd name="T3" fmla="*/ 136 h 920"/>
                  <a:gd name="T4" fmla="*/ 135 w 813"/>
                  <a:gd name="T5" fmla="*/ 0 h 920"/>
                  <a:gd name="T6" fmla="*/ 678 w 813"/>
                  <a:gd name="T7" fmla="*/ 0 h 920"/>
                  <a:gd name="T8" fmla="*/ 813 w 813"/>
                  <a:gd name="T9" fmla="*/ 136 h 920"/>
                  <a:gd name="T10" fmla="*/ 813 w 813"/>
                  <a:gd name="T11" fmla="*/ 785 h 920"/>
                  <a:gd name="T12" fmla="*/ 678 w 813"/>
                  <a:gd name="T13" fmla="*/ 920 h 920"/>
                  <a:gd name="T14" fmla="*/ 135 w 813"/>
                  <a:gd name="T15" fmla="*/ 920 h 920"/>
                  <a:gd name="T16" fmla="*/ 0 w 813"/>
                  <a:gd name="T17" fmla="*/ 785 h 920"/>
                  <a:gd name="T18" fmla="*/ 0 w 813"/>
                  <a:gd name="T19" fmla="*/ 136 h 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3" h="920">
                    <a:moveTo>
                      <a:pt x="0" y="136"/>
                    </a:moveTo>
                    <a:lnTo>
                      <a:pt x="0" y="136"/>
                    </a:lnTo>
                    <a:cubicBezTo>
                      <a:pt x="0" y="61"/>
                      <a:pt x="61" y="0"/>
                      <a:pt x="135" y="0"/>
                    </a:cubicBezTo>
                    <a:lnTo>
                      <a:pt x="678" y="0"/>
                    </a:lnTo>
                    <a:cubicBezTo>
                      <a:pt x="752" y="0"/>
                      <a:pt x="813" y="61"/>
                      <a:pt x="813" y="136"/>
                    </a:cubicBezTo>
                    <a:lnTo>
                      <a:pt x="813" y="785"/>
                    </a:lnTo>
                    <a:cubicBezTo>
                      <a:pt x="813" y="859"/>
                      <a:pt x="752" y="920"/>
                      <a:pt x="678" y="920"/>
                    </a:cubicBezTo>
                    <a:lnTo>
                      <a:pt x="135" y="920"/>
                    </a:lnTo>
                    <a:cubicBezTo>
                      <a:pt x="61" y="920"/>
                      <a:pt x="0" y="859"/>
                      <a:pt x="0" y="785"/>
                    </a:cubicBezTo>
                    <a:lnTo>
                      <a:pt x="0" y="136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1" name="Rectangle 157"/>
              <p:cNvSpPr>
                <a:spLocks noChangeArrowheads="1"/>
              </p:cNvSpPr>
              <p:nvPr/>
            </p:nvSpPr>
            <p:spPr bwMode="auto">
              <a:xfrm>
                <a:off x="3150" y="1876"/>
                <a:ext cx="142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2" name="Rectangle 158"/>
              <p:cNvSpPr>
                <a:spLocks noChangeArrowheads="1"/>
              </p:cNvSpPr>
              <p:nvPr/>
            </p:nvSpPr>
            <p:spPr bwMode="auto">
              <a:xfrm>
                <a:off x="3259" y="1876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3" name="Freeform 159"/>
              <p:cNvSpPr>
                <a:spLocks/>
              </p:cNvSpPr>
              <p:nvPr/>
            </p:nvSpPr>
            <p:spPr bwMode="auto">
              <a:xfrm>
                <a:off x="3408" y="1760"/>
                <a:ext cx="417" cy="304"/>
              </a:xfrm>
              <a:custGeom>
                <a:avLst/>
                <a:gdLst>
                  <a:gd name="T0" fmla="*/ 0 w 1280"/>
                  <a:gd name="T1" fmla="*/ 155 h 933"/>
                  <a:gd name="T2" fmla="*/ 0 w 1280"/>
                  <a:gd name="T3" fmla="*/ 155 h 933"/>
                  <a:gd name="T4" fmla="*/ 155 w 1280"/>
                  <a:gd name="T5" fmla="*/ 0 h 933"/>
                  <a:gd name="T6" fmla="*/ 1124 w 1280"/>
                  <a:gd name="T7" fmla="*/ 0 h 933"/>
                  <a:gd name="T8" fmla="*/ 1280 w 1280"/>
                  <a:gd name="T9" fmla="*/ 155 h 933"/>
                  <a:gd name="T10" fmla="*/ 1280 w 1280"/>
                  <a:gd name="T11" fmla="*/ 778 h 933"/>
                  <a:gd name="T12" fmla="*/ 1124 w 1280"/>
                  <a:gd name="T13" fmla="*/ 933 h 933"/>
                  <a:gd name="T14" fmla="*/ 155 w 1280"/>
                  <a:gd name="T15" fmla="*/ 933 h 933"/>
                  <a:gd name="T16" fmla="*/ 0 w 1280"/>
                  <a:gd name="T17" fmla="*/ 778 h 933"/>
                  <a:gd name="T18" fmla="*/ 0 w 1280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0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69" y="0"/>
                      <a:pt x="155" y="0"/>
                    </a:cubicBezTo>
                    <a:lnTo>
                      <a:pt x="1124" y="0"/>
                    </a:lnTo>
                    <a:cubicBezTo>
                      <a:pt x="1210" y="0"/>
                      <a:pt x="1280" y="69"/>
                      <a:pt x="1280" y="155"/>
                    </a:cubicBezTo>
                    <a:lnTo>
                      <a:pt x="1280" y="778"/>
                    </a:lnTo>
                    <a:cubicBezTo>
                      <a:pt x="1280" y="864"/>
                      <a:pt x="1210" y="933"/>
                      <a:pt x="1124" y="933"/>
                    </a:cubicBezTo>
                    <a:lnTo>
                      <a:pt x="155" y="933"/>
                    </a:lnTo>
                    <a:cubicBezTo>
                      <a:pt x="69" y="933"/>
                      <a:pt x="0" y="864"/>
                      <a:pt x="0" y="778"/>
                    </a:cubicBez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4" name="Freeform 160"/>
              <p:cNvSpPr>
                <a:spLocks/>
              </p:cNvSpPr>
              <p:nvPr/>
            </p:nvSpPr>
            <p:spPr bwMode="auto">
              <a:xfrm>
                <a:off x="3408" y="1760"/>
                <a:ext cx="417" cy="304"/>
              </a:xfrm>
              <a:custGeom>
                <a:avLst/>
                <a:gdLst>
                  <a:gd name="T0" fmla="*/ 0 w 1280"/>
                  <a:gd name="T1" fmla="*/ 155 h 933"/>
                  <a:gd name="T2" fmla="*/ 0 w 1280"/>
                  <a:gd name="T3" fmla="*/ 155 h 933"/>
                  <a:gd name="T4" fmla="*/ 155 w 1280"/>
                  <a:gd name="T5" fmla="*/ 0 h 933"/>
                  <a:gd name="T6" fmla="*/ 1124 w 1280"/>
                  <a:gd name="T7" fmla="*/ 0 h 933"/>
                  <a:gd name="T8" fmla="*/ 1280 w 1280"/>
                  <a:gd name="T9" fmla="*/ 155 h 933"/>
                  <a:gd name="T10" fmla="*/ 1280 w 1280"/>
                  <a:gd name="T11" fmla="*/ 778 h 933"/>
                  <a:gd name="T12" fmla="*/ 1124 w 1280"/>
                  <a:gd name="T13" fmla="*/ 933 h 933"/>
                  <a:gd name="T14" fmla="*/ 155 w 1280"/>
                  <a:gd name="T15" fmla="*/ 933 h 933"/>
                  <a:gd name="T16" fmla="*/ 0 w 1280"/>
                  <a:gd name="T17" fmla="*/ 778 h 933"/>
                  <a:gd name="T18" fmla="*/ 0 w 1280"/>
                  <a:gd name="T19" fmla="*/ 155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0" h="933">
                    <a:moveTo>
                      <a:pt x="0" y="155"/>
                    </a:moveTo>
                    <a:lnTo>
                      <a:pt x="0" y="155"/>
                    </a:lnTo>
                    <a:cubicBezTo>
                      <a:pt x="0" y="69"/>
                      <a:pt x="69" y="0"/>
                      <a:pt x="155" y="0"/>
                    </a:cubicBezTo>
                    <a:lnTo>
                      <a:pt x="1124" y="0"/>
                    </a:lnTo>
                    <a:cubicBezTo>
                      <a:pt x="1210" y="0"/>
                      <a:pt x="1280" y="69"/>
                      <a:pt x="1280" y="155"/>
                    </a:cubicBezTo>
                    <a:lnTo>
                      <a:pt x="1280" y="778"/>
                    </a:lnTo>
                    <a:cubicBezTo>
                      <a:pt x="1280" y="864"/>
                      <a:pt x="1210" y="933"/>
                      <a:pt x="1124" y="933"/>
                    </a:cubicBezTo>
                    <a:lnTo>
                      <a:pt x="155" y="933"/>
                    </a:lnTo>
                    <a:cubicBezTo>
                      <a:pt x="69" y="933"/>
                      <a:pt x="0" y="864"/>
                      <a:pt x="0" y="778"/>
                    </a:cubicBezTo>
                    <a:lnTo>
                      <a:pt x="0" y="15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38572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5" name="Rectangle 161"/>
              <p:cNvSpPr>
                <a:spLocks noChangeArrowheads="1"/>
              </p:cNvSpPr>
              <p:nvPr/>
            </p:nvSpPr>
            <p:spPr bwMode="auto">
              <a:xfrm>
                <a:off x="3485" y="1831"/>
                <a:ext cx="15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8*8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6" name="Rectangle 162"/>
              <p:cNvSpPr>
                <a:spLocks noChangeArrowheads="1"/>
              </p:cNvSpPr>
              <p:nvPr/>
            </p:nvSpPr>
            <p:spPr bwMode="auto">
              <a:xfrm>
                <a:off x="3606" y="1831"/>
                <a:ext cx="12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7" name="Rectangle 163"/>
              <p:cNvSpPr>
                <a:spLocks noChangeArrowheads="1"/>
              </p:cNvSpPr>
              <p:nvPr/>
            </p:nvSpPr>
            <p:spPr bwMode="auto">
              <a:xfrm>
                <a:off x="3702" y="1831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8" name="Rectangle 164"/>
              <p:cNvSpPr>
                <a:spLocks noChangeArrowheads="1"/>
              </p:cNvSpPr>
              <p:nvPr/>
            </p:nvSpPr>
            <p:spPr bwMode="auto">
              <a:xfrm>
                <a:off x="3750" y="1831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9" name="Rectangle 165"/>
              <p:cNvSpPr>
                <a:spLocks noChangeArrowheads="1"/>
              </p:cNvSpPr>
              <p:nvPr/>
            </p:nvSpPr>
            <p:spPr bwMode="auto">
              <a:xfrm>
                <a:off x="3537" y="1918"/>
                <a:ext cx="1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Mes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0" name="Rectangle 166"/>
              <p:cNvSpPr>
                <a:spLocks noChangeArrowheads="1"/>
              </p:cNvSpPr>
              <p:nvPr/>
            </p:nvSpPr>
            <p:spPr bwMode="auto">
              <a:xfrm>
                <a:off x="3659" y="1918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1" name="Freeform 167"/>
              <p:cNvSpPr>
                <a:spLocks/>
              </p:cNvSpPr>
              <p:nvPr/>
            </p:nvSpPr>
            <p:spPr bwMode="auto">
              <a:xfrm>
                <a:off x="3156" y="2116"/>
                <a:ext cx="534" cy="105"/>
              </a:xfrm>
              <a:custGeom>
                <a:avLst/>
                <a:gdLst>
                  <a:gd name="T0" fmla="*/ 0 w 1640"/>
                  <a:gd name="T1" fmla="*/ 54 h 320"/>
                  <a:gd name="T2" fmla="*/ 0 w 1640"/>
                  <a:gd name="T3" fmla="*/ 54 h 320"/>
                  <a:gd name="T4" fmla="*/ 54 w 1640"/>
                  <a:gd name="T5" fmla="*/ 0 h 320"/>
                  <a:gd name="T6" fmla="*/ 1587 w 1640"/>
                  <a:gd name="T7" fmla="*/ 0 h 320"/>
                  <a:gd name="T8" fmla="*/ 1640 w 1640"/>
                  <a:gd name="T9" fmla="*/ 54 h 320"/>
                  <a:gd name="T10" fmla="*/ 1640 w 1640"/>
                  <a:gd name="T11" fmla="*/ 267 h 320"/>
                  <a:gd name="T12" fmla="*/ 1587 w 1640"/>
                  <a:gd name="T13" fmla="*/ 320 h 320"/>
                  <a:gd name="T14" fmla="*/ 54 w 1640"/>
                  <a:gd name="T15" fmla="*/ 320 h 320"/>
                  <a:gd name="T16" fmla="*/ 0 w 1640"/>
                  <a:gd name="T17" fmla="*/ 267 h 320"/>
                  <a:gd name="T18" fmla="*/ 0 w 1640"/>
                  <a:gd name="T19" fmla="*/ 54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0" h="320">
                    <a:moveTo>
                      <a:pt x="0" y="54"/>
                    </a:moveTo>
                    <a:lnTo>
                      <a:pt x="0" y="54"/>
                    </a:lnTo>
                    <a:cubicBezTo>
                      <a:pt x="0" y="24"/>
                      <a:pt x="24" y="0"/>
                      <a:pt x="54" y="0"/>
                    </a:cubicBezTo>
                    <a:lnTo>
                      <a:pt x="1587" y="0"/>
                    </a:lnTo>
                    <a:cubicBezTo>
                      <a:pt x="1617" y="0"/>
                      <a:pt x="1640" y="24"/>
                      <a:pt x="1640" y="54"/>
                    </a:cubicBezTo>
                    <a:lnTo>
                      <a:pt x="1640" y="267"/>
                    </a:lnTo>
                    <a:cubicBezTo>
                      <a:pt x="1640" y="296"/>
                      <a:pt x="1617" y="320"/>
                      <a:pt x="1587" y="320"/>
                    </a:cubicBezTo>
                    <a:lnTo>
                      <a:pt x="54" y="320"/>
                    </a:lnTo>
                    <a:cubicBezTo>
                      <a:pt x="24" y="320"/>
                      <a:pt x="0" y="296"/>
                      <a:pt x="0" y="267"/>
                    </a:cubicBez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2" name="Rectangle 168"/>
              <p:cNvSpPr>
                <a:spLocks noChangeArrowheads="1"/>
              </p:cNvSpPr>
              <p:nvPr/>
            </p:nvSpPr>
            <p:spPr bwMode="auto">
              <a:xfrm>
                <a:off x="3355" y="2128"/>
                <a:ext cx="16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PPU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3" name="Freeform 169"/>
              <p:cNvSpPr>
                <a:spLocks/>
              </p:cNvSpPr>
              <p:nvPr/>
            </p:nvSpPr>
            <p:spPr bwMode="auto">
              <a:xfrm>
                <a:off x="3208" y="2260"/>
                <a:ext cx="226" cy="96"/>
              </a:xfrm>
              <a:custGeom>
                <a:avLst/>
                <a:gdLst>
                  <a:gd name="T0" fmla="*/ 0 w 694"/>
                  <a:gd name="T1" fmla="*/ 49 h 294"/>
                  <a:gd name="T2" fmla="*/ 0 w 694"/>
                  <a:gd name="T3" fmla="*/ 49 h 294"/>
                  <a:gd name="T4" fmla="*/ 49 w 694"/>
                  <a:gd name="T5" fmla="*/ 0 h 294"/>
                  <a:gd name="T6" fmla="*/ 645 w 694"/>
                  <a:gd name="T7" fmla="*/ 0 h 294"/>
                  <a:gd name="T8" fmla="*/ 694 w 694"/>
                  <a:gd name="T9" fmla="*/ 49 h 294"/>
                  <a:gd name="T10" fmla="*/ 694 w 694"/>
                  <a:gd name="T11" fmla="*/ 245 h 294"/>
                  <a:gd name="T12" fmla="*/ 645 w 694"/>
                  <a:gd name="T13" fmla="*/ 294 h 294"/>
                  <a:gd name="T14" fmla="*/ 49 w 694"/>
                  <a:gd name="T15" fmla="*/ 294 h 294"/>
                  <a:gd name="T16" fmla="*/ 0 w 694"/>
                  <a:gd name="T17" fmla="*/ 245 h 294"/>
                  <a:gd name="T18" fmla="*/ 0 w 694"/>
                  <a:gd name="T19" fmla="*/ 49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94" h="294">
                    <a:moveTo>
                      <a:pt x="0" y="49"/>
                    </a:moveTo>
                    <a:lnTo>
                      <a:pt x="0" y="49"/>
                    </a:lnTo>
                    <a:cubicBezTo>
                      <a:pt x="0" y="22"/>
                      <a:pt x="22" y="0"/>
                      <a:pt x="49" y="0"/>
                    </a:cubicBezTo>
                    <a:lnTo>
                      <a:pt x="645" y="0"/>
                    </a:lnTo>
                    <a:cubicBezTo>
                      <a:pt x="672" y="0"/>
                      <a:pt x="694" y="22"/>
                      <a:pt x="694" y="49"/>
                    </a:cubicBezTo>
                    <a:lnTo>
                      <a:pt x="694" y="245"/>
                    </a:lnTo>
                    <a:cubicBezTo>
                      <a:pt x="694" y="272"/>
                      <a:pt x="672" y="294"/>
                      <a:pt x="645" y="294"/>
                    </a:cubicBezTo>
                    <a:lnTo>
                      <a:pt x="49" y="294"/>
                    </a:lnTo>
                    <a:cubicBezTo>
                      <a:pt x="22" y="294"/>
                      <a:pt x="0" y="272"/>
                      <a:pt x="0" y="245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4" name="Rectangle 170"/>
              <p:cNvSpPr>
                <a:spLocks noChangeArrowheads="1"/>
              </p:cNvSpPr>
              <p:nvPr/>
            </p:nvSpPr>
            <p:spPr bwMode="auto">
              <a:xfrm>
                <a:off x="3256" y="2268"/>
                <a:ext cx="11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iM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5" name="Rectangle 171"/>
              <p:cNvSpPr>
                <a:spLocks noChangeArrowheads="1"/>
              </p:cNvSpPr>
              <p:nvPr/>
            </p:nvSpPr>
            <p:spPr bwMode="auto">
              <a:xfrm>
                <a:off x="3338" y="2268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6" name="Freeform 172"/>
              <p:cNvSpPr>
                <a:spLocks/>
              </p:cNvSpPr>
              <p:nvPr/>
            </p:nvSpPr>
            <p:spPr bwMode="auto">
              <a:xfrm>
                <a:off x="3000" y="2507"/>
                <a:ext cx="903" cy="135"/>
              </a:xfrm>
              <a:custGeom>
                <a:avLst/>
                <a:gdLst>
                  <a:gd name="T0" fmla="*/ 0 w 2774"/>
                  <a:gd name="T1" fmla="*/ 69 h 414"/>
                  <a:gd name="T2" fmla="*/ 0 w 2774"/>
                  <a:gd name="T3" fmla="*/ 69 h 414"/>
                  <a:gd name="T4" fmla="*/ 69 w 2774"/>
                  <a:gd name="T5" fmla="*/ 0 h 414"/>
                  <a:gd name="T6" fmla="*/ 2705 w 2774"/>
                  <a:gd name="T7" fmla="*/ 0 h 414"/>
                  <a:gd name="T8" fmla="*/ 2774 w 2774"/>
                  <a:gd name="T9" fmla="*/ 69 h 414"/>
                  <a:gd name="T10" fmla="*/ 2774 w 2774"/>
                  <a:gd name="T11" fmla="*/ 345 h 414"/>
                  <a:gd name="T12" fmla="*/ 2705 w 2774"/>
                  <a:gd name="T13" fmla="*/ 414 h 414"/>
                  <a:gd name="T14" fmla="*/ 69 w 2774"/>
                  <a:gd name="T15" fmla="*/ 414 h 414"/>
                  <a:gd name="T16" fmla="*/ 0 w 2774"/>
                  <a:gd name="T17" fmla="*/ 345 h 414"/>
                  <a:gd name="T18" fmla="*/ 0 w 2774"/>
                  <a:gd name="T19" fmla="*/ 69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74" h="414">
                    <a:moveTo>
                      <a:pt x="0" y="69"/>
                    </a:moveTo>
                    <a:lnTo>
                      <a:pt x="0" y="69"/>
                    </a:lnTo>
                    <a:cubicBezTo>
                      <a:pt x="0" y="31"/>
                      <a:pt x="31" y="0"/>
                      <a:pt x="69" y="0"/>
                    </a:cubicBezTo>
                    <a:lnTo>
                      <a:pt x="2705" y="0"/>
                    </a:lnTo>
                    <a:cubicBezTo>
                      <a:pt x="2743" y="0"/>
                      <a:pt x="2774" y="31"/>
                      <a:pt x="2774" y="69"/>
                    </a:cubicBezTo>
                    <a:lnTo>
                      <a:pt x="2774" y="345"/>
                    </a:lnTo>
                    <a:cubicBezTo>
                      <a:pt x="2774" y="383"/>
                      <a:pt x="2743" y="414"/>
                      <a:pt x="2705" y="414"/>
                    </a:cubicBezTo>
                    <a:lnTo>
                      <a:pt x="69" y="414"/>
                    </a:lnTo>
                    <a:cubicBezTo>
                      <a:pt x="31" y="414"/>
                      <a:pt x="0" y="383"/>
                      <a:pt x="0" y="345"/>
                    </a:cubicBez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7" name="Rectangle 173"/>
              <p:cNvSpPr>
                <a:spLocks noChangeArrowheads="1"/>
              </p:cNvSpPr>
              <p:nvPr/>
            </p:nvSpPr>
            <p:spPr bwMode="auto">
              <a:xfrm>
                <a:off x="3327" y="2537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8" name="Rectangle 174"/>
              <p:cNvSpPr>
                <a:spLocks noChangeArrowheads="1"/>
              </p:cNvSpPr>
              <p:nvPr/>
            </p:nvSpPr>
            <p:spPr bwMode="auto">
              <a:xfrm>
                <a:off x="3392" y="2537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9" name="Rectangle 175"/>
              <p:cNvSpPr>
                <a:spLocks noChangeArrowheads="1"/>
              </p:cNvSpPr>
              <p:nvPr/>
            </p:nvSpPr>
            <p:spPr bwMode="auto">
              <a:xfrm>
                <a:off x="3422" y="2537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0" name="Rectangle 176"/>
              <p:cNvSpPr>
                <a:spLocks noChangeArrowheads="1"/>
              </p:cNvSpPr>
              <p:nvPr/>
            </p:nvSpPr>
            <p:spPr bwMode="auto">
              <a:xfrm>
                <a:off x="3479" y="2537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1" name="Rectangle 177"/>
              <p:cNvSpPr>
                <a:spLocks noChangeArrowheads="1"/>
              </p:cNvSpPr>
              <p:nvPr/>
            </p:nvSpPr>
            <p:spPr bwMode="auto">
              <a:xfrm>
                <a:off x="3544" y="2537"/>
                <a:ext cx="6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2" name="Freeform 178"/>
              <p:cNvSpPr>
                <a:spLocks/>
              </p:cNvSpPr>
              <p:nvPr/>
            </p:nvSpPr>
            <p:spPr bwMode="auto">
              <a:xfrm>
                <a:off x="3286" y="1443"/>
                <a:ext cx="1333" cy="204"/>
              </a:xfrm>
              <a:custGeom>
                <a:avLst/>
                <a:gdLst>
                  <a:gd name="T0" fmla="*/ 0 w 4094"/>
                  <a:gd name="T1" fmla="*/ 104 h 626"/>
                  <a:gd name="T2" fmla="*/ 0 w 4094"/>
                  <a:gd name="T3" fmla="*/ 104 h 626"/>
                  <a:gd name="T4" fmla="*/ 105 w 4094"/>
                  <a:gd name="T5" fmla="*/ 0 h 626"/>
                  <a:gd name="T6" fmla="*/ 3989 w 4094"/>
                  <a:gd name="T7" fmla="*/ 0 h 626"/>
                  <a:gd name="T8" fmla="*/ 4094 w 4094"/>
                  <a:gd name="T9" fmla="*/ 104 h 626"/>
                  <a:gd name="T10" fmla="*/ 4094 w 4094"/>
                  <a:gd name="T11" fmla="*/ 522 h 626"/>
                  <a:gd name="T12" fmla="*/ 3989 w 4094"/>
                  <a:gd name="T13" fmla="*/ 626 h 626"/>
                  <a:gd name="T14" fmla="*/ 105 w 4094"/>
                  <a:gd name="T15" fmla="*/ 626 h 626"/>
                  <a:gd name="T16" fmla="*/ 0 w 4094"/>
                  <a:gd name="T17" fmla="*/ 522 h 626"/>
                  <a:gd name="T18" fmla="*/ 0 w 4094"/>
                  <a:gd name="T19" fmla="*/ 104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94" h="626">
                    <a:moveTo>
                      <a:pt x="0" y="104"/>
                    </a:moveTo>
                    <a:lnTo>
                      <a:pt x="0" y="104"/>
                    </a:lnTo>
                    <a:cubicBezTo>
                      <a:pt x="0" y="46"/>
                      <a:pt x="47" y="0"/>
                      <a:pt x="105" y="0"/>
                    </a:cubicBezTo>
                    <a:lnTo>
                      <a:pt x="3989" y="0"/>
                    </a:lnTo>
                    <a:cubicBezTo>
                      <a:pt x="4047" y="0"/>
                      <a:pt x="4094" y="46"/>
                      <a:pt x="4094" y="104"/>
                    </a:cubicBezTo>
                    <a:lnTo>
                      <a:pt x="4094" y="522"/>
                    </a:lnTo>
                    <a:cubicBezTo>
                      <a:pt x="4094" y="579"/>
                      <a:pt x="4047" y="626"/>
                      <a:pt x="3989" y="626"/>
                    </a:cubicBezTo>
                    <a:lnTo>
                      <a:pt x="105" y="626"/>
                    </a:lnTo>
                    <a:cubicBezTo>
                      <a:pt x="47" y="626"/>
                      <a:pt x="0" y="579"/>
                      <a:pt x="0" y="522"/>
                    </a:cubicBezTo>
                    <a:lnTo>
                      <a:pt x="0" y="104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3" name="Rectangle 179"/>
              <p:cNvSpPr>
                <a:spLocks noChangeArrowheads="1"/>
              </p:cNvSpPr>
              <p:nvPr/>
            </p:nvSpPr>
            <p:spPr bwMode="auto">
              <a:xfrm>
                <a:off x="3884" y="1507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4" name="Rectangle 180"/>
              <p:cNvSpPr>
                <a:spLocks noChangeArrowheads="1"/>
              </p:cNvSpPr>
              <p:nvPr/>
            </p:nvSpPr>
            <p:spPr bwMode="auto">
              <a:xfrm>
                <a:off x="3936" y="1507"/>
                <a:ext cx="11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5" name="Freeform 181"/>
              <p:cNvSpPr>
                <a:spLocks/>
              </p:cNvSpPr>
              <p:nvPr/>
            </p:nvSpPr>
            <p:spPr bwMode="auto">
              <a:xfrm>
                <a:off x="4428" y="1378"/>
                <a:ext cx="0" cy="66"/>
              </a:xfrm>
              <a:custGeom>
                <a:avLst/>
                <a:gdLst>
                  <a:gd name="T0" fmla="*/ 0 h 203"/>
                  <a:gd name="T1" fmla="*/ 0 h 203"/>
                  <a:gd name="T2" fmla="*/ 203 h 20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3">
                    <a:moveTo>
                      <a:pt x="0" y="0"/>
                    </a:moveTo>
                    <a:lnTo>
                      <a:pt x="0" y="0"/>
                    </a:lnTo>
                    <a:lnTo>
                      <a:pt x="0" y="203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182"/>
              <p:cNvSpPr>
                <a:spLocks/>
              </p:cNvSpPr>
              <p:nvPr/>
            </p:nvSpPr>
            <p:spPr bwMode="auto">
              <a:xfrm>
                <a:off x="4428" y="1378"/>
                <a:ext cx="0" cy="66"/>
              </a:xfrm>
              <a:custGeom>
                <a:avLst/>
                <a:gdLst>
                  <a:gd name="T0" fmla="*/ 0 h 203"/>
                  <a:gd name="T1" fmla="*/ 0 h 203"/>
                  <a:gd name="T2" fmla="*/ 203 h 20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3">
                    <a:moveTo>
                      <a:pt x="0" y="0"/>
                    </a:moveTo>
                    <a:lnTo>
                      <a:pt x="0" y="0"/>
                    </a:lnTo>
                    <a:lnTo>
                      <a:pt x="0" y="203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183"/>
              <p:cNvSpPr>
                <a:spLocks/>
              </p:cNvSpPr>
              <p:nvPr/>
            </p:nvSpPr>
            <p:spPr bwMode="auto">
              <a:xfrm>
                <a:off x="4428" y="1647"/>
                <a:ext cx="0" cy="67"/>
              </a:xfrm>
              <a:custGeom>
                <a:avLst/>
                <a:gdLst>
                  <a:gd name="T0" fmla="*/ 0 h 204"/>
                  <a:gd name="T1" fmla="*/ 0 h 204"/>
                  <a:gd name="T2" fmla="*/ 204 h 20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">
                    <a:moveTo>
                      <a:pt x="0" y="0"/>
                    </a:moveTo>
                    <a:lnTo>
                      <a:pt x="0" y="0"/>
                    </a:lnTo>
                    <a:lnTo>
                      <a:pt x="0" y="204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8" name="Freeform 184"/>
              <p:cNvSpPr>
                <a:spLocks/>
              </p:cNvSpPr>
              <p:nvPr/>
            </p:nvSpPr>
            <p:spPr bwMode="auto">
              <a:xfrm>
                <a:off x="4428" y="1647"/>
                <a:ext cx="0" cy="67"/>
              </a:xfrm>
              <a:custGeom>
                <a:avLst/>
                <a:gdLst>
                  <a:gd name="T0" fmla="*/ 0 h 204"/>
                  <a:gd name="T1" fmla="*/ 0 h 204"/>
                  <a:gd name="T2" fmla="*/ 204 h 20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04">
                    <a:moveTo>
                      <a:pt x="0" y="0"/>
                    </a:moveTo>
                    <a:lnTo>
                      <a:pt x="0" y="0"/>
                    </a:lnTo>
                    <a:lnTo>
                      <a:pt x="0" y="204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9" name="Freeform 185"/>
              <p:cNvSpPr>
                <a:spLocks/>
              </p:cNvSpPr>
              <p:nvPr/>
            </p:nvSpPr>
            <p:spPr bwMode="auto">
              <a:xfrm>
                <a:off x="3482" y="1647"/>
                <a:ext cx="0" cy="67"/>
              </a:xfrm>
              <a:custGeom>
                <a:avLst/>
                <a:gdLst>
                  <a:gd name="T0" fmla="*/ 0 w 1"/>
                  <a:gd name="T1" fmla="*/ 0 h 204"/>
                  <a:gd name="T2" fmla="*/ 0 w 1"/>
                  <a:gd name="T3" fmla="*/ 0 h 204"/>
                  <a:gd name="T4" fmla="*/ 1 w 1"/>
                  <a:gd name="T5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04">
                    <a:moveTo>
                      <a:pt x="0" y="0"/>
                    </a:moveTo>
                    <a:lnTo>
                      <a:pt x="0" y="0"/>
                    </a:lnTo>
                    <a:lnTo>
                      <a:pt x="1" y="204"/>
                    </a:lnTo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0" name="Freeform 186"/>
              <p:cNvSpPr>
                <a:spLocks/>
              </p:cNvSpPr>
              <p:nvPr/>
            </p:nvSpPr>
            <p:spPr bwMode="auto">
              <a:xfrm>
                <a:off x="3482" y="1647"/>
                <a:ext cx="0" cy="67"/>
              </a:xfrm>
              <a:custGeom>
                <a:avLst/>
                <a:gdLst>
                  <a:gd name="T0" fmla="*/ 0 w 1"/>
                  <a:gd name="T1" fmla="*/ 0 h 204"/>
                  <a:gd name="T2" fmla="*/ 0 w 1"/>
                  <a:gd name="T3" fmla="*/ 0 h 204"/>
                  <a:gd name="T4" fmla="*/ 1 w 1"/>
                  <a:gd name="T5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04">
                    <a:moveTo>
                      <a:pt x="0" y="0"/>
                    </a:moveTo>
                    <a:lnTo>
                      <a:pt x="0" y="0"/>
                    </a:lnTo>
                    <a:lnTo>
                      <a:pt x="1" y="204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1" name="Freeform 187"/>
              <p:cNvSpPr>
                <a:spLocks/>
              </p:cNvSpPr>
              <p:nvPr/>
            </p:nvSpPr>
            <p:spPr bwMode="auto">
              <a:xfrm>
                <a:off x="3000" y="701"/>
                <a:ext cx="1884" cy="1702"/>
              </a:xfrm>
              <a:custGeom>
                <a:avLst/>
                <a:gdLst>
                  <a:gd name="T0" fmla="*/ 0 w 5787"/>
                  <a:gd name="T1" fmla="*/ 0 h 5226"/>
                  <a:gd name="T2" fmla="*/ 0 w 5787"/>
                  <a:gd name="T3" fmla="*/ 0 h 5226"/>
                  <a:gd name="T4" fmla="*/ 5787 w 5787"/>
                  <a:gd name="T5" fmla="*/ 0 h 5226"/>
                  <a:gd name="T6" fmla="*/ 5787 w 5787"/>
                  <a:gd name="T7" fmla="*/ 5226 h 5226"/>
                  <a:gd name="T8" fmla="*/ 0 w 5787"/>
                  <a:gd name="T9" fmla="*/ 5226 h 5226"/>
                  <a:gd name="T10" fmla="*/ 0 w 5787"/>
                  <a:gd name="T11" fmla="*/ 0 h 5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87" h="5226">
                    <a:moveTo>
                      <a:pt x="0" y="0"/>
                    </a:moveTo>
                    <a:lnTo>
                      <a:pt x="0" y="0"/>
                    </a:lnTo>
                    <a:lnTo>
                      <a:pt x="5787" y="0"/>
                    </a:lnTo>
                    <a:lnTo>
                      <a:pt x="5787" y="5226"/>
                    </a:lnTo>
                    <a:lnTo>
                      <a:pt x="0" y="522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2" name="Freeform 188"/>
              <p:cNvSpPr>
                <a:spLocks noEditPoints="1"/>
              </p:cNvSpPr>
              <p:nvPr/>
            </p:nvSpPr>
            <p:spPr bwMode="auto">
              <a:xfrm>
                <a:off x="2940" y="770"/>
                <a:ext cx="486" cy="281"/>
              </a:xfrm>
              <a:custGeom>
                <a:avLst/>
                <a:gdLst>
                  <a:gd name="T0" fmla="*/ 0 w 1495"/>
                  <a:gd name="T1" fmla="*/ 0 h 862"/>
                  <a:gd name="T2" fmla="*/ 0 w 1495"/>
                  <a:gd name="T3" fmla="*/ 0 h 862"/>
                  <a:gd name="T4" fmla="*/ 185 w 1495"/>
                  <a:gd name="T5" fmla="*/ 106 h 862"/>
                  <a:gd name="T6" fmla="*/ 254 w 1495"/>
                  <a:gd name="T7" fmla="*/ 146 h 862"/>
                  <a:gd name="T8" fmla="*/ 254 w 1495"/>
                  <a:gd name="T9" fmla="*/ 146 h 862"/>
                  <a:gd name="T10" fmla="*/ 277 w 1495"/>
                  <a:gd name="T11" fmla="*/ 160 h 862"/>
                  <a:gd name="T12" fmla="*/ 346 w 1495"/>
                  <a:gd name="T13" fmla="*/ 200 h 862"/>
                  <a:gd name="T14" fmla="*/ 346 w 1495"/>
                  <a:gd name="T15" fmla="*/ 200 h 862"/>
                  <a:gd name="T16" fmla="*/ 369 w 1495"/>
                  <a:gd name="T17" fmla="*/ 213 h 862"/>
                  <a:gd name="T18" fmla="*/ 439 w 1495"/>
                  <a:gd name="T19" fmla="*/ 253 h 862"/>
                  <a:gd name="T20" fmla="*/ 439 w 1495"/>
                  <a:gd name="T21" fmla="*/ 253 h 862"/>
                  <a:gd name="T22" fmla="*/ 624 w 1495"/>
                  <a:gd name="T23" fmla="*/ 359 h 862"/>
                  <a:gd name="T24" fmla="*/ 693 w 1495"/>
                  <a:gd name="T25" fmla="*/ 399 h 862"/>
                  <a:gd name="T26" fmla="*/ 693 w 1495"/>
                  <a:gd name="T27" fmla="*/ 399 h 862"/>
                  <a:gd name="T28" fmla="*/ 716 w 1495"/>
                  <a:gd name="T29" fmla="*/ 413 h 862"/>
                  <a:gd name="T30" fmla="*/ 785 w 1495"/>
                  <a:gd name="T31" fmla="*/ 453 h 862"/>
                  <a:gd name="T32" fmla="*/ 785 w 1495"/>
                  <a:gd name="T33" fmla="*/ 453 h 862"/>
                  <a:gd name="T34" fmla="*/ 808 w 1495"/>
                  <a:gd name="T35" fmla="*/ 466 h 862"/>
                  <a:gd name="T36" fmla="*/ 878 w 1495"/>
                  <a:gd name="T37" fmla="*/ 506 h 862"/>
                  <a:gd name="T38" fmla="*/ 878 w 1495"/>
                  <a:gd name="T39" fmla="*/ 506 h 862"/>
                  <a:gd name="T40" fmla="*/ 1063 w 1495"/>
                  <a:gd name="T41" fmla="*/ 612 h 862"/>
                  <a:gd name="T42" fmla="*/ 1132 w 1495"/>
                  <a:gd name="T43" fmla="*/ 652 h 862"/>
                  <a:gd name="T44" fmla="*/ 1132 w 1495"/>
                  <a:gd name="T45" fmla="*/ 652 h 862"/>
                  <a:gd name="T46" fmla="*/ 1155 w 1495"/>
                  <a:gd name="T47" fmla="*/ 666 h 862"/>
                  <a:gd name="T48" fmla="*/ 1224 w 1495"/>
                  <a:gd name="T49" fmla="*/ 706 h 862"/>
                  <a:gd name="T50" fmla="*/ 1224 w 1495"/>
                  <a:gd name="T51" fmla="*/ 706 h 862"/>
                  <a:gd name="T52" fmla="*/ 1247 w 1495"/>
                  <a:gd name="T53" fmla="*/ 719 h 862"/>
                  <a:gd name="T54" fmla="*/ 1317 w 1495"/>
                  <a:gd name="T55" fmla="*/ 759 h 862"/>
                  <a:gd name="T56" fmla="*/ 1317 w 1495"/>
                  <a:gd name="T57" fmla="*/ 759 h 862"/>
                  <a:gd name="T58" fmla="*/ 1495 w 1495"/>
                  <a:gd name="T59" fmla="*/ 862 h 8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95" h="862">
                    <a:moveTo>
                      <a:pt x="0" y="0"/>
                    </a:moveTo>
                    <a:lnTo>
                      <a:pt x="0" y="0"/>
                    </a:lnTo>
                    <a:lnTo>
                      <a:pt x="185" y="106"/>
                    </a:lnTo>
                    <a:moveTo>
                      <a:pt x="254" y="146"/>
                    </a:moveTo>
                    <a:lnTo>
                      <a:pt x="254" y="146"/>
                    </a:lnTo>
                    <a:lnTo>
                      <a:pt x="277" y="160"/>
                    </a:lnTo>
                    <a:moveTo>
                      <a:pt x="346" y="200"/>
                    </a:moveTo>
                    <a:lnTo>
                      <a:pt x="346" y="200"/>
                    </a:lnTo>
                    <a:lnTo>
                      <a:pt x="369" y="213"/>
                    </a:lnTo>
                    <a:moveTo>
                      <a:pt x="439" y="253"/>
                    </a:moveTo>
                    <a:lnTo>
                      <a:pt x="439" y="253"/>
                    </a:lnTo>
                    <a:lnTo>
                      <a:pt x="624" y="359"/>
                    </a:lnTo>
                    <a:moveTo>
                      <a:pt x="693" y="399"/>
                    </a:moveTo>
                    <a:lnTo>
                      <a:pt x="693" y="399"/>
                    </a:lnTo>
                    <a:lnTo>
                      <a:pt x="716" y="413"/>
                    </a:lnTo>
                    <a:moveTo>
                      <a:pt x="785" y="453"/>
                    </a:moveTo>
                    <a:lnTo>
                      <a:pt x="785" y="453"/>
                    </a:lnTo>
                    <a:lnTo>
                      <a:pt x="808" y="466"/>
                    </a:lnTo>
                    <a:moveTo>
                      <a:pt x="878" y="506"/>
                    </a:moveTo>
                    <a:lnTo>
                      <a:pt x="878" y="506"/>
                    </a:lnTo>
                    <a:lnTo>
                      <a:pt x="1063" y="612"/>
                    </a:lnTo>
                    <a:moveTo>
                      <a:pt x="1132" y="652"/>
                    </a:moveTo>
                    <a:lnTo>
                      <a:pt x="1132" y="652"/>
                    </a:lnTo>
                    <a:lnTo>
                      <a:pt x="1155" y="666"/>
                    </a:lnTo>
                    <a:moveTo>
                      <a:pt x="1224" y="706"/>
                    </a:moveTo>
                    <a:lnTo>
                      <a:pt x="1224" y="706"/>
                    </a:lnTo>
                    <a:lnTo>
                      <a:pt x="1247" y="719"/>
                    </a:lnTo>
                    <a:moveTo>
                      <a:pt x="1317" y="759"/>
                    </a:moveTo>
                    <a:lnTo>
                      <a:pt x="1317" y="759"/>
                    </a:lnTo>
                    <a:lnTo>
                      <a:pt x="1495" y="862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189"/>
              <p:cNvSpPr>
                <a:spLocks noEditPoints="1"/>
              </p:cNvSpPr>
              <p:nvPr/>
            </p:nvSpPr>
            <p:spPr bwMode="auto">
              <a:xfrm>
                <a:off x="2918" y="1335"/>
                <a:ext cx="512" cy="514"/>
              </a:xfrm>
              <a:custGeom>
                <a:avLst/>
                <a:gdLst>
                  <a:gd name="T0" fmla="*/ 1574 w 1574"/>
                  <a:gd name="T1" fmla="*/ 0 h 1578"/>
                  <a:gd name="T2" fmla="*/ 1574 w 1574"/>
                  <a:gd name="T3" fmla="*/ 0 h 1578"/>
                  <a:gd name="T4" fmla="*/ 1423 w 1574"/>
                  <a:gd name="T5" fmla="*/ 151 h 1578"/>
                  <a:gd name="T6" fmla="*/ 1367 w 1574"/>
                  <a:gd name="T7" fmla="*/ 208 h 1578"/>
                  <a:gd name="T8" fmla="*/ 1367 w 1574"/>
                  <a:gd name="T9" fmla="*/ 208 h 1578"/>
                  <a:gd name="T10" fmla="*/ 1348 w 1574"/>
                  <a:gd name="T11" fmla="*/ 227 h 1578"/>
                  <a:gd name="T12" fmla="*/ 1292 w 1574"/>
                  <a:gd name="T13" fmla="*/ 283 h 1578"/>
                  <a:gd name="T14" fmla="*/ 1292 w 1574"/>
                  <a:gd name="T15" fmla="*/ 283 h 1578"/>
                  <a:gd name="T16" fmla="*/ 1273 w 1574"/>
                  <a:gd name="T17" fmla="*/ 302 h 1578"/>
                  <a:gd name="T18" fmla="*/ 1216 w 1574"/>
                  <a:gd name="T19" fmla="*/ 359 h 1578"/>
                  <a:gd name="T20" fmla="*/ 1216 w 1574"/>
                  <a:gd name="T21" fmla="*/ 359 h 1578"/>
                  <a:gd name="T22" fmla="*/ 1066 w 1574"/>
                  <a:gd name="T23" fmla="*/ 510 h 1578"/>
                  <a:gd name="T24" fmla="*/ 1009 w 1574"/>
                  <a:gd name="T25" fmla="*/ 567 h 1578"/>
                  <a:gd name="T26" fmla="*/ 1009 w 1574"/>
                  <a:gd name="T27" fmla="*/ 567 h 1578"/>
                  <a:gd name="T28" fmla="*/ 990 w 1574"/>
                  <a:gd name="T29" fmla="*/ 585 h 1578"/>
                  <a:gd name="T30" fmla="*/ 934 w 1574"/>
                  <a:gd name="T31" fmla="*/ 642 h 1578"/>
                  <a:gd name="T32" fmla="*/ 934 w 1574"/>
                  <a:gd name="T33" fmla="*/ 642 h 1578"/>
                  <a:gd name="T34" fmla="*/ 915 w 1574"/>
                  <a:gd name="T35" fmla="*/ 661 h 1578"/>
                  <a:gd name="T36" fmla="*/ 859 w 1574"/>
                  <a:gd name="T37" fmla="*/ 718 h 1578"/>
                  <a:gd name="T38" fmla="*/ 859 w 1574"/>
                  <a:gd name="T39" fmla="*/ 718 h 1578"/>
                  <a:gd name="T40" fmla="*/ 708 w 1574"/>
                  <a:gd name="T41" fmla="*/ 869 h 1578"/>
                  <a:gd name="T42" fmla="*/ 651 w 1574"/>
                  <a:gd name="T43" fmla="*/ 925 h 1578"/>
                  <a:gd name="T44" fmla="*/ 651 w 1574"/>
                  <a:gd name="T45" fmla="*/ 925 h 1578"/>
                  <a:gd name="T46" fmla="*/ 633 w 1574"/>
                  <a:gd name="T47" fmla="*/ 944 h 1578"/>
                  <a:gd name="T48" fmla="*/ 576 w 1574"/>
                  <a:gd name="T49" fmla="*/ 1001 h 1578"/>
                  <a:gd name="T50" fmla="*/ 576 w 1574"/>
                  <a:gd name="T51" fmla="*/ 1001 h 1578"/>
                  <a:gd name="T52" fmla="*/ 557 w 1574"/>
                  <a:gd name="T53" fmla="*/ 1020 h 1578"/>
                  <a:gd name="T54" fmla="*/ 501 w 1574"/>
                  <a:gd name="T55" fmla="*/ 1076 h 1578"/>
                  <a:gd name="T56" fmla="*/ 501 w 1574"/>
                  <a:gd name="T57" fmla="*/ 1076 h 1578"/>
                  <a:gd name="T58" fmla="*/ 350 w 1574"/>
                  <a:gd name="T59" fmla="*/ 1227 h 1578"/>
                  <a:gd name="T60" fmla="*/ 294 w 1574"/>
                  <a:gd name="T61" fmla="*/ 1284 h 1578"/>
                  <a:gd name="T62" fmla="*/ 294 w 1574"/>
                  <a:gd name="T63" fmla="*/ 1284 h 1578"/>
                  <a:gd name="T64" fmla="*/ 275 w 1574"/>
                  <a:gd name="T65" fmla="*/ 1303 h 1578"/>
                  <a:gd name="T66" fmla="*/ 218 w 1574"/>
                  <a:gd name="T67" fmla="*/ 1360 h 1578"/>
                  <a:gd name="T68" fmla="*/ 218 w 1574"/>
                  <a:gd name="T69" fmla="*/ 1360 h 1578"/>
                  <a:gd name="T70" fmla="*/ 199 w 1574"/>
                  <a:gd name="T71" fmla="*/ 1379 h 1578"/>
                  <a:gd name="T72" fmla="*/ 143 w 1574"/>
                  <a:gd name="T73" fmla="*/ 1435 h 1578"/>
                  <a:gd name="T74" fmla="*/ 143 w 1574"/>
                  <a:gd name="T75" fmla="*/ 1435 h 1578"/>
                  <a:gd name="T76" fmla="*/ 0 w 1574"/>
                  <a:gd name="T77" fmla="*/ 1578 h 1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74" h="1578">
                    <a:moveTo>
                      <a:pt x="1574" y="0"/>
                    </a:moveTo>
                    <a:lnTo>
                      <a:pt x="1574" y="0"/>
                    </a:lnTo>
                    <a:lnTo>
                      <a:pt x="1423" y="151"/>
                    </a:lnTo>
                    <a:moveTo>
                      <a:pt x="1367" y="208"/>
                    </a:moveTo>
                    <a:lnTo>
                      <a:pt x="1367" y="208"/>
                    </a:lnTo>
                    <a:lnTo>
                      <a:pt x="1348" y="227"/>
                    </a:lnTo>
                    <a:moveTo>
                      <a:pt x="1292" y="283"/>
                    </a:moveTo>
                    <a:lnTo>
                      <a:pt x="1292" y="283"/>
                    </a:lnTo>
                    <a:lnTo>
                      <a:pt x="1273" y="302"/>
                    </a:lnTo>
                    <a:moveTo>
                      <a:pt x="1216" y="359"/>
                    </a:moveTo>
                    <a:lnTo>
                      <a:pt x="1216" y="359"/>
                    </a:lnTo>
                    <a:lnTo>
                      <a:pt x="1066" y="510"/>
                    </a:lnTo>
                    <a:moveTo>
                      <a:pt x="1009" y="567"/>
                    </a:moveTo>
                    <a:lnTo>
                      <a:pt x="1009" y="567"/>
                    </a:lnTo>
                    <a:lnTo>
                      <a:pt x="990" y="585"/>
                    </a:lnTo>
                    <a:moveTo>
                      <a:pt x="934" y="642"/>
                    </a:moveTo>
                    <a:lnTo>
                      <a:pt x="934" y="642"/>
                    </a:lnTo>
                    <a:lnTo>
                      <a:pt x="915" y="661"/>
                    </a:lnTo>
                    <a:moveTo>
                      <a:pt x="859" y="718"/>
                    </a:moveTo>
                    <a:lnTo>
                      <a:pt x="859" y="718"/>
                    </a:lnTo>
                    <a:lnTo>
                      <a:pt x="708" y="869"/>
                    </a:lnTo>
                    <a:moveTo>
                      <a:pt x="651" y="925"/>
                    </a:moveTo>
                    <a:lnTo>
                      <a:pt x="651" y="925"/>
                    </a:lnTo>
                    <a:lnTo>
                      <a:pt x="633" y="944"/>
                    </a:lnTo>
                    <a:moveTo>
                      <a:pt x="576" y="1001"/>
                    </a:moveTo>
                    <a:lnTo>
                      <a:pt x="576" y="1001"/>
                    </a:lnTo>
                    <a:lnTo>
                      <a:pt x="557" y="1020"/>
                    </a:lnTo>
                    <a:moveTo>
                      <a:pt x="501" y="1076"/>
                    </a:moveTo>
                    <a:lnTo>
                      <a:pt x="501" y="1076"/>
                    </a:lnTo>
                    <a:lnTo>
                      <a:pt x="350" y="1227"/>
                    </a:lnTo>
                    <a:moveTo>
                      <a:pt x="294" y="1284"/>
                    </a:moveTo>
                    <a:lnTo>
                      <a:pt x="294" y="1284"/>
                    </a:lnTo>
                    <a:lnTo>
                      <a:pt x="275" y="1303"/>
                    </a:lnTo>
                    <a:moveTo>
                      <a:pt x="218" y="1360"/>
                    </a:moveTo>
                    <a:lnTo>
                      <a:pt x="218" y="1360"/>
                    </a:lnTo>
                    <a:lnTo>
                      <a:pt x="199" y="1379"/>
                    </a:lnTo>
                    <a:moveTo>
                      <a:pt x="143" y="1435"/>
                    </a:moveTo>
                    <a:lnTo>
                      <a:pt x="143" y="1435"/>
                    </a:lnTo>
                    <a:lnTo>
                      <a:pt x="0" y="1578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190"/>
              <p:cNvSpPr>
                <a:spLocks noEditPoints="1"/>
              </p:cNvSpPr>
              <p:nvPr/>
            </p:nvSpPr>
            <p:spPr bwMode="auto">
              <a:xfrm>
                <a:off x="1901" y="736"/>
                <a:ext cx="472" cy="556"/>
              </a:xfrm>
              <a:custGeom>
                <a:avLst/>
                <a:gdLst>
                  <a:gd name="T0" fmla="*/ 1452 w 1452"/>
                  <a:gd name="T1" fmla="*/ 1706 h 1706"/>
                  <a:gd name="T2" fmla="*/ 1452 w 1452"/>
                  <a:gd name="T3" fmla="*/ 1706 h 1706"/>
                  <a:gd name="T4" fmla="*/ 1313 w 1452"/>
                  <a:gd name="T5" fmla="*/ 1544 h 1706"/>
                  <a:gd name="T6" fmla="*/ 1262 w 1452"/>
                  <a:gd name="T7" fmla="*/ 1483 h 1706"/>
                  <a:gd name="T8" fmla="*/ 1262 w 1452"/>
                  <a:gd name="T9" fmla="*/ 1483 h 1706"/>
                  <a:gd name="T10" fmla="*/ 1244 w 1452"/>
                  <a:gd name="T11" fmla="*/ 1462 h 1706"/>
                  <a:gd name="T12" fmla="*/ 1193 w 1452"/>
                  <a:gd name="T13" fmla="*/ 1402 h 1706"/>
                  <a:gd name="T14" fmla="*/ 1193 w 1452"/>
                  <a:gd name="T15" fmla="*/ 1402 h 1706"/>
                  <a:gd name="T16" fmla="*/ 1175 w 1452"/>
                  <a:gd name="T17" fmla="*/ 1381 h 1706"/>
                  <a:gd name="T18" fmla="*/ 1123 w 1452"/>
                  <a:gd name="T19" fmla="*/ 1320 h 1706"/>
                  <a:gd name="T20" fmla="*/ 1123 w 1452"/>
                  <a:gd name="T21" fmla="*/ 1320 h 1706"/>
                  <a:gd name="T22" fmla="*/ 985 w 1452"/>
                  <a:gd name="T23" fmla="*/ 1158 h 1706"/>
                  <a:gd name="T24" fmla="*/ 933 w 1452"/>
                  <a:gd name="T25" fmla="*/ 1097 h 1706"/>
                  <a:gd name="T26" fmla="*/ 933 w 1452"/>
                  <a:gd name="T27" fmla="*/ 1097 h 1706"/>
                  <a:gd name="T28" fmla="*/ 916 w 1452"/>
                  <a:gd name="T29" fmla="*/ 1077 h 1706"/>
                  <a:gd name="T30" fmla="*/ 864 w 1452"/>
                  <a:gd name="T31" fmla="*/ 1016 h 1706"/>
                  <a:gd name="T32" fmla="*/ 864 w 1452"/>
                  <a:gd name="T33" fmla="*/ 1016 h 1706"/>
                  <a:gd name="T34" fmla="*/ 847 w 1452"/>
                  <a:gd name="T35" fmla="*/ 995 h 1706"/>
                  <a:gd name="T36" fmla="*/ 795 w 1452"/>
                  <a:gd name="T37" fmla="*/ 934 h 1706"/>
                  <a:gd name="T38" fmla="*/ 795 w 1452"/>
                  <a:gd name="T39" fmla="*/ 934 h 1706"/>
                  <a:gd name="T40" fmla="*/ 657 w 1452"/>
                  <a:gd name="T41" fmla="*/ 772 h 1706"/>
                  <a:gd name="T42" fmla="*/ 605 w 1452"/>
                  <a:gd name="T43" fmla="*/ 711 h 1706"/>
                  <a:gd name="T44" fmla="*/ 605 w 1452"/>
                  <a:gd name="T45" fmla="*/ 711 h 1706"/>
                  <a:gd name="T46" fmla="*/ 588 w 1452"/>
                  <a:gd name="T47" fmla="*/ 691 h 1706"/>
                  <a:gd name="T48" fmla="*/ 536 w 1452"/>
                  <a:gd name="T49" fmla="*/ 630 h 1706"/>
                  <a:gd name="T50" fmla="*/ 536 w 1452"/>
                  <a:gd name="T51" fmla="*/ 630 h 1706"/>
                  <a:gd name="T52" fmla="*/ 519 w 1452"/>
                  <a:gd name="T53" fmla="*/ 609 h 1706"/>
                  <a:gd name="T54" fmla="*/ 467 w 1452"/>
                  <a:gd name="T55" fmla="*/ 548 h 1706"/>
                  <a:gd name="T56" fmla="*/ 467 w 1452"/>
                  <a:gd name="T57" fmla="*/ 548 h 1706"/>
                  <a:gd name="T58" fmla="*/ 329 w 1452"/>
                  <a:gd name="T59" fmla="*/ 386 h 1706"/>
                  <a:gd name="T60" fmla="*/ 277 w 1452"/>
                  <a:gd name="T61" fmla="*/ 325 h 1706"/>
                  <a:gd name="T62" fmla="*/ 277 w 1452"/>
                  <a:gd name="T63" fmla="*/ 325 h 1706"/>
                  <a:gd name="T64" fmla="*/ 260 w 1452"/>
                  <a:gd name="T65" fmla="*/ 305 h 1706"/>
                  <a:gd name="T66" fmla="*/ 208 w 1452"/>
                  <a:gd name="T67" fmla="*/ 244 h 1706"/>
                  <a:gd name="T68" fmla="*/ 208 w 1452"/>
                  <a:gd name="T69" fmla="*/ 244 h 1706"/>
                  <a:gd name="T70" fmla="*/ 191 w 1452"/>
                  <a:gd name="T71" fmla="*/ 223 h 1706"/>
                  <a:gd name="T72" fmla="*/ 139 w 1452"/>
                  <a:gd name="T73" fmla="*/ 162 h 1706"/>
                  <a:gd name="T74" fmla="*/ 139 w 1452"/>
                  <a:gd name="T75" fmla="*/ 162 h 1706"/>
                  <a:gd name="T76" fmla="*/ 0 w 1452"/>
                  <a:gd name="T77" fmla="*/ 0 h 1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52" h="1706">
                    <a:moveTo>
                      <a:pt x="1452" y="1706"/>
                    </a:moveTo>
                    <a:lnTo>
                      <a:pt x="1452" y="1706"/>
                    </a:lnTo>
                    <a:lnTo>
                      <a:pt x="1313" y="1544"/>
                    </a:lnTo>
                    <a:moveTo>
                      <a:pt x="1262" y="1483"/>
                    </a:moveTo>
                    <a:lnTo>
                      <a:pt x="1262" y="1483"/>
                    </a:lnTo>
                    <a:lnTo>
                      <a:pt x="1244" y="1462"/>
                    </a:lnTo>
                    <a:moveTo>
                      <a:pt x="1193" y="1402"/>
                    </a:moveTo>
                    <a:lnTo>
                      <a:pt x="1193" y="1402"/>
                    </a:lnTo>
                    <a:lnTo>
                      <a:pt x="1175" y="1381"/>
                    </a:lnTo>
                    <a:moveTo>
                      <a:pt x="1123" y="1320"/>
                    </a:moveTo>
                    <a:lnTo>
                      <a:pt x="1123" y="1320"/>
                    </a:lnTo>
                    <a:lnTo>
                      <a:pt x="985" y="1158"/>
                    </a:lnTo>
                    <a:moveTo>
                      <a:pt x="933" y="1097"/>
                    </a:moveTo>
                    <a:lnTo>
                      <a:pt x="933" y="1097"/>
                    </a:lnTo>
                    <a:lnTo>
                      <a:pt x="916" y="1077"/>
                    </a:lnTo>
                    <a:moveTo>
                      <a:pt x="864" y="1016"/>
                    </a:moveTo>
                    <a:lnTo>
                      <a:pt x="864" y="1016"/>
                    </a:lnTo>
                    <a:lnTo>
                      <a:pt x="847" y="995"/>
                    </a:lnTo>
                    <a:moveTo>
                      <a:pt x="795" y="934"/>
                    </a:moveTo>
                    <a:lnTo>
                      <a:pt x="795" y="934"/>
                    </a:lnTo>
                    <a:lnTo>
                      <a:pt x="657" y="772"/>
                    </a:lnTo>
                    <a:moveTo>
                      <a:pt x="605" y="711"/>
                    </a:moveTo>
                    <a:lnTo>
                      <a:pt x="605" y="711"/>
                    </a:lnTo>
                    <a:lnTo>
                      <a:pt x="588" y="691"/>
                    </a:lnTo>
                    <a:moveTo>
                      <a:pt x="536" y="630"/>
                    </a:moveTo>
                    <a:lnTo>
                      <a:pt x="536" y="630"/>
                    </a:lnTo>
                    <a:lnTo>
                      <a:pt x="519" y="609"/>
                    </a:lnTo>
                    <a:moveTo>
                      <a:pt x="467" y="548"/>
                    </a:moveTo>
                    <a:lnTo>
                      <a:pt x="467" y="548"/>
                    </a:lnTo>
                    <a:lnTo>
                      <a:pt x="329" y="386"/>
                    </a:lnTo>
                    <a:moveTo>
                      <a:pt x="277" y="325"/>
                    </a:moveTo>
                    <a:lnTo>
                      <a:pt x="277" y="325"/>
                    </a:lnTo>
                    <a:lnTo>
                      <a:pt x="260" y="305"/>
                    </a:lnTo>
                    <a:moveTo>
                      <a:pt x="208" y="244"/>
                    </a:moveTo>
                    <a:lnTo>
                      <a:pt x="208" y="244"/>
                    </a:lnTo>
                    <a:lnTo>
                      <a:pt x="191" y="223"/>
                    </a:lnTo>
                    <a:moveTo>
                      <a:pt x="139" y="162"/>
                    </a:moveTo>
                    <a:lnTo>
                      <a:pt x="139" y="162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191"/>
              <p:cNvSpPr>
                <a:spLocks noEditPoints="1"/>
              </p:cNvSpPr>
              <p:nvPr/>
            </p:nvSpPr>
            <p:spPr bwMode="auto">
              <a:xfrm>
                <a:off x="1907" y="1378"/>
                <a:ext cx="455" cy="1097"/>
              </a:xfrm>
              <a:custGeom>
                <a:avLst/>
                <a:gdLst>
                  <a:gd name="T0" fmla="*/ 1400 w 1400"/>
                  <a:gd name="T1" fmla="*/ 0 h 3368"/>
                  <a:gd name="T2" fmla="*/ 1287 w 1400"/>
                  <a:gd name="T3" fmla="*/ 270 h 3368"/>
                  <a:gd name="T4" fmla="*/ 1277 w 1400"/>
                  <a:gd name="T5" fmla="*/ 295 h 3368"/>
                  <a:gd name="T6" fmla="*/ 1246 w 1400"/>
                  <a:gd name="T7" fmla="*/ 369 h 3368"/>
                  <a:gd name="T8" fmla="*/ 1205 w 1400"/>
                  <a:gd name="T9" fmla="*/ 467 h 3368"/>
                  <a:gd name="T10" fmla="*/ 1124 w 1400"/>
                  <a:gd name="T11" fmla="*/ 664 h 3368"/>
                  <a:gd name="T12" fmla="*/ 1093 w 1400"/>
                  <a:gd name="T13" fmla="*/ 738 h 3368"/>
                  <a:gd name="T14" fmla="*/ 1052 w 1400"/>
                  <a:gd name="T15" fmla="*/ 837 h 3368"/>
                  <a:gd name="T16" fmla="*/ 1042 w 1400"/>
                  <a:gd name="T17" fmla="*/ 861 h 3368"/>
                  <a:gd name="T18" fmla="*/ 1011 w 1400"/>
                  <a:gd name="T19" fmla="*/ 935 h 3368"/>
                  <a:gd name="T20" fmla="*/ 898 w 1400"/>
                  <a:gd name="T21" fmla="*/ 1206 h 3368"/>
                  <a:gd name="T22" fmla="*/ 888 w 1400"/>
                  <a:gd name="T23" fmla="*/ 1231 h 3368"/>
                  <a:gd name="T24" fmla="*/ 857 w 1400"/>
                  <a:gd name="T25" fmla="*/ 1305 h 3368"/>
                  <a:gd name="T26" fmla="*/ 816 w 1400"/>
                  <a:gd name="T27" fmla="*/ 1403 h 3368"/>
                  <a:gd name="T28" fmla="*/ 735 w 1400"/>
                  <a:gd name="T29" fmla="*/ 1600 h 3368"/>
                  <a:gd name="T30" fmla="*/ 704 w 1400"/>
                  <a:gd name="T31" fmla="*/ 1674 h 3368"/>
                  <a:gd name="T32" fmla="*/ 663 w 1400"/>
                  <a:gd name="T33" fmla="*/ 1772 h 3368"/>
                  <a:gd name="T34" fmla="*/ 653 w 1400"/>
                  <a:gd name="T35" fmla="*/ 1797 h 3368"/>
                  <a:gd name="T36" fmla="*/ 622 w 1400"/>
                  <a:gd name="T37" fmla="*/ 1871 h 3368"/>
                  <a:gd name="T38" fmla="*/ 509 w 1400"/>
                  <a:gd name="T39" fmla="*/ 2142 h 3368"/>
                  <a:gd name="T40" fmla="*/ 499 w 1400"/>
                  <a:gd name="T41" fmla="*/ 2166 h 3368"/>
                  <a:gd name="T42" fmla="*/ 468 w 1400"/>
                  <a:gd name="T43" fmla="*/ 2240 h 3368"/>
                  <a:gd name="T44" fmla="*/ 427 w 1400"/>
                  <a:gd name="T45" fmla="*/ 2339 h 3368"/>
                  <a:gd name="T46" fmla="*/ 345 w 1400"/>
                  <a:gd name="T47" fmla="*/ 2536 h 3368"/>
                  <a:gd name="T48" fmla="*/ 315 w 1400"/>
                  <a:gd name="T49" fmla="*/ 2610 h 3368"/>
                  <a:gd name="T50" fmla="*/ 274 w 1400"/>
                  <a:gd name="T51" fmla="*/ 2708 h 3368"/>
                  <a:gd name="T52" fmla="*/ 264 w 1400"/>
                  <a:gd name="T53" fmla="*/ 2733 h 3368"/>
                  <a:gd name="T54" fmla="*/ 233 w 1400"/>
                  <a:gd name="T55" fmla="*/ 2807 h 3368"/>
                  <a:gd name="T56" fmla="*/ 120 w 1400"/>
                  <a:gd name="T57" fmla="*/ 3077 h 3368"/>
                  <a:gd name="T58" fmla="*/ 110 w 1400"/>
                  <a:gd name="T59" fmla="*/ 3102 h 3368"/>
                  <a:gd name="T60" fmla="*/ 79 w 1400"/>
                  <a:gd name="T61" fmla="*/ 3176 h 3368"/>
                  <a:gd name="T62" fmla="*/ 38 w 1400"/>
                  <a:gd name="T63" fmla="*/ 3274 h 3368"/>
                  <a:gd name="T64" fmla="*/ 0 w 1400"/>
                  <a:gd name="T65" fmla="*/ 3368 h 3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00" h="3368">
                    <a:moveTo>
                      <a:pt x="1400" y="0"/>
                    </a:moveTo>
                    <a:lnTo>
                      <a:pt x="1400" y="0"/>
                    </a:lnTo>
                    <a:lnTo>
                      <a:pt x="1318" y="196"/>
                    </a:lnTo>
                    <a:moveTo>
                      <a:pt x="1287" y="270"/>
                    </a:moveTo>
                    <a:lnTo>
                      <a:pt x="1287" y="270"/>
                    </a:lnTo>
                    <a:lnTo>
                      <a:pt x="1277" y="295"/>
                    </a:lnTo>
                    <a:moveTo>
                      <a:pt x="1246" y="369"/>
                    </a:moveTo>
                    <a:lnTo>
                      <a:pt x="1246" y="369"/>
                    </a:lnTo>
                    <a:lnTo>
                      <a:pt x="1236" y="393"/>
                    </a:lnTo>
                    <a:moveTo>
                      <a:pt x="1205" y="467"/>
                    </a:moveTo>
                    <a:lnTo>
                      <a:pt x="1205" y="467"/>
                    </a:lnTo>
                    <a:lnTo>
                      <a:pt x="1124" y="664"/>
                    </a:lnTo>
                    <a:moveTo>
                      <a:pt x="1093" y="738"/>
                    </a:moveTo>
                    <a:lnTo>
                      <a:pt x="1093" y="738"/>
                    </a:lnTo>
                    <a:lnTo>
                      <a:pt x="1083" y="763"/>
                    </a:lnTo>
                    <a:moveTo>
                      <a:pt x="1052" y="837"/>
                    </a:moveTo>
                    <a:lnTo>
                      <a:pt x="1052" y="837"/>
                    </a:lnTo>
                    <a:lnTo>
                      <a:pt x="1042" y="861"/>
                    </a:lnTo>
                    <a:moveTo>
                      <a:pt x="1011" y="935"/>
                    </a:moveTo>
                    <a:lnTo>
                      <a:pt x="1011" y="935"/>
                    </a:lnTo>
                    <a:lnTo>
                      <a:pt x="929" y="1132"/>
                    </a:lnTo>
                    <a:moveTo>
                      <a:pt x="898" y="1206"/>
                    </a:moveTo>
                    <a:lnTo>
                      <a:pt x="898" y="1206"/>
                    </a:lnTo>
                    <a:lnTo>
                      <a:pt x="888" y="1231"/>
                    </a:lnTo>
                    <a:moveTo>
                      <a:pt x="857" y="1305"/>
                    </a:moveTo>
                    <a:lnTo>
                      <a:pt x="857" y="1305"/>
                    </a:lnTo>
                    <a:lnTo>
                      <a:pt x="847" y="1329"/>
                    </a:lnTo>
                    <a:moveTo>
                      <a:pt x="816" y="1403"/>
                    </a:moveTo>
                    <a:lnTo>
                      <a:pt x="816" y="1403"/>
                    </a:lnTo>
                    <a:lnTo>
                      <a:pt x="735" y="1600"/>
                    </a:lnTo>
                    <a:moveTo>
                      <a:pt x="704" y="1674"/>
                    </a:moveTo>
                    <a:lnTo>
                      <a:pt x="704" y="1674"/>
                    </a:lnTo>
                    <a:lnTo>
                      <a:pt x="694" y="1698"/>
                    </a:lnTo>
                    <a:moveTo>
                      <a:pt x="663" y="1772"/>
                    </a:moveTo>
                    <a:lnTo>
                      <a:pt x="663" y="1772"/>
                    </a:lnTo>
                    <a:lnTo>
                      <a:pt x="653" y="1797"/>
                    </a:lnTo>
                    <a:moveTo>
                      <a:pt x="622" y="1871"/>
                    </a:moveTo>
                    <a:lnTo>
                      <a:pt x="622" y="1871"/>
                    </a:lnTo>
                    <a:lnTo>
                      <a:pt x="540" y="2068"/>
                    </a:lnTo>
                    <a:moveTo>
                      <a:pt x="509" y="2142"/>
                    </a:moveTo>
                    <a:lnTo>
                      <a:pt x="509" y="2142"/>
                    </a:lnTo>
                    <a:lnTo>
                      <a:pt x="499" y="2166"/>
                    </a:lnTo>
                    <a:moveTo>
                      <a:pt x="468" y="2240"/>
                    </a:moveTo>
                    <a:lnTo>
                      <a:pt x="468" y="2240"/>
                    </a:lnTo>
                    <a:lnTo>
                      <a:pt x="458" y="2265"/>
                    </a:lnTo>
                    <a:moveTo>
                      <a:pt x="427" y="2339"/>
                    </a:moveTo>
                    <a:lnTo>
                      <a:pt x="427" y="2339"/>
                    </a:lnTo>
                    <a:lnTo>
                      <a:pt x="345" y="2536"/>
                    </a:lnTo>
                    <a:moveTo>
                      <a:pt x="315" y="2610"/>
                    </a:moveTo>
                    <a:lnTo>
                      <a:pt x="315" y="2610"/>
                    </a:lnTo>
                    <a:lnTo>
                      <a:pt x="305" y="2634"/>
                    </a:lnTo>
                    <a:moveTo>
                      <a:pt x="274" y="2708"/>
                    </a:moveTo>
                    <a:lnTo>
                      <a:pt x="274" y="2708"/>
                    </a:lnTo>
                    <a:lnTo>
                      <a:pt x="264" y="2733"/>
                    </a:lnTo>
                    <a:moveTo>
                      <a:pt x="233" y="2807"/>
                    </a:moveTo>
                    <a:lnTo>
                      <a:pt x="233" y="2807"/>
                    </a:lnTo>
                    <a:lnTo>
                      <a:pt x="151" y="3004"/>
                    </a:lnTo>
                    <a:moveTo>
                      <a:pt x="120" y="3077"/>
                    </a:moveTo>
                    <a:lnTo>
                      <a:pt x="120" y="3077"/>
                    </a:lnTo>
                    <a:lnTo>
                      <a:pt x="110" y="3102"/>
                    </a:lnTo>
                    <a:moveTo>
                      <a:pt x="79" y="3176"/>
                    </a:moveTo>
                    <a:lnTo>
                      <a:pt x="79" y="3176"/>
                    </a:lnTo>
                    <a:lnTo>
                      <a:pt x="69" y="3200"/>
                    </a:lnTo>
                    <a:moveTo>
                      <a:pt x="38" y="3274"/>
                    </a:moveTo>
                    <a:lnTo>
                      <a:pt x="38" y="3274"/>
                    </a:lnTo>
                    <a:lnTo>
                      <a:pt x="0" y="3368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192"/>
              <p:cNvSpPr>
                <a:spLocks noEditPoints="1"/>
              </p:cNvSpPr>
              <p:nvPr/>
            </p:nvSpPr>
            <p:spPr bwMode="auto">
              <a:xfrm>
                <a:off x="205" y="722"/>
                <a:ext cx="1689" cy="1755"/>
              </a:xfrm>
              <a:custGeom>
                <a:avLst/>
                <a:gdLst>
                  <a:gd name="T0" fmla="*/ 293 w 5187"/>
                  <a:gd name="T1" fmla="*/ 0 h 5387"/>
                  <a:gd name="T2" fmla="*/ 587 w 5187"/>
                  <a:gd name="T3" fmla="*/ 0 h 5387"/>
                  <a:gd name="T4" fmla="*/ 1093 w 5187"/>
                  <a:gd name="T5" fmla="*/ 0 h 5387"/>
                  <a:gd name="T6" fmla="*/ 1467 w 5187"/>
                  <a:gd name="T7" fmla="*/ 0 h 5387"/>
                  <a:gd name="T8" fmla="*/ 1760 w 5187"/>
                  <a:gd name="T9" fmla="*/ 0 h 5387"/>
                  <a:gd name="T10" fmla="*/ 2267 w 5187"/>
                  <a:gd name="T11" fmla="*/ 0 h 5387"/>
                  <a:gd name="T12" fmla="*/ 2640 w 5187"/>
                  <a:gd name="T13" fmla="*/ 0 h 5387"/>
                  <a:gd name="T14" fmla="*/ 2933 w 5187"/>
                  <a:gd name="T15" fmla="*/ 0 h 5387"/>
                  <a:gd name="T16" fmla="*/ 3440 w 5187"/>
                  <a:gd name="T17" fmla="*/ 0 h 5387"/>
                  <a:gd name="T18" fmla="*/ 3813 w 5187"/>
                  <a:gd name="T19" fmla="*/ 0 h 5387"/>
                  <a:gd name="T20" fmla="*/ 4107 w 5187"/>
                  <a:gd name="T21" fmla="*/ 0 h 5387"/>
                  <a:gd name="T22" fmla="*/ 4613 w 5187"/>
                  <a:gd name="T23" fmla="*/ 0 h 5387"/>
                  <a:gd name="T24" fmla="*/ 4987 w 5187"/>
                  <a:gd name="T25" fmla="*/ 0 h 5387"/>
                  <a:gd name="T26" fmla="*/ 5187 w 5187"/>
                  <a:gd name="T27" fmla="*/ 94 h 5387"/>
                  <a:gd name="T28" fmla="*/ 5187 w 5187"/>
                  <a:gd name="T29" fmla="*/ 387 h 5387"/>
                  <a:gd name="T30" fmla="*/ 5187 w 5187"/>
                  <a:gd name="T31" fmla="*/ 894 h 5387"/>
                  <a:gd name="T32" fmla="*/ 5187 w 5187"/>
                  <a:gd name="T33" fmla="*/ 1267 h 5387"/>
                  <a:gd name="T34" fmla="*/ 5187 w 5187"/>
                  <a:gd name="T35" fmla="*/ 1560 h 5387"/>
                  <a:gd name="T36" fmla="*/ 5187 w 5187"/>
                  <a:gd name="T37" fmla="*/ 2067 h 5387"/>
                  <a:gd name="T38" fmla="*/ 5187 w 5187"/>
                  <a:gd name="T39" fmla="*/ 2440 h 5387"/>
                  <a:gd name="T40" fmla="*/ 5187 w 5187"/>
                  <a:gd name="T41" fmla="*/ 2734 h 5387"/>
                  <a:gd name="T42" fmla="*/ 5187 w 5187"/>
                  <a:gd name="T43" fmla="*/ 3240 h 5387"/>
                  <a:gd name="T44" fmla="*/ 5187 w 5187"/>
                  <a:gd name="T45" fmla="*/ 3614 h 5387"/>
                  <a:gd name="T46" fmla="*/ 5187 w 5187"/>
                  <a:gd name="T47" fmla="*/ 3907 h 5387"/>
                  <a:gd name="T48" fmla="*/ 5187 w 5187"/>
                  <a:gd name="T49" fmla="*/ 4414 h 5387"/>
                  <a:gd name="T50" fmla="*/ 5187 w 5187"/>
                  <a:gd name="T51" fmla="*/ 4787 h 5387"/>
                  <a:gd name="T52" fmla="*/ 5187 w 5187"/>
                  <a:gd name="T53" fmla="*/ 5080 h 5387"/>
                  <a:gd name="T54" fmla="*/ 5187 w 5187"/>
                  <a:gd name="T55" fmla="*/ 5387 h 5387"/>
                  <a:gd name="T56" fmla="*/ 4693 w 5187"/>
                  <a:gd name="T57" fmla="*/ 5387 h 5387"/>
                  <a:gd name="T58" fmla="*/ 4320 w 5187"/>
                  <a:gd name="T59" fmla="*/ 5387 h 5387"/>
                  <a:gd name="T60" fmla="*/ 4027 w 5187"/>
                  <a:gd name="T61" fmla="*/ 5387 h 5387"/>
                  <a:gd name="T62" fmla="*/ 3520 w 5187"/>
                  <a:gd name="T63" fmla="*/ 5387 h 5387"/>
                  <a:gd name="T64" fmla="*/ 3147 w 5187"/>
                  <a:gd name="T65" fmla="*/ 5387 h 5387"/>
                  <a:gd name="T66" fmla="*/ 2853 w 5187"/>
                  <a:gd name="T67" fmla="*/ 5387 h 5387"/>
                  <a:gd name="T68" fmla="*/ 2347 w 5187"/>
                  <a:gd name="T69" fmla="*/ 5387 h 5387"/>
                  <a:gd name="T70" fmla="*/ 1973 w 5187"/>
                  <a:gd name="T71" fmla="*/ 5387 h 5387"/>
                  <a:gd name="T72" fmla="*/ 1680 w 5187"/>
                  <a:gd name="T73" fmla="*/ 5387 h 5387"/>
                  <a:gd name="T74" fmla="*/ 1173 w 5187"/>
                  <a:gd name="T75" fmla="*/ 5387 h 5387"/>
                  <a:gd name="T76" fmla="*/ 800 w 5187"/>
                  <a:gd name="T77" fmla="*/ 5387 h 5387"/>
                  <a:gd name="T78" fmla="*/ 507 w 5187"/>
                  <a:gd name="T79" fmla="*/ 5387 h 5387"/>
                  <a:gd name="T80" fmla="*/ 0 w 5187"/>
                  <a:gd name="T81" fmla="*/ 5387 h 5387"/>
                  <a:gd name="T82" fmla="*/ 0 w 5187"/>
                  <a:gd name="T83" fmla="*/ 5014 h 5387"/>
                  <a:gd name="T84" fmla="*/ 0 w 5187"/>
                  <a:gd name="T85" fmla="*/ 4720 h 5387"/>
                  <a:gd name="T86" fmla="*/ 0 w 5187"/>
                  <a:gd name="T87" fmla="*/ 4214 h 5387"/>
                  <a:gd name="T88" fmla="*/ 0 w 5187"/>
                  <a:gd name="T89" fmla="*/ 3840 h 5387"/>
                  <a:gd name="T90" fmla="*/ 0 w 5187"/>
                  <a:gd name="T91" fmla="*/ 3547 h 5387"/>
                  <a:gd name="T92" fmla="*/ 0 w 5187"/>
                  <a:gd name="T93" fmla="*/ 3040 h 5387"/>
                  <a:gd name="T94" fmla="*/ 0 w 5187"/>
                  <a:gd name="T95" fmla="*/ 2667 h 5387"/>
                  <a:gd name="T96" fmla="*/ 0 w 5187"/>
                  <a:gd name="T97" fmla="*/ 2374 h 5387"/>
                  <a:gd name="T98" fmla="*/ 0 w 5187"/>
                  <a:gd name="T99" fmla="*/ 1867 h 5387"/>
                  <a:gd name="T100" fmla="*/ 0 w 5187"/>
                  <a:gd name="T101" fmla="*/ 1494 h 5387"/>
                  <a:gd name="T102" fmla="*/ 0 w 5187"/>
                  <a:gd name="T103" fmla="*/ 1200 h 5387"/>
                  <a:gd name="T104" fmla="*/ 0 w 5187"/>
                  <a:gd name="T105" fmla="*/ 694 h 5387"/>
                  <a:gd name="T106" fmla="*/ 0 w 5187"/>
                  <a:gd name="T107" fmla="*/ 320 h 5387"/>
                  <a:gd name="T108" fmla="*/ 0 w 5187"/>
                  <a:gd name="T109" fmla="*/ 27 h 5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187" h="5387">
                    <a:moveTo>
                      <a:pt x="0" y="0"/>
                    </a:moveTo>
                    <a:lnTo>
                      <a:pt x="0" y="0"/>
                    </a:lnTo>
                    <a:lnTo>
                      <a:pt x="213" y="0"/>
                    </a:lnTo>
                    <a:moveTo>
                      <a:pt x="293" y="0"/>
                    </a:moveTo>
                    <a:lnTo>
                      <a:pt x="293" y="0"/>
                    </a:lnTo>
                    <a:lnTo>
                      <a:pt x="507" y="0"/>
                    </a:lnTo>
                    <a:moveTo>
                      <a:pt x="587" y="0"/>
                    </a:moveTo>
                    <a:lnTo>
                      <a:pt x="587" y="0"/>
                    </a:lnTo>
                    <a:lnTo>
                      <a:pt x="800" y="0"/>
                    </a:lnTo>
                    <a:moveTo>
                      <a:pt x="880" y="0"/>
                    </a:moveTo>
                    <a:lnTo>
                      <a:pt x="880" y="0"/>
                    </a:lnTo>
                    <a:lnTo>
                      <a:pt x="1093" y="0"/>
                    </a:lnTo>
                    <a:moveTo>
                      <a:pt x="1173" y="0"/>
                    </a:moveTo>
                    <a:lnTo>
                      <a:pt x="1173" y="0"/>
                    </a:lnTo>
                    <a:lnTo>
                      <a:pt x="1387" y="0"/>
                    </a:lnTo>
                    <a:moveTo>
                      <a:pt x="1467" y="0"/>
                    </a:moveTo>
                    <a:lnTo>
                      <a:pt x="1467" y="0"/>
                    </a:lnTo>
                    <a:lnTo>
                      <a:pt x="1680" y="0"/>
                    </a:lnTo>
                    <a:moveTo>
                      <a:pt x="1760" y="0"/>
                    </a:moveTo>
                    <a:lnTo>
                      <a:pt x="1760" y="0"/>
                    </a:lnTo>
                    <a:lnTo>
                      <a:pt x="1973" y="0"/>
                    </a:lnTo>
                    <a:moveTo>
                      <a:pt x="2053" y="0"/>
                    </a:moveTo>
                    <a:lnTo>
                      <a:pt x="2053" y="0"/>
                    </a:lnTo>
                    <a:lnTo>
                      <a:pt x="2267" y="0"/>
                    </a:lnTo>
                    <a:moveTo>
                      <a:pt x="2347" y="0"/>
                    </a:moveTo>
                    <a:lnTo>
                      <a:pt x="2347" y="0"/>
                    </a:lnTo>
                    <a:lnTo>
                      <a:pt x="2560" y="0"/>
                    </a:lnTo>
                    <a:moveTo>
                      <a:pt x="2640" y="0"/>
                    </a:moveTo>
                    <a:lnTo>
                      <a:pt x="2640" y="0"/>
                    </a:lnTo>
                    <a:lnTo>
                      <a:pt x="2853" y="0"/>
                    </a:lnTo>
                    <a:moveTo>
                      <a:pt x="2933" y="0"/>
                    </a:moveTo>
                    <a:lnTo>
                      <a:pt x="2933" y="0"/>
                    </a:lnTo>
                    <a:lnTo>
                      <a:pt x="3147" y="0"/>
                    </a:lnTo>
                    <a:moveTo>
                      <a:pt x="3227" y="0"/>
                    </a:moveTo>
                    <a:lnTo>
                      <a:pt x="3227" y="0"/>
                    </a:lnTo>
                    <a:lnTo>
                      <a:pt x="3440" y="0"/>
                    </a:lnTo>
                    <a:moveTo>
                      <a:pt x="3520" y="0"/>
                    </a:moveTo>
                    <a:lnTo>
                      <a:pt x="3520" y="0"/>
                    </a:lnTo>
                    <a:lnTo>
                      <a:pt x="3733" y="0"/>
                    </a:lnTo>
                    <a:moveTo>
                      <a:pt x="3813" y="0"/>
                    </a:moveTo>
                    <a:lnTo>
                      <a:pt x="3813" y="0"/>
                    </a:lnTo>
                    <a:lnTo>
                      <a:pt x="4027" y="0"/>
                    </a:lnTo>
                    <a:moveTo>
                      <a:pt x="4107" y="0"/>
                    </a:moveTo>
                    <a:lnTo>
                      <a:pt x="4107" y="0"/>
                    </a:lnTo>
                    <a:lnTo>
                      <a:pt x="4320" y="0"/>
                    </a:lnTo>
                    <a:moveTo>
                      <a:pt x="4400" y="0"/>
                    </a:moveTo>
                    <a:lnTo>
                      <a:pt x="4400" y="0"/>
                    </a:lnTo>
                    <a:lnTo>
                      <a:pt x="4613" y="0"/>
                    </a:lnTo>
                    <a:moveTo>
                      <a:pt x="4693" y="0"/>
                    </a:moveTo>
                    <a:lnTo>
                      <a:pt x="4693" y="0"/>
                    </a:lnTo>
                    <a:lnTo>
                      <a:pt x="4907" y="0"/>
                    </a:lnTo>
                    <a:moveTo>
                      <a:pt x="4987" y="0"/>
                    </a:moveTo>
                    <a:lnTo>
                      <a:pt x="4987" y="0"/>
                    </a:lnTo>
                    <a:lnTo>
                      <a:pt x="5187" y="0"/>
                    </a:lnTo>
                    <a:lnTo>
                      <a:pt x="5187" y="14"/>
                    </a:lnTo>
                    <a:moveTo>
                      <a:pt x="5187" y="94"/>
                    </a:moveTo>
                    <a:lnTo>
                      <a:pt x="5187" y="94"/>
                    </a:lnTo>
                    <a:lnTo>
                      <a:pt x="5187" y="307"/>
                    </a:lnTo>
                    <a:moveTo>
                      <a:pt x="5187" y="387"/>
                    </a:moveTo>
                    <a:lnTo>
                      <a:pt x="5187" y="387"/>
                    </a:lnTo>
                    <a:lnTo>
                      <a:pt x="5187" y="600"/>
                    </a:lnTo>
                    <a:moveTo>
                      <a:pt x="5187" y="680"/>
                    </a:moveTo>
                    <a:lnTo>
                      <a:pt x="5187" y="680"/>
                    </a:lnTo>
                    <a:lnTo>
                      <a:pt x="5187" y="894"/>
                    </a:lnTo>
                    <a:moveTo>
                      <a:pt x="5187" y="974"/>
                    </a:moveTo>
                    <a:lnTo>
                      <a:pt x="5187" y="974"/>
                    </a:lnTo>
                    <a:lnTo>
                      <a:pt x="5187" y="1187"/>
                    </a:lnTo>
                    <a:moveTo>
                      <a:pt x="5187" y="1267"/>
                    </a:moveTo>
                    <a:lnTo>
                      <a:pt x="5187" y="1267"/>
                    </a:lnTo>
                    <a:lnTo>
                      <a:pt x="5187" y="1480"/>
                    </a:lnTo>
                    <a:moveTo>
                      <a:pt x="5187" y="1560"/>
                    </a:moveTo>
                    <a:lnTo>
                      <a:pt x="5187" y="1560"/>
                    </a:lnTo>
                    <a:lnTo>
                      <a:pt x="5187" y="1774"/>
                    </a:lnTo>
                    <a:moveTo>
                      <a:pt x="5187" y="1854"/>
                    </a:moveTo>
                    <a:lnTo>
                      <a:pt x="5187" y="1854"/>
                    </a:lnTo>
                    <a:lnTo>
                      <a:pt x="5187" y="2067"/>
                    </a:lnTo>
                    <a:moveTo>
                      <a:pt x="5187" y="2147"/>
                    </a:moveTo>
                    <a:lnTo>
                      <a:pt x="5187" y="2147"/>
                    </a:lnTo>
                    <a:lnTo>
                      <a:pt x="5187" y="2360"/>
                    </a:lnTo>
                    <a:moveTo>
                      <a:pt x="5187" y="2440"/>
                    </a:moveTo>
                    <a:lnTo>
                      <a:pt x="5187" y="2440"/>
                    </a:lnTo>
                    <a:lnTo>
                      <a:pt x="5187" y="2654"/>
                    </a:lnTo>
                    <a:moveTo>
                      <a:pt x="5187" y="2734"/>
                    </a:moveTo>
                    <a:lnTo>
                      <a:pt x="5187" y="2734"/>
                    </a:lnTo>
                    <a:lnTo>
                      <a:pt x="5187" y="2947"/>
                    </a:lnTo>
                    <a:moveTo>
                      <a:pt x="5187" y="3027"/>
                    </a:moveTo>
                    <a:lnTo>
                      <a:pt x="5187" y="3027"/>
                    </a:lnTo>
                    <a:lnTo>
                      <a:pt x="5187" y="3240"/>
                    </a:lnTo>
                    <a:moveTo>
                      <a:pt x="5187" y="3320"/>
                    </a:moveTo>
                    <a:lnTo>
                      <a:pt x="5187" y="3320"/>
                    </a:lnTo>
                    <a:lnTo>
                      <a:pt x="5187" y="3534"/>
                    </a:lnTo>
                    <a:moveTo>
                      <a:pt x="5187" y="3614"/>
                    </a:moveTo>
                    <a:lnTo>
                      <a:pt x="5187" y="3614"/>
                    </a:lnTo>
                    <a:lnTo>
                      <a:pt x="5187" y="3827"/>
                    </a:lnTo>
                    <a:moveTo>
                      <a:pt x="5187" y="3907"/>
                    </a:moveTo>
                    <a:lnTo>
                      <a:pt x="5187" y="3907"/>
                    </a:lnTo>
                    <a:lnTo>
                      <a:pt x="5187" y="4120"/>
                    </a:lnTo>
                    <a:moveTo>
                      <a:pt x="5187" y="4200"/>
                    </a:moveTo>
                    <a:lnTo>
                      <a:pt x="5187" y="4200"/>
                    </a:lnTo>
                    <a:lnTo>
                      <a:pt x="5187" y="4414"/>
                    </a:lnTo>
                    <a:moveTo>
                      <a:pt x="5187" y="4494"/>
                    </a:moveTo>
                    <a:lnTo>
                      <a:pt x="5187" y="4494"/>
                    </a:lnTo>
                    <a:lnTo>
                      <a:pt x="5187" y="4707"/>
                    </a:lnTo>
                    <a:moveTo>
                      <a:pt x="5187" y="4787"/>
                    </a:moveTo>
                    <a:lnTo>
                      <a:pt x="5187" y="4787"/>
                    </a:lnTo>
                    <a:lnTo>
                      <a:pt x="5187" y="5000"/>
                    </a:lnTo>
                    <a:moveTo>
                      <a:pt x="5187" y="5080"/>
                    </a:moveTo>
                    <a:lnTo>
                      <a:pt x="5187" y="5080"/>
                    </a:lnTo>
                    <a:lnTo>
                      <a:pt x="5187" y="5294"/>
                    </a:lnTo>
                    <a:moveTo>
                      <a:pt x="5187" y="5374"/>
                    </a:moveTo>
                    <a:lnTo>
                      <a:pt x="5187" y="5374"/>
                    </a:lnTo>
                    <a:lnTo>
                      <a:pt x="5187" y="5387"/>
                    </a:lnTo>
                    <a:lnTo>
                      <a:pt x="4987" y="5387"/>
                    </a:lnTo>
                    <a:moveTo>
                      <a:pt x="4907" y="5387"/>
                    </a:moveTo>
                    <a:lnTo>
                      <a:pt x="4907" y="5387"/>
                    </a:lnTo>
                    <a:lnTo>
                      <a:pt x="4693" y="5387"/>
                    </a:lnTo>
                    <a:moveTo>
                      <a:pt x="4613" y="5387"/>
                    </a:moveTo>
                    <a:lnTo>
                      <a:pt x="4613" y="5387"/>
                    </a:lnTo>
                    <a:lnTo>
                      <a:pt x="4400" y="5387"/>
                    </a:lnTo>
                    <a:moveTo>
                      <a:pt x="4320" y="5387"/>
                    </a:moveTo>
                    <a:lnTo>
                      <a:pt x="4320" y="5387"/>
                    </a:lnTo>
                    <a:lnTo>
                      <a:pt x="4107" y="5387"/>
                    </a:lnTo>
                    <a:moveTo>
                      <a:pt x="4027" y="5387"/>
                    </a:moveTo>
                    <a:lnTo>
                      <a:pt x="4027" y="5387"/>
                    </a:lnTo>
                    <a:lnTo>
                      <a:pt x="3813" y="5387"/>
                    </a:lnTo>
                    <a:moveTo>
                      <a:pt x="3733" y="5387"/>
                    </a:moveTo>
                    <a:lnTo>
                      <a:pt x="3733" y="5387"/>
                    </a:lnTo>
                    <a:lnTo>
                      <a:pt x="3520" y="5387"/>
                    </a:lnTo>
                    <a:moveTo>
                      <a:pt x="3440" y="5387"/>
                    </a:moveTo>
                    <a:lnTo>
                      <a:pt x="3440" y="5387"/>
                    </a:lnTo>
                    <a:lnTo>
                      <a:pt x="3227" y="5387"/>
                    </a:lnTo>
                    <a:moveTo>
                      <a:pt x="3147" y="5387"/>
                    </a:moveTo>
                    <a:lnTo>
                      <a:pt x="3147" y="5387"/>
                    </a:lnTo>
                    <a:lnTo>
                      <a:pt x="2933" y="5387"/>
                    </a:lnTo>
                    <a:moveTo>
                      <a:pt x="2853" y="5387"/>
                    </a:moveTo>
                    <a:lnTo>
                      <a:pt x="2853" y="5387"/>
                    </a:lnTo>
                    <a:lnTo>
                      <a:pt x="2640" y="5387"/>
                    </a:lnTo>
                    <a:moveTo>
                      <a:pt x="2560" y="5387"/>
                    </a:moveTo>
                    <a:lnTo>
                      <a:pt x="2560" y="5387"/>
                    </a:lnTo>
                    <a:lnTo>
                      <a:pt x="2347" y="5387"/>
                    </a:lnTo>
                    <a:moveTo>
                      <a:pt x="2267" y="5387"/>
                    </a:moveTo>
                    <a:lnTo>
                      <a:pt x="2267" y="5387"/>
                    </a:lnTo>
                    <a:lnTo>
                      <a:pt x="2053" y="5387"/>
                    </a:lnTo>
                    <a:moveTo>
                      <a:pt x="1973" y="5387"/>
                    </a:moveTo>
                    <a:lnTo>
                      <a:pt x="1973" y="5387"/>
                    </a:lnTo>
                    <a:lnTo>
                      <a:pt x="1760" y="5387"/>
                    </a:lnTo>
                    <a:moveTo>
                      <a:pt x="1680" y="5387"/>
                    </a:moveTo>
                    <a:lnTo>
                      <a:pt x="1680" y="5387"/>
                    </a:lnTo>
                    <a:lnTo>
                      <a:pt x="1467" y="5387"/>
                    </a:lnTo>
                    <a:moveTo>
                      <a:pt x="1387" y="5387"/>
                    </a:moveTo>
                    <a:lnTo>
                      <a:pt x="1387" y="5387"/>
                    </a:lnTo>
                    <a:lnTo>
                      <a:pt x="1173" y="5387"/>
                    </a:lnTo>
                    <a:moveTo>
                      <a:pt x="1093" y="5387"/>
                    </a:moveTo>
                    <a:lnTo>
                      <a:pt x="1093" y="5387"/>
                    </a:lnTo>
                    <a:lnTo>
                      <a:pt x="880" y="5387"/>
                    </a:lnTo>
                    <a:moveTo>
                      <a:pt x="800" y="5387"/>
                    </a:moveTo>
                    <a:lnTo>
                      <a:pt x="800" y="5387"/>
                    </a:lnTo>
                    <a:lnTo>
                      <a:pt x="587" y="5387"/>
                    </a:lnTo>
                    <a:moveTo>
                      <a:pt x="507" y="5387"/>
                    </a:moveTo>
                    <a:lnTo>
                      <a:pt x="507" y="5387"/>
                    </a:lnTo>
                    <a:lnTo>
                      <a:pt x="293" y="5387"/>
                    </a:lnTo>
                    <a:moveTo>
                      <a:pt x="213" y="5387"/>
                    </a:moveTo>
                    <a:lnTo>
                      <a:pt x="213" y="5387"/>
                    </a:lnTo>
                    <a:lnTo>
                      <a:pt x="0" y="5387"/>
                    </a:lnTo>
                    <a:moveTo>
                      <a:pt x="0" y="5307"/>
                    </a:moveTo>
                    <a:lnTo>
                      <a:pt x="0" y="5307"/>
                    </a:lnTo>
                    <a:lnTo>
                      <a:pt x="0" y="5094"/>
                    </a:lnTo>
                    <a:moveTo>
                      <a:pt x="0" y="5014"/>
                    </a:moveTo>
                    <a:lnTo>
                      <a:pt x="0" y="5014"/>
                    </a:lnTo>
                    <a:lnTo>
                      <a:pt x="0" y="4800"/>
                    </a:lnTo>
                    <a:moveTo>
                      <a:pt x="0" y="4720"/>
                    </a:moveTo>
                    <a:lnTo>
                      <a:pt x="0" y="4720"/>
                    </a:lnTo>
                    <a:lnTo>
                      <a:pt x="0" y="4507"/>
                    </a:lnTo>
                    <a:moveTo>
                      <a:pt x="0" y="4427"/>
                    </a:moveTo>
                    <a:lnTo>
                      <a:pt x="0" y="4427"/>
                    </a:lnTo>
                    <a:lnTo>
                      <a:pt x="0" y="4214"/>
                    </a:lnTo>
                    <a:moveTo>
                      <a:pt x="0" y="4134"/>
                    </a:moveTo>
                    <a:lnTo>
                      <a:pt x="0" y="4134"/>
                    </a:lnTo>
                    <a:lnTo>
                      <a:pt x="0" y="3920"/>
                    </a:lnTo>
                    <a:moveTo>
                      <a:pt x="0" y="3840"/>
                    </a:moveTo>
                    <a:lnTo>
                      <a:pt x="0" y="3840"/>
                    </a:lnTo>
                    <a:lnTo>
                      <a:pt x="0" y="3627"/>
                    </a:lnTo>
                    <a:moveTo>
                      <a:pt x="0" y="3547"/>
                    </a:moveTo>
                    <a:lnTo>
                      <a:pt x="0" y="3547"/>
                    </a:lnTo>
                    <a:lnTo>
                      <a:pt x="0" y="3334"/>
                    </a:lnTo>
                    <a:moveTo>
                      <a:pt x="0" y="3254"/>
                    </a:moveTo>
                    <a:lnTo>
                      <a:pt x="0" y="3254"/>
                    </a:lnTo>
                    <a:lnTo>
                      <a:pt x="0" y="3040"/>
                    </a:lnTo>
                    <a:moveTo>
                      <a:pt x="0" y="2960"/>
                    </a:moveTo>
                    <a:lnTo>
                      <a:pt x="0" y="2960"/>
                    </a:lnTo>
                    <a:lnTo>
                      <a:pt x="0" y="2747"/>
                    </a:lnTo>
                    <a:moveTo>
                      <a:pt x="0" y="2667"/>
                    </a:moveTo>
                    <a:lnTo>
                      <a:pt x="0" y="2667"/>
                    </a:lnTo>
                    <a:lnTo>
                      <a:pt x="0" y="2454"/>
                    </a:lnTo>
                    <a:moveTo>
                      <a:pt x="0" y="2374"/>
                    </a:moveTo>
                    <a:lnTo>
                      <a:pt x="0" y="2374"/>
                    </a:lnTo>
                    <a:lnTo>
                      <a:pt x="0" y="2160"/>
                    </a:lnTo>
                    <a:moveTo>
                      <a:pt x="0" y="2080"/>
                    </a:moveTo>
                    <a:lnTo>
                      <a:pt x="0" y="2080"/>
                    </a:lnTo>
                    <a:lnTo>
                      <a:pt x="0" y="1867"/>
                    </a:lnTo>
                    <a:moveTo>
                      <a:pt x="0" y="1787"/>
                    </a:moveTo>
                    <a:lnTo>
                      <a:pt x="0" y="1787"/>
                    </a:lnTo>
                    <a:lnTo>
                      <a:pt x="0" y="1574"/>
                    </a:lnTo>
                    <a:moveTo>
                      <a:pt x="0" y="1494"/>
                    </a:moveTo>
                    <a:lnTo>
                      <a:pt x="0" y="1494"/>
                    </a:lnTo>
                    <a:lnTo>
                      <a:pt x="0" y="1280"/>
                    </a:lnTo>
                    <a:moveTo>
                      <a:pt x="0" y="1200"/>
                    </a:moveTo>
                    <a:lnTo>
                      <a:pt x="0" y="1200"/>
                    </a:lnTo>
                    <a:lnTo>
                      <a:pt x="0" y="987"/>
                    </a:lnTo>
                    <a:moveTo>
                      <a:pt x="0" y="907"/>
                    </a:moveTo>
                    <a:lnTo>
                      <a:pt x="0" y="907"/>
                    </a:lnTo>
                    <a:lnTo>
                      <a:pt x="0" y="694"/>
                    </a:lnTo>
                    <a:moveTo>
                      <a:pt x="0" y="614"/>
                    </a:moveTo>
                    <a:lnTo>
                      <a:pt x="0" y="614"/>
                    </a:lnTo>
                    <a:lnTo>
                      <a:pt x="0" y="400"/>
                    </a:lnTo>
                    <a:moveTo>
                      <a:pt x="0" y="320"/>
                    </a:moveTo>
                    <a:lnTo>
                      <a:pt x="0" y="320"/>
                    </a:lnTo>
                    <a:lnTo>
                      <a:pt x="0" y="107"/>
                    </a:lnTo>
                    <a:moveTo>
                      <a:pt x="0" y="27"/>
                    </a:moveTo>
                    <a:lnTo>
                      <a:pt x="0" y="2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193"/>
              <p:cNvSpPr>
                <a:spLocks/>
              </p:cNvSpPr>
              <p:nvPr/>
            </p:nvSpPr>
            <p:spPr bwMode="auto">
              <a:xfrm>
                <a:off x="244" y="744"/>
                <a:ext cx="946" cy="1151"/>
              </a:xfrm>
              <a:custGeom>
                <a:avLst/>
                <a:gdLst>
                  <a:gd name="T0" fmla="*/ 0 w 2906"/>
                  <a:gd name="T1" fmla="*/ 0 h 3533"/>
                  <a:gd name="T2" fmla="*/ 0 w 2906"/>
                  <a:gd name="T3" fmla="*/ 0 h 3533"/>
                  <a:gd name="T4" fmla="*/ 2906 w 2906"/>
                  <a:gd name="T5" fmla="*/ 0 h 3533"/>
                  <a:gd name="T6" fmla="*/ 2906 w 2906"/>
                  <a:gd name="T7" fmla="*/ 3533 h 3533"/>
                  <a:gd name="T8" fmla="*/ 0 w 2906"/>
                  <a:gd name="T9" fmla="*/ 3533 h 3533"/>
                  <a:gd name="T10" fmla="*/ 0 w 2906"/>
                  <a:gd name="T11" fmla="*/ 0 h 3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6" h="3533">
                    <a:moveTo>
                      <a:pt x="0" y="0"/>
                    </a:moveTo>
                    <a:lnTo>
                      <a:pt x="0" y="0"/>
                    </a:lnTo>
                    <a:lnTo>
                      <a:pt x="2906" y="0"/>
                    </a:lnTo>
                    <a:lnTo>
                      <a:pt x="2906" y="3533"/>
                    </a:lnTo>
                    <a:lnTo>
                      <a:pt x="0" y="35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194"/>
              <p:cNvSpPr>
                <a:spLocks/>
              </p:cNvSpPr>
              <p:nvPr/>
            </p:nvSpPr>
            <p:spPr bwMode="auto">
              <a:xfrm>
                <a:off x="244" y="744"/>
                <a:ext cx="947" cy="1151"/>
              </a:xfrm>
              <a:custGeom>
                <a:avLst/>
                <a:gdLst>
                  <a:gd name="T0" fmla="*/ 0 w 2907"/>
                  <a:gd name="T1" fmla="*/ 0 h 3533"/>
                  <a:gd name="T2" fmla="*/ 0 w 2907"/>
                  <a:gd name="T3" fmla="*/ 0 h 3533"/>
                  <a:gd name="T4" fmla="*/ 2907 w 2907"/>
                  <a:gd name="T5" fmla="*/ 0 h 3533"/>
                  <a:gd name="T6" fmla="*/ 2907 w 2907"/>
                  <a:gd name="T7" fmla="*/ 3533 h 3533"/>
                  <a:gd name="T8" fmla="*/ 0 w 2907"/>
                  <a:gd name="T9" fmla="*/ 3533 h 3533"/>
                  <a:gd name="T10" fmla="*/ 0 w 2907"/>
                  <a:gd name="T11" fmla="*/ 0 h 3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7" h="3533">
                    <a:moveTo>
                      <a:pt x="0" y="0"/>
                    </a:moveTo>
                    <a:lnTo>
                      <a:pt x="0" y="0"/>
                    </a:lnTo>
                    <a:lnTo>
                      <a:pt x="2907" y="0"/>
                    </a:lnTo>
                    <a:lnTo>
                      <a:pt x="2907" y="3533"/>
                    </a:lnTo>
                    <a:lnTo>
                      <a:pt x="0" y="353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195"/>
              <p:cNvSpPr>
                <a:spLocks/>
              </p:cNvSpPr>
              <p:nvPr/>
            </p:nvSpPr>
            <p:spPr bwMode="auto">
              <a:xfrm>
                <a:off x="236" y="744"/>
                <a:ext cx="1241" cy="1377"/>
              </a:xfrm>
              <a:custGeom>
                <a:avLst/>
                <a:gdLst>
                  <a:gd name="T0" fmla="*/ 0 w 3813"/>
                  <a:gd name="T1" fmla="*/ 4227 h 4227"/>
                  <a:gd name="T2" fmla="*/ 0 w 3813"/>
                  <a:gd name="T3" fmla="*/ 4227 h 4227"/>
                  <a:gd name="T4" fmla="*/ 0 w 3813"/>
                  <a:gd name="T5" fmla="*/ 3582 h 4227"/>
                  <a:gd name="T6" fmla="*/ 3048 w 3813"/>
                  <a:gd name="T7" fmla="*/ 3582 h 4227"/>
                  <a:gd name="T8" fmla="*/ 3048 w 3813"/>
                  <a:gd name="T9" fmla="*/ 0 h 4227"/>
                  <a:gd name="T10" fmla="*/ 3813 w 3813"/>
                  <a:gd name="T11" fmla="*/ 0 h 4227"/>
                  <a:gd name="T12" fmla="*/ 3813 w 3813"/>
                  <a:gd name="T13" fmla="*/ 4227 h 4227"/>
                  <a:gd name="T14" fmla="*/ 0 w 3813"/>
                  <a:gd name="T15" fmla="*/ 4227 h 4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13" h="4227">
                    <a:moveTo>
                      <a:pt x="0" y="4227"/>
                    </a:moveTo>
                    <a:lnTo>
                      <a:pt x="0" y="4227"/>
                    </a:lnTo>
                    <a:lnTo>
                      <a:pt x="0" y="3582"/>
                    </a:lnTo>
                    <a:lnTo>
                      <a:pt x="3048" y="3582"/>
                    </a:lnTo>
                    <a:lnTo>
                      <a:pt x="3048" y="0"/>
                    </a:lnTo>
                    <a:lnTo>
                      <a:pt x="3813" y="0"/>
                    </a:lnTo>
                    <a:lnTo>
                      <a:pt x="3813" y="4227"/>
                    </a:lnTo>
                    <a:lnTo>
                      <a:pt x="0" y="4227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196"/>
              <p:cNvSpPr>
                <a:spLocks/>
              </p:cNvSpPr>
              <p:nvPr/>
            </p:nvSpPr>
            <p:spPr bwMode="auto">
              <a:xfrm>
                <a:off x="279" y="779"/>
                <a:ext cx="872" cy="486"/>
              </a:xfrm>
              <a:custGeom>
                <a:avLst/>
                <a:gdLst>
                  <a:gd name="T0" fmla="*/ 0 w 2680"/>
                  <a:gd name="T1" fmla="*/ 248 h 1493"/>
                  <a:gd name="T2" fmla="*/ 0 w 2680"/>
                  <a:gd name="T3" fmla="*/ 248 h 1493"/>
                  <a:gd name="T4" fmla="*/ 249 w 2680"/>
                  <a:gd name="T5" fmla="*/ 0 h 1493"/>
                  <a:gd name="T6" fmla="*/ 2432 w 2680"/>
                  <a:gd name="T7" fmla="*/ 0 h 1493"/>
                  <a:gd name="T8" fmla="*/ 2680 w 2680"/>
                  <a:gd name="T9" fmla="*/ 248 h 1493"/>
                  <a:gd name="T10" fmla="*/ 2680 w 2680"/>
                  <a:gd name="T11" fmla="*/ 1244 h 1493"/>
                  <a:gd name="T12" fmla="*/ 2432 w 2680"/>
                  <a:gd name="T13" fmla="*/ 1493 h 1493"/>
                  <a:gd name="T14" fmla="*/ 249 w 2680"/>
                  <a:gd name="T15" fmla="*/ 1493 h 1493"/>
                  <a:gd name="T16" fmla="*/ 0 w 2680"/>
                  <a:gd name="T17" fmla="*/ 1244 h 1493"/>
                  <a:gd name="T18" fmla="*/ 0 w 2680"/>
                  <a:gd name="T19" fmla="*/ 248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0" h="1493">
                    <a:moveTo>
                      <a:pt x="0" y="248"/>
                    </a:moveTo>
                    <a:lnTo>
                      <a:pt x="0" y="248"/>
                    </a:lnTo>
                    <a:cubicBezTo>
                      <a:pt x="0" y="111"/>
                      <a:pt x="112" y="0"/>
                      <a:pt x="249" y="0"/>
                    </a:cubicBezTo>
                    <a:lnTo>
                      <a:pt x="2432" y="0"/>
                    </a:lnTo>
                    <a:cubicBezTo>
                      <a:pt x="2569" y="0"/>
                      <a:pt x="2680" y="111"/>
                      <a:pt x="2680" y="248"/>
                    </a:cubicBezTo>
                    <a:lnTo>
                      <a:pt x="2680" y="1244"/>
                    </a:lnTo>
                    <a:cubicBezTo>
                      <a:pt x="2680" y="1381"/>
                      <a:pt x="2569" y="1493"/>
                      <a:pt x="2432" y="1493"/>
                    </a:cubicBezTo>
                    <a:lnTo>
                      <a:pt x="249" y="1493"/>
                    </a:lnTo>
                    <a:cubicBezTo>
                      <a:pt x="112" y="1493"/>
                      <a:pt x="0" y="1381"/>
                      <a:pt x="0" y="1244"/>
                    </a:cubicBezTo>
                    <a:lnTo>
                      <a:pt x="0" y="248"/>
                    </a:lnTo>
                    <a:close/>
                  </a:path>
                </a:pathLst>
              </a:custGeom>
              <a:solidFill>
                <a:srgbClr val="BF9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1" name="Rectangle 197"/>
              <p:cNvSpPr>
                <a:spLocks noChangeArrowheads="1"/>
              </p:cNvSpPr>
              <p:nvPr/>
            </p:nvSpPr>
            <p:spPr bwMode="auto">
              <a:xfrm>
                <a:off x="525" y="931"/>
                <a:ext cx="92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2" name="Rectangle 198"/>
              <p:cNvSpPr>
                <a:spLocks noChangeArrowheads="1"/>
              </p:cNvSpPr>
              <p:nvPr/>
            </p:nvSpPr>
            <p:spPr bwMode="auto">
              <a:xfrm>
                <a:off x="581" y="931"/>
                <a:ext cx="13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3" name="Rectangle 199"/>
              <p:cNvSpPr>
                <a:spLocks noChangeArrowheads="1"/>
              </p:cNvSpPr>
              <p:nvPr/>
            </p:nvSpPr>
            <p:spPr bwMode="auto">
              <a:xfrm>
                <a:off x="685" y="931"/>
                <a:ext cx="7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4" name="Rectangle 200"/>
              <p:cNvSpPr>
                <a:spLocks noChangeArrowheads="1"/>
              </p:cNvSpPr>
              <p:nvPr/>
            </p:nvSpPr>
            <p:spPr bwMode="auto">
              <a:xfrm>
                <a:off x="729" y="931"/>
                <a:ext cx="7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5" name="Rectangle 201"/>
              <p:cNvSpPr>
                <a:spLocks noChangeArrowheads="1"/>
              </p:cNvSpPr>
              <p:nvPr/>
            </p:nvSpPr>
            <p:spPr bwMode="auto">
              <a:xfrm>
                <a:off x="772" y="931"/>
                <a:ext cx="6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6" name="Rectangle 202"/>
              <p:cNvSpPr>
                <a:spLocks noChangeArrowheads="1"/>
              </p:cNvSpPr>
              <p:nvPr/>
            </p:nvSpPr>
            <p:spPr bwMode="auto">
              <a:xfrm>
                <a:off x="798" y="931"/>
                <a:ext cx="5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7" name="Rectangle 203"/>
              <p:cNvSpPr>
                <a:spLocks noChangeArrowheads="1"/>
              </p:cNvSpPr>
              <p:nvPr/>
            </p:nvSpPr>
            <p:spPr bwMode="auto">
              <a:xfrm>
                <a:off x="820" y="931"/>
                <a:ext cx="7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8" name="Rectangle 204"/>
              <p:cNvSpPr>
                <a:spLocks noChangeArrowheads="1"/>
              </p:cNvSpPr>
              <p:nvPr/>
            </p:nvSpPr>
            <p:spPr bwMode="auto">
              <a:xfrm>
                <a:off x="863" y="931"/>
                <a:ext cx="74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g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Rectangle 206"/>
            <p:cNvSpPr>
              <a:spLocks noChangeArrowheads="1"/>
            </p:cNvSpPr>
            <p:nvPr/>
          </p:nvSpPr>
          <p:spPr bwMode="auto">
            <a:xfrm>
              <a:off x="633" y="1026"/>
              <a:ext cx="9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207"/>
            <p:cNvSpPr>
              <a:spLocks noChangeArrowheads="1"/>
            </p:cNvSpPr>
            <p:nvPr/>
          </p:nvSpPr>
          <p:spPr bwMode="auto">
            <a:xfrm>
              <a:off x="690" y="1026"/>
              <a:ext cx="11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208"/>
            <p:cNvSpPr>
              <a:spLocks noChangeArrowheads="1"/>
            </p:cNvSpPr>
            <p:nvPr/>
          </p:nvSpPr>
          <p:spPr bwMode="auto">
            <a:xfrm>
              <a:off x="764" y="1026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Freeform 209"/>
            <p:cNvSpPr>
              <a:spLocks/>
            </p:cNvSpPr>
            <p:nvPr/>
          </p:nvSpPr>
          <p:spPr bwMode="auto">
            <a:xfrm>
              <a:off x="283" y="1561"/>
              <a:ext cx="868" cy="295"/>
            </a:xfrm>
            <a:custGeom>
              <a:avLst/>
              <a:gdLst>
                <a:gd name="T0" fmla="*/ 0 w 2666"/>
                <a:gd name="T1" fmla="*/ 151 h 906"/>
                <a:gd name="T2" fmla="*/ 0 w 2666"/>
                <a:gd name="T3" fmla="*/ 151 h 906"/>
                <a:gd name="T4" fmla="*/ 151 w 2666"/>
                <a:gd name="T5" fmla="*/ 0 h 906"/>
                <a:gd name="T6" fmla="*/ 2515 w 2666"/>
                <a:gd name="T7" fmla="*/ 0 h 906"/>
                <a:gd name="T8" fmla="*/ 2666 w 2666"/>
                <a:gd name="T9" fmla="*/ 151 h 906"/>
                <a:gd name="T10" fmla="*/ 2666 w 2666"/>
                <a:gd name="T11" fmla="*/ 755 h 906"/>
                <a:gd name="T12" fmla="*/ 2515 w 2666"/>
                <a:gd name="T13" fmla="*/ 906 h 906"/>
                <a:gd name="T14" fmla="*/ 151 w 2666"/>
                <a:gd name="T15" fmla="*/ 906 h 906"/>
                <a:gd name="T16" fmla="*/ 0 w 2666"/>
                <a:gd name="T17" fmla="*/ 755 h 906"/>
                <a:gd name="T18" fmla="*/ 0 w 2666"/>
                <a:gd name="T19" fmla="*/ 151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6" h="906">
                  <a:moveTo>
                    <a:pt x="0" y="151"/>
                  </a:moveTo>
                  <a:lnTo>
                    <a:pt x="0" y="151"/>
                  </a:lnTo>
                  <a:cubicBezTo>
                    <a:pt x="0" y="67"/>
                    <a:pt x="67" y="0"/>
                    <a:pt x="151" y="0"/>
                  </a:cubicBezTo>
                  <a:lnTo>
                    <a:pt x="2515" y="0"/>
                  </a:lnTo>
                  <a:cubicBezTo>
                    <a:pt x="2599" y="0"/>
                    <a:pt x="2666" y="67"/>
                    <a:pt x="2666" y="151"/>
                  </a:cubicBezTo>
                  <a:lnTo>
                    <a:pt x="2666" y="755"/>
                  </a:lnTo>
                  <a:cubicBezTo>
                    <a:pt x="2666" y="839"/>
                    <a:pt x="2599" y="906"/>
                    <a:pt x="2515" y="906"/>
                  </a:cubicBezTo>
                  <a:lnTo>
                    <a:pt x="151" y="906"/>
                  </a:lnTo>
                  <a:cubicBezTo>
                    <a:pt x="67" y="906"/>
                    <a:pt x="0" y="839"/>
                    <a:pt x="0" y="755"/>
                  </a:cubicBezTo>
                  <a:lnTo>
                    <a:pt x="0" y="151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10"/>
            <p:cNvSpPr>
              <a:spLocks noChangeArrowheads="1"/>
            </p:cNvSpPr>
            <p:nvPr/>
          </p:nvSpPr>
          <p:spPr bwMode="auto">
            <a:xfrm>
              <a:off x="626" y="1664"/>
              <a:ext cx="14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LD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211"/>
            <p:cNvSpPr>
              <a:spLocks noChangeArrowheads="1"/>
            </p:cNvSpPr>
            <p:nvPr/>
          </p:nvSpPr>
          <p:spPr bwMode="auto">
            <a:xfrm>
              <a:off x="735" y="1664"/>
              <a:ext cx="11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Freeform 212"/>
            <p:cNvSpPr>
              <a:spLocks/>
            </p:cNvSpPr>
            <p:nvPr/>
          </p:nvSpPr>
          <p:spPr bwMode="auto">
            <a:xfrm>
              <a:off x="1477" y="1048"/>
              <a:ext cx="437" cy="26"/>
            </a:xfrm>
            <a:custGeom>
              <a:avLst/>
              <a:gdLst>
                <a:gd name="T0" fmla="*/ 80 w 1344"/>
                <a:gd name="T1" fmla="*/ 0 h 80"/>
                <a:gd name="T2" fmla="*/ 80 w 1344"/>
                <a:gd name="T3" fmla="*/ 0 h 80"/>
                <a:gd name="T4" fmla="*/ 80 w 1344"/>
                <a:gd name="T5" fmla="*/ 27 h 80"/>
                <a:gd name="T6" fmla="*/ 1264 w 1344"/>
                <a:gd name="T7" fmla="*/ 27 h 80"/>
                <a:gd name="T8" fmla="*/ 1264 w 1344"/>
                <a:gd name="T9" fmla="*/ 0 h 80"/>
                <a:gd name="T10" fmla="*/ 1344 w 1344"/>
                <a:gd name="T11" fmla="*/ 40 h 80"/>
                <a:gd name="T12" fmla="*/ 1264 w 1344"/>
                <a:gd name="T13" fmla="*/ 80 h 80"/>
                <a:gd name="T14" fmla="*/ 1264 w 1344"/>
                <a:gd name="T15" fmla="*/ 54 h 80"/>
                <a:gd name="T16" fmla="*/ 80 w 1344"/>
                <a:gd name="T17" fmla="*/ 54 h 80"/>
                <a:gd name="T18" fmla="*/ 80 w 1344"/>
                <a:gd name="T19" fmla="*/ 80 h 80"/>
                <a:gd name="T20" fmla="*/ 0 w 1344"/>
                <a:gd name="T21" fmla="*/ 40 h 80"/>
                <a:gd name="T22" fmla="*/ 80 w 1344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4" h="80">
                  <a:moveTo>
                    <a:pt x="80" y="0"/>
                  </a:moveTo>
                  <a:lnTo>
                    <a:pt x="80" y="0"/>
                  </a:lnTo>
                  <a:lnTo>
                    <a:pt x="80" y="27"/>
                  </a:lnTo>
                  <a:lnTo>
                    <a:pt x="1264" y="27"/>
                  </a:lnTo>
                  <a:lnTo>
                    <a:pt x="1264" y="0"/>
                  </a:lnTo>
                  <a:lnTo>
                    <a:pt x="1344" y="40"/>
                  </a:lnTo>
                  <a:lnTo>
                    <a:pt x="1264" y="80"/>
                  </a:lnTo>
                  <a:lnTo>
                    <a:pt x="1264" y="54"/>
                  </a:lnTo>
                  <a:lnTo>
                    <a:pt x="80" y="54"/>
                  </a:lnTo>
                  <a:lnTo>
                    <a:pt x="80" y="80"/>
                  </a:lnTo>
                  <a:lnTo>
                    <a:pt x="0" y="4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213"/>
            <p:cNvSpPr>
              <a:spLocks noChangeArrowheads="1"/>
            </p:cNvSpPr>
            <p:nvPr/>
          </p:nvSpPr>
          <p:spPr bwMode="auto">
            <a:xfrm>
              <a:off x="1021" y="2216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14"/>
            <p:cNvSpPr>
              <a:spLocks noChangeArrowheads="1"/>
            </p:cNvSpPr>
            <p:nvPr/>
          </p:nvSpPr>
          <p:spPr bwMode="auto">
            <a:xfrm>
              <a:off x="1073" y="2216"/>
              <a:ext cx="8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15"/>
            <p:cNvSpPr>
              <a:spLocks noChangeArrowheads="1"/>
            </p:cNvSpPr>
            <p:nvPr/>
          </p:nvSpPr>
          <p:spPr bwMode="auto">
            <a:xfrm>
              <a:off x="1125" y="2216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16"/>
            <p:cNvSpPr>
              <a:spLocks noChangeArrowheads="1"/>
            </p:cNvSpPr>
            <p:nvPr/>
          </p:nvSpPr>
          <p:spPr bwMode="auto">
            <a:xfrm>
              <a:off x="1164" y="2216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17"/>
            <p:cNvSpPr>
              <a:spLocks noChangeArrowheads="1"/>
            </p:cNvSpPr>
            <p:nvPr/>
          </p:nvSpPr>
          <p:spPr bwMode="auto">
            <a:xfrm>
              <a:off x="1221" y="2216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18"/>
            <p:cNvSpPr>
              <a:spLocks noChangeArrowheads="1"/>
            </p:cNvSpPr>
            <p:nvPr/>
          </p:nvSpPr>
          <p:spPr bwMode="auto">
            <a:xfrm>
              <a:off x="834" y="2303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19"/>
            <p:cNvSpPr>
              <a:spLocks noChangeArrowheads="1"/>
            </p:cNvSpPr>
            <p:nvPr/>
          </p:nvSpPr>
          <p:spPr bwMode="auto">
            <a:xfrm>
              <a:off x="887" y="2303"/>
              <a:ext cx="12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20"/>
            <p:cNvSpPr>
              <a:spLocks noChangeArrowheads="1"/>
            </p:cNvSpPr>
            <p:nvPr/>
          </p:nvSpPr>
          <p:spPr bwMode="auto">
            <a:xfrm>
              <a:off x="978" y="2303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0" name="Rectangle 221"/>
            <p:cNvSpPr>
              <a:spLocks noChangeArrowheads="1"/>
            </p:cNvSpPr>
            <p:nvPr/>
          </p:nvSpPr>
          <p:spPr bwMode="auto">
            <a:xfrm>
              <a:off x="1034" y="2303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222"/>
            <p:cNvSpPr>
              <a:spLocks noChangeArrowheads="1"/>
            </p:cNvSpPr>
            <p:nvPr/>
          </p:nvSpPr>
          <p:spPr bwMode="auto">
            <a:xfrm>
              <a:off x="1073" y="2303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Rectangle 223"/>
            <p:cNvSpPr>
              <a:spLocks noChangeArrowheads="1"/>
            </p:cNvSpPr>
            <p:nvPr/>
          </p:nvSpPr>
          <p:spPr bwMode="auto">
            <a:xfrm>
              <a:off x="1112" y="2303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3" name="Rectangle 224"/>
            <p:cNvSpPr>
              <a:spLocks noChangeArrowheads="1"/>
            </p:cNvSpPr>
            <p:nvPr/>
          </p:nvSpPr>
          <p:spPr bwMode="auto">
            <a:xfrm>
              <a:off x="1129" y="2303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Rectangle 225"/>
            <p:cNvSpPr>
              <a:spLocks noChangeArrowheads="1"/>
            </p:cNvSpPr>
            <p:nvPr/>
          </p:nvSpPr>
          <p:spPr bwMode="auto">
            <a:xfrm>
              <a:off x="1160" y="2303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at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5" name="Rectangle 226"/>
            <p:cNvSpPr>
              <a:spLocks noChangeArrowheads="1"/>
            </p:cNvSpPr>
            <p:nvPr/>
          </p:nvSpPr>
          <p:spPr bwMode="auto">
            <a:xfrm>
              <a:off x="1216" y="2303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Rectangle 227"/>
            <p:cNvSpPr>
              <a:spLocks noChangeArrowheads="1"/>
            </p:cNvSpPr>
            <p:nvPr/>
          </p:nvSpPr>
          <p:spPr bwMode="auto">
            <a:xfrm>
              <a:off x="1234" y="2303"/>
              <a:ext cx="10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Rectangle 228"/>
            <p:cNvSpPr>
              <a:spLocks noChangeArrowheads="1"/>
            </p:cNvSpPr>
            <p:nvPr/>
          </p:nvSpPr>
          <p:spPr bwMode="auto">
            <a:xfrm>
              <a:off x="1307" y="2303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8" name="Rectangle 229"/>
            <p:cNvSpPr>
              <a:spLocks noChangeArrowheads="1"/>
            </p:cNvSpPr>
            <p:nvPr/>
          </p:nvSpPr>
          <p:spPr bwMode="auto">
            <a:xfrm>
              <a:off x="1329" y="2303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9" name="Rectangle 230"/>
            <p:cNvSpPr>
              <a:spLocks noChangeArrowheads="1"/>
            </p:cNvSpPr>
            <p:nvPr/>
          </p:nvSpPr>
          <p:spPr bwMode="auto">
            <a:xfrm>
              <a:off x="1377" y="2303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Rectangle 231"/>
            <p:cNvSpPr>
              <a:spLocks noChangeArrowheads="1"/>
            </p:cNvSpPr>
            <p:nvPr/>
          </p:nvSpPr>
          <p:spPr bwMode="auto">
            <a:xfrm>
              <a:off x="1416" y="2303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Freeform 232"/>
            <p:cNvSpPr>
              <a:spLocks/>
            </p:cNvSpPr>
            <p:nvPr/>
          </p:nvSpPr>
          <p:spPr bwMode="auto">
            <a:xfrm>
              <a:off x="1112" y="2399"/>
              <a:ext cx="26" cy="79"/>
            </a:xfrm>
            <a:custGeom>
              <a:avLst/>
              <a:gdLst>
                <a:gd name="T0" fmla="*/ 54 w 80"/>
                <a:gd name="T1" fmla="*/ 0 h 243"/>
                <a:gd name="T2" fmla="*/ 54 w 80"/>
                <a:gd name="T3" fmla="*/ 0 h 243"/>
                <a:gd name="T4" fmla="*/ 54 w 80"/>
                <a:gd name="T5" fmla="*/ 163 h 243"/>
                <a:gd name="T6" fmla="*/ 80 w 80"/>
                <a:gd name="T7" fmla="*/ 163 h 243"/>
                <a:gd name="T8" fmla="*/ 41 w 80"/>
                <a:gd name="T9" fmla="*/ 243 h 243"/>
                <a:gd name="T10" fmla="*/ 0 w 80"/>
                <a:gd name="T11" fmla="*/ 163 h 243"/>
                <a:gd name="T12" fmla="*/ 27 w 80"/>
                <a:gd name="T13" fmla="*/ 163 h 243"/>
                <a:gd name="T14" fmla="*/ 27 w 80"/>
                <a:gd name="T15" fmla="*/ 0 h 243"/>
                <a:gd name="T16" fmla="*/ 54 w 80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243">
                  <a:moveTo>
                    <a:pt x="54" y="0"/>
                  </a:moveTo>
                  <a:lnTo>
                    <a:pt x="54" y="0"/>
                  </a:lnTo>
                  <a:lnTo>
                    <a:pt x="54" y="163"/>
                  </a:lnTo>
                  <a:lnTo>
                    <a:pt x="80" y="163"/>
                  </a:lnTo>
                  <a:lnTo>
                    <a:pt x="41" y="243"/>
                  </a:lnTo>
                  <a:lnTo>
                    <a:pt x="0" y="163"/>
                  </a:lnTo>
                  <a:lnTo>
                    <a:pt x="27" y="163"/>
                  </a:lnTo>
                  <a:lnTo>
                    <a:pt x="27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33"/>
            <p:cNvSpPr>
              <a:spLocks/>
            </p:cNvSpPr>
            <p:nvPr/>
          </p:nvSpPr>
          <p:spPr bwMode="auto">
            <a:xfrm>
              <a:off x="1121" y="2121"/>
              <a:ext cx="26" cy="95"/>
            </a:xfrm>
            <a:custGeom>
              <a:avLst/>
              <a:gdLst>
                <a:gd name="T0" fmla="*/ 53 w 80"/>
                <a:gd name="T1" fmla="*/ 292 h 292"/>
                <a:gd name="T2" fmla="*/ 53 w 80"/>
                <a:gd name="T3" fmla="*/ 292 h 292"/>
                <a:gd name="T4" fmla="*/ 54 w 80"/>
                <a:gd name="T5" fmla="*/ 80 h 292"/>
                <a:gd name="T6" fmla="*/ 80 w 80"/>
                <a:gd name="T7" fmla="*/ 80 h 292"/>
                <a:gd name="T8" fmla="*/ 40 w 80"/>
                <a:gd name="T9" fmla="*/ 0 h 292"/>
                <a:gd name="T10" fmla="*/ 0 w 80"/>
                <a:gd name="T11" fmla="*/ 80 h 292"/>
                <a:gd name="T12" fmla="*/ 27 w 80"/>
                <a:gd name="T13" fmla="*/ 80 h 292"/>
                <a:gd name="T14" fmla="*/ 27 w 80"/>
                <a:gd name="T15" fmla="*/ 292 h 292"/>
                <a:gd name="T16" fmla="*/ 53 w 80"/>
                <a:gd name="T17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292">
                  <a:moveTo>
                    <a:pt x="53" y="292"/>
                  </a:moveTo>
                  <a:lnTo>
                    <a:pt x="53" y="292"/>
                  </a:lnTo>
                  <a:lnTo>
                    <a:pt x="54" y="80"/>
                  </a:lnTo>
                  <a:lnTo>
                    <a:pt x="80" y="80"/>
                  </a:lnTo>
                  <a:lnTo>
                    <a:pt x="40" y="0"/>
                  </a:lnTo>
                  <a:lnTo>
                    <a:pt x="0" y="80"/>
                  </a:lnTo>
                  <a:lnTo>
                    <a:pt x="27" y="80"/>
                  </a:lnTo>
                  <a:lnTo>
                    <a:pt x="27" y="292"/>
                  </a:lnTo>
                  <a:lnTo>
                    <a:pt x="53" y="292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34"/>
            <p:cNvSpPr>
              <a:spLocks noChangeArrowheads="1"/>
            </p:cNvSpPr>
            <p:nvPr/>
          </p:nvSpPr>
          <p:spPr bwMode="auto">
            <a:xfrm>
              <a:off x="338" y="2216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Rectangle 235"/>
            <p:cNvSpPr>
              <a:spLocks noChangeArrowheads="1"/>
            </p:cNvSpPr>
            <p:nvPr/>
          </p:nvSpPr>
          <p:spPr bwMode="auto">
            <a:xfrm>
              <a:off x="390" y="2216"/>
              <a:ext cx="10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236"/>
            <p:cNvSpPr>
              <a:spLocks noChangeArrowheads="1"/>
            </p:cNvSpPr>
            <p:nvPr/>
          </p:nvSpPr>
          <p:spPr bwMode="auto">
            <a:xfrm>
              <a:off x="464" y="2216"/>
              <a:ext cx="5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237"/>
            <p:cNvSpPr>
              <a:spLocks noChangeArrowheads="1"/>
            </p:cNvSpPr>
            <p:nvPr/>
          </p:nvSpPr>
          <p:spPr bwMode="auto">
            <a:xfrm>
              <a:off x="486" y="2216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Rectangle 238"/>
            <p:cNvSpPr>
              <a:spLocks noChangeArrowheads="1"/>
            </p:cNvSpPr>
            <p:nvPr/>
          </p:nvSpPr>
          <p:spPr bwMode="auto">
            <a:xfrm>
              <a:off x="516" y="2216"/>
              <a:ext cx="8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239"/>
            <p:cNvSpPr>
              <a:spLocks noChangeArrowheads="1"/>
            </p:cNvSpPr>
            <p:nvPr/>
          </p:nvSpPr>
          <p:spPr bwMode="auto">
            <a:xfrm>
              <a:off x="568" y="2216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240"/>
            <p:cNvSpPr>
              <a:spLocks noChangeArrowheads="1"/>
            </p:cNvSpPr>
            <p:nvPr/>
          </p:nvSpPr>
          <p:spPr bwMode="auto">
            <a:xfrm>
              <a:off x="320" y="2303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Rectangle 241"/>
            <p:cNvSpPr>
              <a:spLocks noChangeArrowheads="1"/>
            </p:cNvSpPr>
            <p:nvPr/>
          </p:nvSpPr>
          <p:spPr bwMode="auto">
            <a:xfrm>
              <a:off x="373" y="2303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242"/>
            <p:cNvSpPr>
              <a:spLocks noChangeArrowheads="1"/>
            </p:cNvSpPr>
            <p:nvPr/>
          </p:nvSpPr>
          <p:spPr bwMode="auto">
            <a:xfrm>
              <a:off x="403" y="2303"/>
              <a:ext cx="5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243"/>
            <p:cNvSpPr>
              <a:spLocks noChangeArrowheads="1"/>
            </p:cNvSpPr>
            <p:nvPr/>
          </p:nvSpPr>
          <p:spPr bwMode="auto">
            <a:xfrm>
              <a:off x="425" y="2303"/>
              <a:ext cx="8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3" name="Rectangle 244"/>
            <p:cNvSpPr>
              <a:spLocks noChangeArrowheads="1"/>
            </p:cNvSpPr>
            <p:nvPr/>
          </p:nvSpPr>
          <p:spPr bwMode="auto">
            <a:xfrm>
              <a:off x="477" y="2303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245"/>
            <p:cNvSpPr>
              <a:spLocks noChangeArrowheads="1"/>
            </p:cNvSpPr>
            <p:nvPr/>
          </p:nvSpPr>
          <p:spPr bwMode="auto">
            <a:xfrm>
              <a:off x="542" y="2303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k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Freeform 246"/>
            <p:cNvSpPr>
              <a:spLocks/>
            </p:cNvSpPr>
            <p:nvPr/>
          </p:nvSpPr>
          <p:spPr bwMode="auto">
            <a:xfrm>
              <a:off x="448" y="2399"/>
              <a:ext cx="26" cy="79"/>
            </a:xfrm>
            <a:custGeom>
              <a:avLst/>
              <a:gdLst>
                <a:gd name="T0" fmla="*/ 53 w 80"/>
                <a:gd name="T1" fmla="*/ 0 h 243"/>
                <a:gd name="T2" fmla="*/ 53 w 80"/>
                <a:gd name="T3" fmla="*/ 0 h 243"/>
                <a:gd name="T4" fmla="*/ 53 w 80"/>
                <a:gd name="T5" fmla="*/ 163 h 243"/>
                <a:gd name="T6" fmla="*/ 80 w 80"/>
                <a:gd name="T7" fmla="*/ 163 h 243"/>
                <a:gd name="T8" fmla="*/ 40 w 80"/>
                <a:gd name="T9" fmla="*/ 243 h 243"/>
                <a:gd name="T10" fmla="*/ 0 w 80"/>
                <a:gd name="T11" fmla="*/ 163 h 243"/>
                <a:gd name="T12" fmla="*/ 26 w 80"/>
                <a:gd name="T13" fmla="*/ 163 h 243"/>
                <a:gd name="T14" fmla="*/ 26 w 80"/>
                <a:gd name="T15" fmla="*/ 0 h 243"/>
                <a:gd name="T16" fmla="*/ 53 w 80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243">
                  <a:moveTo>
                    <a:pt x="53" y="0"/>
                  </a:moveTo>
                  <a:lnTo>
                    <a:pt x="53" y="0"/>
                  </a:lnTo>
                  <a:lnTo>
                    <a:pt x="53" y="163"/>
                  </a:lnTo>
                  <a:lnTo>
                    <a:pt x="80" y="163"/>
                  </a:lnTo>
                  <a:lnTo>
                    <a:pt x="40" y="243"/>
                  </a:lnTo>
                  <a:lnTo>
                    <a:pt x="0" y="163"/>
                  </a:lnTo>
                  <a:lnTo>
                    <a:pt x="26" y="163"/>
                  </a:lnTo>
                  <a:lnTo>
                    <a:pt x="26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47"/>
            <p:cNvSpPr>
              <a:spLocks/>
            </p:cNvSpPr>
            <p:nvPr/>
          </p:nvSpPr>
          <p:spPr bwMode="auto">
            <a:xfrm>
              <a:off x="450" y="2116"/>
              <a:ext cx="26" cy="105"/>
            </a:xfrm>
            <a:custGeom>
              <a:avLst/>
              <a:gdLst>
                <a:gd name="T0" fmla="*/ 48 w 80"/>
                <a:gd name="T1" fmla="*/ 321 h 321"/>
                <a:gd name="T2" fmla="*/ 48 w 80"/>
                <a:gd name="T3" fmla="*/ 321 h 321"/>
                <a:gd name="T4" fmla="*/ 54 w 80"/>
                <a:gd name="T5" fmla="*/ 80 h 321"/>
                <a:gd name="T6" fmla="*/ 80 w 80"/>
                <a:gd name="T7" fmla="*/ 81 h 321"/>
                <a:gd name="T8" fmla="*/ 42 w 80"/>
                <a:gd name="T9" fmla="*/ 0 h 321"/>
                <a:gd name="T10" fmla="*/ 0 w 80"/>
                <a:gd name="T11" fmla="*/ 79 h 321"/>
                <a:gd name="T12" fmla="*/ 27 w 80"/>
                <a:gd name="T13" fmla="*/ 80 h 321"/>
                <a:gd name="T14" fmla="*/ 21 w 80"/>
                <a:gd name="T15" fmla="*/ 320 h 321"/>
                <a:gd name="T16" fmla="*/ 48 w 80"/>
                <a:gd name="T17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321">
                  <a:moveTo>
                    <a:pt x="48" y="321"/>
                  </a:moveTo>
                  <a:lnTo>
                    <a:pt x="48" y="321"/>
                  </a:lnTo>
                  <a:lnTo>
                    <a:pt x="54" y="80"/>
                  </a:lnTo>
                  <a:lnTo>
                    <a:pt x="80" y="81"/>
                  </a:lnTo>
                  <a:lnTo>
                    <a:pt x="42" y="0"/>
                  </a:lnTo>
                  <a:lnTo>
                    <a:pt x="0" y="79"/>
                  </a:lnTo>
                  <a:lnTo>
                    <a:pt x="27" y="80"/>
                  </a:lnTo>
                  <a:lnTo>
                    <a:pt x="21" y="320"/>
                  </a:lnTo>
                  <a:lnTo>
                    <a:pt x="48" y="321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48"/>
            <p:cNvSpPr>
              <a:spLocks/>
            </p:cNvSpPr>
            <p:nvPr/>
          </p:nvSpPr>
          <p:spPr bwMode="auto">
            <a:xfrm>
              <a:off x="296" y="1317"/>
              <a:ext cx="855" cy="192"/>
            </a:xfrm>
            <a:custGeom>
              <a:avLst/>
              <a:gdLst>
                <a:gd name="T0" fmla="*/ 0 w 2626"/>
                <a:gd name="T1" fmla="*/ 98 h 587"/>
                <a:gd name="T2" fmla="*/ 0 w 2626"/>
                <a:gd name="T3" fmla="*/ 98 h 587"/>
                <a:gd name="T4" fmla="*/ 98 w 2626"/>
                <a:gd name="T5" fmla="*/ 0 h 587"/>
                <a:gd name="T6" fmla="*/ 2529 w 2626"/>
                <a:gd name="T7" fmla="*/ 0 h 587"/>
                <a:gd name="T8" fmla="*/ 2626 w 2626"/>
                <a:gd name="T9" fmla="*/ 98 h 587"/>
                <a:gd name="T10" fmla="*/ 2626 w 2626"/>
                <a:gd name="T11" fmla="*/ 489 h 587"/>
                <a:gd name="T12" fmla="*/ 2529 w 2626"/>
                <a:gd name="T13" fmla="*/ 587 h 587"/>
                <a:gd name="T14" fmla="*/ 98 w 2626"/>
                <a:gd name="T15" fmla="*/ 587 h 587"/>
                <a:gd name="T16" fmla="*/ 0 w 2626"/>
                <a:gd name="T17" fmla="*/ 489 h 587"/>
                <a:gd name="T18" fmla="*/ 0 w 2626"/>
                <a:gd name="T19" fmla="*/ 98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26" h="587">
                  <a:moveTo>
                    <a:pt x="0" y="98"/>
                  </a:moveTo>
                  <a:lnTo>
                    <a:pt x="0" y="98"/>
                  </a:lnTo>
                  <a:cubicBezTo>
                    <a:pt x="0" y="44"/>
                    <a:pt x="44" y="0"/>
                    <a:pt x="98" y="0"/>
                  </a:cubicBezTo>
                  <a:lnTo>
                    <a:pt x="2529" y="0"/>
                  </a:lnTo>
                  <a:cubicBezTo>
                    <a:pt x="2583" y="0"/>
                    <a:pt x="2626" y="44"/>
                    <a:pt x="2626" y="98"/>
                  </a:cubicBezTo>
                  <a:lnTo>
                    <a:pt x="2626" y="489"/>
                  </a:lnTo>
                  <a:cubicBezTo>
                    <a:pt x="2626" y="543"/>
                    <a:pt x="2583" y="587"/>
                    <a:pt x="2529" y="587"/>
                  </a:cubicBezTo>
                  <a:lnTo>
                    <a:pt x="98" y="587"/>
                  </a:lnTo>
                  <a:cubicBezTo>
                    <a:pt x="44" y="587"/>
                    <a:pt x="0" y="543"/>
                    <a:pt x="0" y="489"/>
                  </a:cubicBezTo>
                  <a:lnTo>
                    <a:pt x="0" y="98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49"/>
            <p:cNvSpPr>
              <a:spLocks noChangeArrowheads="1"/>
            </p:cNvSpPr>
            <p:nvPr/>
          </p:nvSpPr>
          <p:spPr bwMode="auto">
            <a:xfrm>
              <a:off x="568" y="1369"/>
              <a:ext cx="9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250"/>
            <p:cNvSpPr>
              <a:spLocks noChangeArrowheads="1"/>
            </p:cNvSpPr>
            <p:nvPr/>
          </p:nvSpPr>
          <p:spPr bwMode="auto">
            <a:xfrm>
              <a:off x="624" y="1369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251"/>
            <p:cNvSpPr>
              <a:spLocks noChangeArrowheads="1"/>
            </p:cNvSpPr>
            <p:nvPr/>
          </p:nvSpPr>
          <p:spPr bwMode="auto">
            <a:xfrm>
              <a:off x="659" y="1369"/>
              <a:ext cx="9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gi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252"/>
            <p:cNvSpPr>
              <a:spLocks noChangeArrowheads="1"/>
            </p:cNvSpPr>
            <p:nvPr/>
          </p:nvSpPr>
          <p:spPr bwMode="auto">
            <a:xfrm>
              <a:off x="720" y="1369"/>
              <a:ext cx="6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253"/>
            <p:cNvSpPr>
              <a:spLocks noChangeArrowheads="1"/>
            </p:cNvSpPr>
            <p:nvPr/>
          </p:nvSpPr>
          <p:spPr bwMode="auto">
            <a:xfrm>
              <a:off x="750" y="1369"/>
              <a:ext cx="6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254"/>
            <p:cNvSpPr>
              <a:spLocks noChangeArrowheads="1"/>
            </p:cNvSpPr>
            <p:nvPr/>
          </p:nvSpPr>
          <p:spPr bwMode="auto">
            <a:xfrm>
              <a:off x="776" y="1369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255"/>
            <p:cNvSpPr>
              <a:spLocks noChangeArrowheads="1"/>
            </p:cNvSpPr>
            <p:nvPr/>
          </p:nvSpPr>
          <p:spPr bwMode="auto">
            <a:xfrm>
              <a:off x="811" y="1369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256"/>
            <p:cNvSpPr>
              <a:spLocks noChangeArrowheads="1"/>
            </p:cNvSpPr>
            <p:nvPr/>
          </p:nvSpPr>
          <p:spPr bwMode="auto">
            <a:xfrm>
              <a:off x="846" y="1369"/>
              <a:ext cx="6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257"/>
            <p:cNvSpPr>
              <a:spLocks noChangeArrowheads="1"/>
            </p:cNvSpPr>
            <p:nvPr/>
          </p:nvSpPr>
          <p:spPr bwMode="auto">
            <a:xfrm>
              <a:off x="1655" y="978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258"/>
            <p:cNvSpPr>
              <a:spLocks noChangeArrowheads="1"/>
            </p:cNvSpPr>
            <p:nvPr/>
          </p:nvSpPr>
          <p:spPr bwMode="auto">
            <a:xfrm>
              <a:off x="1707" y="978"/>
              <a:ext cx="11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259"/>
            <p:cNvSpPr>
              <a:spLocks noChangeArrowheads="1"/>
            </p:cNvSpPr>
            <p:nvPr/>
          </p:nvSpPr>
          <p:spPr bwMode="auto">
            <a:xfrm>
              <a:off x="1794" y="978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260"/>
            <p:cNvSpPr>
              <a:spLocks noChangeArrowheads="1"/>
            </p:cNvSpPr>
            <p:nvPr/>
          </p:nvSpPr>
          <p:spPr bwMode="auto">
            <a:xfrm>
              <a:off x="1490" y="1065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261"/>
            <p:cNvSpPr>
              <a:spLocks noChangeArrowheads="1"/>
            </p:cNvSpPr>
            <p:nvPr/>
          </p:nvSpPr>
          <p:spPr bwMode="auto">
            <a:xfrm>
              <a:off x="1542" y="1065"/>
              <a:ext cx="12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262"/>
            <p:cNvSpPr>
              <a:spLocks noChangeArrowheads="1"/>
            </p:cNvSpPr>
            <p:nvPr/>
          </p:nvSpPr>
          <p:spPr bwMode="auto">
            <a:xfrm>
              <a:off x="1633" y="1065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263"/>
            <p:cNvSpPr>
              <a:spLocks noChangeArrowheads="1"/>
            </p:cNvSpPr>
            <p:nvPr/>
          </p:nvSpPr>
          <p:spPr bwMode="auto">
            <a:xfrm>
              <a:off x="1690" y="1065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264"/>
            <p:cNvSpPr>
              <a:spLocks noChangeArrowheads="1"/>
            </p:cNvSpPr>
            <p:nvPr/>
          </p:nvSpPr>
          <p:spPr bwMode="auto">
            <a:xfrm>
              <a:off x="1729" y="1065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265"/>
            <p:cNvSpPr>
              <a:spLocks noChangeArrowheads="1"/>
            </p:cNvSpPr>
            <p:nvPr/>
          </p:nvSpPr>
          <p:spPr bwMode="auto">
            <a:xfrm>
              <a:off x="1768" y="1065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266"/>
            <p:cNvSpPr>
              <a:spLocks noChangeArrowheads="1"/>
            </p:cNvSpPr>
            <p:nvPr/>
          </p:nvSpPr>
          <p:spPr bwMode="auto">
            <a:xfrm>
              <a:off x="1785" y="1065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267"/>
            <p:cNvSpPr>
              <a:spLocks noChangeArrowheads="1"/>
            </p:cNvSpPr>
            <p:nvPr/>
          </p:nvSpPr>
          <p:spPr bwMode="auto">
            <a:xfrm>
              <a:off x="1816" y="1065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at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268"/>
            <p:cNvSpPr>
              <a:spLocks noChangeArrowheads="1"/>
            </p:cNvSpPr>
            <p:nvPr/>
          </p:nvSpPr>
          <p:spPr bwMode="auto">
            <a:xfrm>
              <a:off x="1872" y="1065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269"/>
            <p:cNvSpPr>
              <a:spLocks noChangeArrowheads="1"/>
            </p:cNvSpPr>
            <p:nvPr/>
          </p:nvSpPr>
          <p:spPr bwMode="auto">
            <a:xfrm>
              <a:off x="1889" y="1065"/>
              <a:ext cx="10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270"/>
            <p:cNvSpPr>
              <a:spLocks noChangeArrowheads="1"/>
            </p:cNvSpPr>
            <p:nvPr/>
          </p:nvSpPr>
          <p:spPr bwMode="auto">
            <a:xfrm>
              <a:off x="1668" y="1148"/>
              <a:ext cx="11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Bu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271"/>
            <p:cNvSpPr>
              <a:spLocks noChangeArrowheads="1"/>
            </p:cNvSpPr>
            <p:nvPr/>
          </p:nvSpPr>
          <p:spPr bwMode="auto">
            <a:xfrm>
              <a:off x="1755" y="1148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Freeform 272"/>
            <p:cNvSpPr>
              <a:spLocks/>
            </p:cNvSpPr>
            <p:nvPr/>
          </p:nvSpPr>
          <p:spPr bwMode="auto">
            <a:xfrm>
              <a:off x="774" y="1917"/>
              <a:ext cx="703" cy="199"/>
            </a:xfrm>
            <a:custGeom>
              <a:avLst/>
              <a:gdLst>
                <a:gd name="T0" fmla="*/ 0 w 2160"/>
                <a:gd name="T1" fmla="*/ 613 h 613"/>
                <a:gd name="T2" fmla="*/ 0 w 2160"/>
                <a:gd name="T3" fmla="*/ 613 h 613"/>
                <a:gd name="T4" fmla="*/ 0 w 2160"/>
                <a:gd name="T5" fmla="*/ 0 h 613"/>
                <a:gd name="T6" fmla="*/ 2027 w 2160"/>
                <a:gd name="T7" fmla="*/ 0 h 613"/>
                <a:gd name="T8" fmla="*/ 2027 w 2160"/>
                <a:gd name="T9" fmla="*/ 0 h 613"/>
                <a:gd name="T10" fmla="*/ 2160 w 2160"/>
                <a:gd name="T11" fmla="*/ 0 h 613"/>
                <a:gd name="T12" fmla="*/ 2160 w 2160"/>
                <a:gd name="T13" fmla="*/ 613 h 613"/>
                <a:gd name="T14" fmla="*/ 0 w 2160"/>
                <a:gd name="T15" fmla="*/ 61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0" h="613">
                  <a:moveTo>
                    <a:pt x="0" y="613"/>
                  </a:moveTo>
                  <a:lnTo>
                    <a:pt x="0" y="613"/>
                  </a:lnTo>
                  <a:lnTo>
                    <a:pt x="0" y="0"/>
                  </a:lnTo>
                  <a:lnTo>
                    <a:pt x="2027" y="0"/>
                  </a:lnTo>
                  <a:lnTo>
                    <a:pt x="2027" y="0"/>
                  </a:lnTo>
                  <a:lnTo>
                    <a:pt x="2160" y="0"/>
                  </a:lnTo>
                  <a:lnTo>
                    <a:pt x="2160" y="613"/>
                  </a:lnTo>
                  <a:lnTo>
                    <a:pt x="0" y="613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273"/>
            <p:cNvSpPr>
              <a:spLocks noChangeArrowheads="1"/>
            </p:cNvSpPr>
            <p:nvPr/>
          </p:nvSpPr>
          <p:spPr bwMode="auto">
            <a:xfrm>
              <a:off x="472" y="1968"/>
              <a:ext cx="8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274"/>
            <p:cNvSpPr>
              <a:spLocks noChangeArrowheads="1"/>
            </p:cNvSpPr>
            <p:nvPr/>
          </p:nvSpPr>
          <p:spPr bwMode="auto">
            <a:xfrm>
              <a:off x="520" y="1968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275"/>
            <p:cNvSpPr>
              <a:spLocks noChangeArrowheads="1"/>
            </p:cNvSpPr>
            <p:nvPr/>
          </p:nvSpPr>
          <p:spPr bwMode="auto">
            <a:xfrm>
              <a:off x="555" y="1968"/>
              <a:ext cx="11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an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276"/>
            <p:cNvSpPr>
              <a:spLocks noChangeArrowheads="1"/>
            </p:cNvSpPr>
            <p:nvPr/>
          </p:nvSpPr>
          <p:spPr bwMode="auto">
            <a:xfrm>
              <a:off x="637" y="1968"/>
              <a:ext cx="65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277"/>
            <p:cNvSpPr>
              <a:spLocks noChangeArrowheads="1"/>
            </p:cNvSpPr>
            <p:nvPr/>
          </p:nvSpPr>
          <p:spPr bwMode="auto">
            <a:xfrm>
              <a:off x="667" y="1968"/>
              <a:ext cx="6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f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278"/>
            <p:cNvSpPr>
              <a:spLocks noChangeArrowheads="1"/>
            </p:cNvSpPr>
            <p:nvPr/>
          </p:nvSpPr>
          <p:spPr bwMode="auto">
            <a:xfrm>
              <a:off x="693" y="1968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279"/>
            <p:cNvSpPr>
              <a:spLocks noChangeArrowheads="1"/>
            </p:cNvSpPr>
            <p:nvPr/>
          </p:nvSpPr>
          <p:spPr bwMode="auto">
            <a:xfrm>
              <a:off x="728" y="1968"/>
              <a:ext cx="7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280"/>
            <p:cNvSpPr>
              <a:spLocks noChangeArrowheads="1"/>
            </p:cNvSpPr>
            <p:nvPr/>
          </p:nvSpPr>
          <p:spPr bwMode="auto">
            <a:xfrm>
              <a:off x="763" y="1968"/>
              <a:ext cx="5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Rectangle 281"/>
            <p:cNvSpPr>
              <a:spLocks noChangeArrowheads="1"/>
            </p:cNvSpPr>
            <p:nvPr/>
          </p:nvSpPr>
          <p:spPr bwMode="auto">
            <a:xfrm>
              <a:off x="776" y="1968"/>
              <a:ext cx="9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1" name="Rectangle 282"/>
            <p:cNvSpPr>
              <a:spLocks noChangeArrowheads="1"/>
            </p:cNvSpPr>
            <p:nvPr/>
          </p:nvSpPr>
          <p:spPr bwMode="auto">
            <a:xfrm>
              <a:off x="832" y="1968"/>
              <a:ext cx="110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ge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2" name="Rectangle 283"/>
            <p:cNvSpPr>
              <a:spLocks noChangeArrowheads="1"/>
            </p:cNvSpPr>
            <p:nvPr/>
          </p:nvSpPr>
          <p:spPr bwMode="auto">
            <a:xfrm>
              <a:off x="906" y="1968"/>
              <a:ext cx="7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3" name="Rectangle 284"/>
            <p:cNvSpPr>
              <a:spLocks noChangeArrowheads="1"/>
            </p:cNvSpPr>
            <p:nvPr/>
          </p:nvSpPr>
          <p:spPr bwMode="auto">
            <a:xfrm>
              <a:off x="949" y="1968"/>
              <a:ext cx="6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4" name="Rectangle 285"/>
            <p:cNvSpPr>
              <a:spLocks noChangeArrowheads="1"/>
            </p:cNvSpPr>
            <p:nvPr/>
          </p:nvSpPr>
          <p:spPr bwMode="auto">
            <a:xfrm>
              <a:off x="975" y="1968"/>
              <a:ext cx="5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5" name="Rectangle 286"/>
            <p:cNvSpPr>
              <a:spLocks noChangeArrowheads="1"/>
            </p:cNvSpPr>
            <p:nvPr/>
          </p:nvSpPr>
          <p:spPr bwMode="auto">
            <a:xfrm>
              <a:off x="993" y="1968"/>
              <a:ext cx="6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(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6" name="Rectangle 287"/>
            <p:cNvSpPr>
              <a:spLocks noChangeArrowheads="1"/>
            </p:cNvSpPr>
            <p:nvPr/>
          </p:nvSpPr>
          <p:spPr bwMode="auto">
            <a:xfrm>
              <a:off x="1019" y="1968"/>
              <a:ext cx="8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7" name="Rectangle 288"/>
            <p:cNvSpPr>
              <a:spLocks noChangeArrowheads="1"/>
            </p:cNvSpPr>
            <p:nvPr/>
          </p:nvSpPr>
          <p:spPr bwMode="auto">
            <a:xfrm>
              <a:off x="1067" y="1968"/>
              <a:ext cx="9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8" name="Rectangle 289"/>
            <p:cNvSpPr>
              <a:spLocks noChangeArrowheads="1"/>
            </p:cNvSpPr>
            <p:nvPr/>
          </p:nvSpPr>
          <p:spPr bwMode="auto">
            <a:xfrm>
              <a:off x="1123" y="1968"/>
              <a:ext cx="6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Times New Roman Bold" panose="02020803070505020304" pitchFamily="18" charset="0"/>
                </a:rPr>
                <a:t>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9" name="Freeform 290"/>
            <p:cNvSpPr>
              <a:spLocks/>
            </p:cNvSpPr>
            <p:nvPr/>
          </p:nvSpPr>
          <p:spPr bwMode="auto">
            <a:xfrm>
              <a:off x="5070" y="592"/>
              <a:ext cx="369" cy="143"/>
            </a:xfrm>
            <a:custGeom>
              <a:avLst/>
              <a:gdLst>
                <a:gd name="T0" fmla="*/ 0 w 1134"/>
                <a:gd name="T1" fmla="*/ 440 h 440"/>
                <a:gd name="T2" fmla="*/ 0 w 1134"/>
                <a:gd name="T3" fmla="*/ 440 h 440"/>
                <a:gd name="T4" fmla="*/ 0 w 1134"/>
                <a:gd name="T5" fmla="*/ 0 h 440"/>
                <a:gd name="T6" fmla="*/ 1038 w 1134"/>
                <a:gd name="T7" fmla="*/ 0 h 440"/>
                <a:gd name="T8" fmla="*/ 1038 w 1134"/>
                <a:gd name="T9" fmla="*/ 0 h 440"/>
                <a:gd name="T10" fmla="*/ 1134 w 1134"/>
                <a:gd name="T11" fmla="*/ 0 h 440"/>
                <a:gd name="T12" fmla="*/ 1134 w 1134"/>
                <a:gd name="T13" fmla="*/ 440 h 440"/>
                <a:gd name="T14" fmla="*/ 0 w 1134"/>
                <a:gd name="T15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4" h="440">
                  <a:moveTo>
                    <a:pt x="0" y="440"/>
                  </a:moveTo>
                  <a:lnTo>
                    <a:pt x="0" y="440"/>
                  </a:lnTo>
                  <a:lnTo>
                    <a:pt x="0" y="0"/>
                  </a:lnTo>
                  <a:lnTo>
                    <a:pt x="1038" y="0"/>
                  </a:lnTo>
                  <a:lnTo>
                    <a:pt x="1038" y="0"/>
                  </a:lnTo>
                  <a:lnTo>
                    <a:pt x="1134" y="0"/>
                  </a:lnTo>
                  <a:lnTo>
                    <a:pt x="1134" y="440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rgbClr val="7F7F7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 291"/>
            <p:cNvSpPr>
              <a:spLocks noChangeArrowheads="1"/>
            </p:cNvSpPr>
            <p:nvPr/>
          </p:nvSpPr>
          <p:spPr bwMode="auto">
            <a:xfrm>
              <a:off x="5035" y="760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1" name="Rectangle 292"/>
            <p:cNvSpPr>
              <a:spLocks noChangeArrowheads="1"/>
            </p:cNvSpPr>
            <p:nvPr/>
          </p:nvSpPr>
          <p:spPr bwMode="auto">
            <a:xfrm>
              <a:off x="5101" y="760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293"/>
            <p:cNvSpPr>
              <a:spLocks noChangeArrowheads="1"/>
            </p:cNvSpPr>
            <p:nvPr/>
          </p:nvSpPr>
          <p:spPr bwMode="auto">
            <a:xfrm>
              <a:off x="5131" y="760"/>
              <a:ext cx="9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Rectangle 294"/>
            <p:cNvSpPr>
              <a:spLocks noChangeArrowheads="1"/>
            </p:cNvSpPr>
            <p:nvPr/>
          </p:nvSpPr>
          <p:spPr bwMode="auto">
            <a:xfrm>
              <a:off x="5187" y="760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295"/>
            <p:cNvSpPr>
              <a:spLocks noChangeArrowheads="1"/>
            </p:cNvSpPr>
            <p:nvPr/>
          </p:nvSpPr>
          <p:spPr bwMode="auto">
            <a:xfrm>
              <a:off x="5253" y="760"/>
              <a:ext cx="86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y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Rectangle 296"/>
            <p:cNvSpPr>
              <a:spLocks noChangeArrowheads="1"/>
            </p:cNvSpPr>
            <p:nvPr/>
          </p:nvSpPr>
          <p:spPr bwMode="auto">
            <a:xfrm>
              <a:off x="5309" y="760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Rectangle 297"/>
            <p:cNvSpPr>
              <a:spLocks noChangeArrowheads="1"/>
            </p:cNvSpPr>
            <p:nvPr/>
          </p:nvSpPr>
          <p:spPr bwMode="auto">
            <a:xfrm>
              <a:off x="5357" y="760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Rectangle 298"/>
            <p:cNvSpPr>
              <a:spLocks noChangeArrowheads="1"/>
            </p:cNvSpPr>
            <p:nvPr/>
          </p:nvSpPr>
          <p:spPr bwMode="auto">
            <a:xfrm>
              <a:off x="5387" y="760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ve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" name="Rectangle 299"/>
            <p:cNvSpPr>
              <a:spLocks noChangeArrowheads="1"/>
            </p:cNvSpPr>
            <p:nvPr/>
          </p:nvSpPr>
          <p:spPr bwMode="auto">
            <a:xfrm>
              <a:off x="5452" y="760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9" name="Freeform 300"/>
            <p:cNvSpPr>
              <a:spLocks/>
            </p:cNvSpPr>
            <p:nvPr/>
          </p:nvSpPr>
          <p:spPr bwMode="auto">
            <a:xfrm>
              <a:off x="5070" y="1131"/>
              <a:ext cx="369" cy="160"/>
            </a:xfrm>
            <a:custGeom>
              <a:avLst/>
              <a:gdLst>
                <a:gd name="T0" fmla="*/ 0 w 1134"/>
                <a:gd name="T1" fmla="*/ 493 h 493"/>
                <a:gd name="T2" fmla="*/ 0 w 1134"/>
                <a:gd name="T3" fmla="*/ 493 h 493"/>
                <a:gd name="T4" fmla="*/ 0 w 1134"/>
                <a:gd name="T5" fmla="*/ 0 h 493"/>
                <a:gd name="T6" fmla="*/ 1026 w 1134"/>
                <a:gd name="T7" fmla="*/ 0 h 493"/>
                <a:gd name="T8" fmla="*/ 1026 w 1134"/>
                <a:gd name="T9" fmla="*/ 0 h 493"/>
                <a:gd name="T10" fmla="*/ 1134 w 1134"/>
                <a:gd name="T11" fmla="*/ 0 h 493"/>
                <a:gd name="T12" fmla="*/ 1134 w 1134"/>
                <a:gd name="T13" fmla="*/ 493 h 493"/>
                <a:gd name="T14" fmla="*/ 0 w 1134"/>
                <a:gd name="T15" fmla="*/ 49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4" h="493">
                  <a:moveTo>
                    <a:pt x="0" y="493"/>
                  </a:moveTo>
                  <a:lnTo>
                    <a:pt x="0" y="493"/>
                  </a:lnTo>
                  <a:lnTo>
                    <a:pt x="0" y="0"/>
                  </a:lnTo>
                  <a:lnTo>
                    <a:pt x="1026" y="0"/>
                  </a:lnTo>
                  <a:lnTo>
                    <a:pt x="1026" y="0"/>
                  </a:lnTo>
                  <a:lnTo>
                    <a:pt x="1134" y="0"/>
                  </a:lnTo>
                  <a:lnTo>
                    <a:pt x="1134" y="493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301"/>
            <p:cNvSpPr>
              <a:spLocks noChangeArrowheads="1"/>
            </p:cNvSpPr>
            <p:nvPr/>
          </p:nvSpPr>
          <p:spPr bwMode="auto">
            <a:xfrm>
              <a:off x="5083" y="1328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1" name="Rectangle 302"/>
            <p:cNvSpPr>
              <a:spLocks noChangeArrowheads="1"/>
            </p:cNvSpPr>
            <p:nvPr/>
          </p:nvSpPr>
          <p:spPr bwMode="auto">
            <a:xfrm>
              <a:off x="5130" y="1328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" name="Rectangle 303"/>
            <p:cNvSpPr>
              <a:spLocks noChangeArrowheads="1"/>
            </p:cNvSpPr>
            <p:nvPr/>
          </p:nvSpPr>
          <p:spPr bwMode="auto">
            <a:xfrm>
              <a:off x="5183" y="1328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" name="Rectangle 304"/>
            <p:cNvSpPr>
              <a:spLocks noChangeArrowheads="1"/>
            </p:cNvSpPr>
            <p:nvPr/>
          </p:nvSpPr>
          <p:spPr bwMode="auto">
            <a:xfrm>
              <a:off x="5248" y="1328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" name="Rectangle 305"/>
            <p:cNvSpPr>
              <a:spLocks noChangeArrowheads="1"/>
            </p:cNvSpPr>
            <p:nvPr/>
          </p:nvSpPr>
          <p:spPr bwMode="auto">
            <a:xfrm>
              <a:off x="5261" y="1328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Rectangle 306"/>
            <p:cNvSpPr>
              <a:spLocks noChangeArrowheads="1"/>
            </p:cNvSpPr>
            <p:nvPr/>
          </p:nvSpPr>
          <p:spPr bwMode="auto">
            <a:xfrm>
              <a:off x="5308" y="1328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6" name="Rectangle 307"/>
            <p:cNvSpPr>
              <a:spLocks noChangeArrowheads="1"/>
            </p:cNvSpPr>
            <p:nvPr/>
          </p:nvSpPr>
          <p:spPr bwMode="auto">
            <a:xfrm>
              <a:off x="5339" y="1328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ve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" name="Rectangle 308"/>
            <p:cNvSpPr>
              <a:spLocks noChangeArrowheads="1"/>
            </p:cNvSpPr>
            <p:nvPr/>
          </p:nvSpPr>
          <p:spPr bwMode="auto">
            <a:xfrm>
              <a:off x="5404" y="1328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" name="Freeform 309"/>
            <p:cNvSpPr>
              <a:spLocks/>
            </p:cNvSpPr>
            <p:nvPr/>
          </p:nvSpPr>
          <p:spPr bwMode="auto">
            <a:xfrm>
              <a:off x="5079" y="1708"/>
              <a:ext cx="369" cy="161"/>
            </a:xfrm>
            <a:custGeom>
              <a:avLst/>
              <a:gdLst>
                <a:gd name="T0" fmla="*/ 0 w 1133"/>
                <a:gd name="T1" fmla="*/ 493 h 493"/>
                <a:gd name="T2" fmla="*/ 0 w 1133"/>
                <a:gd name="T3" fmla="*/ 493 h 493"/>
                <a:gd name="T4" fmla="*/ 0 w 1133"/>
                <a:gd name="T5" fmla="*/ 0 h 493"/>
                <a:gd name="T6" fmla="*/ 1026 w 1133"/>
                <a:gd name="T7" fmla="*/ 0 h 493"/>
                <a:gd name="T8" fmla="*/ 1026 w 1133"/>
                <a:gd name="T9" fmla="*/ 0 h 493"/>
                <a:gd name="T10" fmla="*/ 1133 w 1133"/>
                <a:gd name="T11" fmla="*/ 0 h 493"/>
                <a:gd name="T12" fmla="*/ 1133 w 1133"/>
                <a:gd name="T13" fmla="*/ 493 h 493"/>
                <a:gd name="T14" fmla="*/ 0 w 1133"/>
                <a:gd name="T15" fmla="*/ 49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3" h="493">
                  <a:moveTo>
                    <a:pt x="0" y="493"/>
                  </a:moveTo>
                  <a:lnTo>
                    <a:pt x="0" y="493"/>
                  </a:lnTo>
                  <a:lnTo>
                    <a:pt x="0" y="0"/>
                  </a:lnTo>
                  <a:lnTo>
                    <a:pt x="1026" y="0"/>
                  </a:lnTo>
                  <a:lnTo>
                    <a:pt x="1026" y="0"/>
                  </a:lnTo>
                  <a:lnTo>
                    <a:pt x="1133" y="0"/>
                  </a:lnTo>
                  <a:lnTo>
                    <a:pt x="1133" y="493"/>
                  </a:lnTo>
                  <a:lnTo>
                    <a:pt x="0" y="493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310"/>
            <p:cNvSpPr>
              <a:spLocks noChangeArrowheads="1"/>
            </p:cNvSpPr>
            <p:nvPr/>
          </p:nvSpPr>
          <p:spPr bwMode="auto">
            <a:xfrm>
              <a:off x="5063" y="1892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0" name="Rectangle 311"/>
            <p:cNvSpPr>
              <a:spLocks noChangeArrowheads="1"/>
            </p:cNvSpPr>
            <p:nvPr/>
          </p:nvSpPr>
          <p:spPr bwMode="auto">
            <a:xfrm>
              <a:off x="5115" y="1892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1" name="Rectangle 312"/>
            <p:cNvSpPr>
              <a:spLocks noChangeArrowheads="1"/>
            </p:cNvSpPr>
            <p:nvPr/>
          </p:nvSpPr>
          <p:spPr bwMode="auto">
            <a:xfrm>
              <a:off x="5145" y="1892"/>
              <a:ext cx="8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gi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" name="Rectangle 313"/>
            <p:cNvSpPr>
              <a:spLocks noChangeArrowheads="1"/>
            </p:cNvSpPr>
            <p:nvPr/>
          </p:nvSpPr>
          <p:spPr bwMode="auto">
            <a:xfrm>
              <a:off x="5197" y="1892"/>
              <a:ext cx="5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3" name="Rectangle 314"/>
            <p:cNvSpPr>
              <a:spLocks noChangeArrowheads="1"/>
            </p:cNvSpPr>
            <p:nvPr/>
          </p:nvSpPr>
          <p:spPr bwMode="auto">
            <a:xfrm>
              <a:off x="5223" y="1892"/>
              <a:ext cx="5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" name="Rectangle 315"/>
            <p:cNvSpPr>
              <a:spLocks noChangeArrowheads="1"/>
            </p:cNvSpPr>
            <p:nvPr/>
          </p:nvSpPr>
          <p:spPr bwMode="auto">
            <a:xfrm>
              <a:off x="5245" y="1892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Rectangle 316"/>
            <p:cNvSpPr>
              <a:spLocks noChangeArrowheads="1"/>
            </p:cNvSpPr>
            <p:nvPr/>
          </p:nvSpPr>
          <p:spPr bwMode="auto">
            <a:xfrm>
              <a:off x="5275" y="1892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6" name="Rectangle 317"/>
            <p:cNvSpPr>
              <a:spLocks noChangeArrowheads="1"/>
            </p:cNvSpPr>
            <p:nvPr/>
          </p:nvSpPr>
          <p:spPr bwMode="auto">
            <a:xfrm>
              <a:off x="5306" y="1892"/>
              <a:ext cx="4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" name="Rectangle 318"/>
            <p:cNvSpPr>
              <a:spLocks noChangeArrowheads="1"/>
            </p:cNvSpPr>
            <p:nvPr/>
          </p:nvSpPr>
          <p:spPr bwMode="auto">
            <a:xfrm>
              <a:off x="5327" y="1892"/>
              <a:ext cx="78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8" name="Rectangle 319"/>
            <p:cNvSpPr>
              <a:spLocks noChangeArrowheads="1"/>
            </p:cNvSpPr>
            <p:nvPr/>
          </p:nvSpPr>
          <p:spPr bwMode="auto">
            <a:xfrm>
              <a:off x="5375" y="1892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9" name="Rectangle 320"/>
            <p:cNvSpPr>
              <a:spLocks noChangeArrowheads="1"/>
            </p:cNvSpPr>
            <p:nvPr/>
          </p:nvSpPr>
          <p:spPr bwMode="auto">
            <a:xfrm>
              <a:off x="5406" y="1892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ve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0" name="Rectangle 321"/>
            <p:cNvSpPr>
              <a:spLocks noChangeArrowheads="1"/>
            </p:cNvSpPr>
            <p:nvPr/>
          </p:nvSpPr>
          <p:spPr bwMode="auto">
            <a:xfrm>
              <a:off x="5471" y="1892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1" name="Freeform 322"/>
            <p:cNvSpPr>
              <a:spLocks/>
            </p:cNvSpPr>
            <p:nvPr/>
          </p:nvSpPr>
          <p:spPr bwMode="auto">
            <a:xfrm>
              <a:off x="5079" y="2290"/>
              <a:ext cx="369" cy="174"/>
            </a:xfrm>
            <a:custGeom>
              <a:avLst/>
              <a:gdLst>
                <a:gd name="T0" fmla="*/ 0 w 1133"/>
                <a:gd name="T1" fmla="*/ 533 h 533"/>
                <a:gd name="T2" fmla="*/ 0 w 1133"/>
                <a:gd name="T3" fmla="*/ 533 h 533"/>
                <a:gd name="T4" fmla="*/ 0 w 1133"/>
                <a:gd name="T5" fmla="*/ 0 h 533"/>
                <a:gd name="T6" fmla="*/ 1017 w 1133"/>
                <a:gd name="T7" fmla="*/ 0 h 533"/>
                <a:gd name="T8" fmla="*/ 1017 w 1133"/>
                <a:gd name="T9" fmla="*/ 0 h 533"/>
                <a:gd name="T10" fmla="*/ 1133 w 1133"/>
                <a:gd name="T11" fmla="*/ 0 h 533"/>
                <a:gd name="T12" fmla="*/ 1133 w 1133"/>
                <a:gd name="T13" fmla="*/ 533 h 533"/>
                <a:gd name="T14" fmla="*/ 0 w 1133"/>
                <a:gd name="T15" fmla="*/ 53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3" h="533">
                  <a:moveTo>
                    <a:pt x="0" y="533"/>
                  </a:moveTo>
                  <a:lnTo>
                    <a:pt x="0" y="533"/>
                  </a:lnTo>
                  <a:lnTo>
                    <a:pt x="0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133" y="0"/>
                  </a:lnTo>
                  <a:lnTo>
                    <a:pt x="1133" y="533"/>
                  </a:lnTo>
                  <a:lnTo>
                    <a:pt x="0" y="533"/>
                  </a:lnTo>
                  <a:close/>
                </a:path>
              </a:pathLst>
            </a:custGeom>
            <a:solidFill>
              <a:srgbClr val="BF9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Rectangle 323"/>
            <p:cNvSpPr>
              <a:spLocks noChangeArrowheads="1"/>
            </p:cNvSpPr>
            <p:nvPr/>
          </p:nvSpPr>
          <p:spPr bwMode="auto">
            <a:xfrm>
              <a:off x="5001" y="2490"/>
              <a:ext cx="8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3" name="Rectangle 324"/>
            <p:cNvSpPr>
              <a:spLocks noChangeArrowheads="1"/>
            </p:cNvSpPr>
            <p:nvPr/>
          </p:nvSpPr>
          <p:spPr bwMode="auto">
            <a:xfrm>
              <a:off x="5053" y="2490"/>
              <a:ext cx="127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om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4" name="Rectangle 325"/>
            <p:cNvSpPr>
              <a:spLocks noChangeArrowheads="1"/>
            </p:cNvSpPr>
            <p:nvPr/>
          </p:nvSpPr>
          <p:spPr bwMode="auto">
            <a:xfrm>
              <a:off x="5144" y="2490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5" name="Rectangle 326"/>
            <p:cNvSpPr>
              <a:spLocks noChangeArrowheads="1"/>
            </p:cNvSpPr>
            <p:nvPr/>
          </p:nvSpPr>
          <p:spPr bwMode="auto">
            <a:xfrm>
              <a:off x="5184" y="2490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6" name="Rectangle 327"/>
            <p:cNvSpPr>
              <a:spLocks noChangeArrowheads="1"/>
            </p:cNvSpPr>
            <p:nvPr/>
          </p:nvSpPr>
          <p:spPr bwMode="auto">
            <a:xfrm>
              <a:off x="5223" y="2490"/>
              <a:ext cx="55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7" name="Rectangle 328"/>
            <p:cNvSpPr>
              <a:spLocks noChangeArrowheads="1"/>
            </p:cNvSpPr>
            <p:nvPr/>
          </p:nvSpPr>
          <p:spPr bwMode="auto">
            <a:xfrm>
              <a:off x="5244" y="2490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8" name="Rectangle 329"/>
            <p:cNvSpPr>
              <a:spLocks noChangeArrowheads="1"/>
            </p:cNvSpPr>
            <p:nvPr/>
          </p:nvSpPr>
          <p:spPr bwMode="auto">
            <a:xfrm>
              <a:off x="5262" y="2490"/>
              <a:ext cx="71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9" name="Rectangle 330"/>
            <p:cNvSpPr>
              <a:spLocks noChangeArrowheads="1"/>
            </p:cNvSpPr>
            <p:nvPr/>
          </p:nvSpPr>
          <p:spPr bwMode="auto">
            <a:xfrm>
              <a:off x="5301" y="2490"/>
              <a:ext cx="13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g 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0" name="Rectangle 331"/>
            <p:cNvSpPr>
              <a:spLocks noChangeArrowheads="1"/>
            </p:cNvSpPr>
            <p:nvPr/>
          </p:nvSpPr>
          <p:spPr bwMode="auto">
            <a:xfrm>
              <a:off x="5401" y="2490"/>
              <a:ext cx="63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1" name="Rectangle 332"/>
            <p:cNvSpPr>
              <a:spLocks noChangeArrowheads="1"/>
            </p:cNvSpPr>
            <p:nvPr/>
          </p:nvSpPr>
          <p:spPr bwMode="auto">
            <a:xfrm>
              <a:off x="5431" y="2490"/>
              <a:ext cx="99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ve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2" name="Rectangle 333"/>
            <p:cNvSpPr>
              <a:spLocks noChangeArrowheads="1"/>
            </p:cNvSpPr>
            <p:nvPr/>
          </p:nvSpPr>
          <p:spPr bwMode="auto">
            <a:xfrm>
              <a:off x="5496" y="2490"/>
              <a:ext cx="50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3" name="Freeform 334"/>
            <p:cNvSpPr>
              <a:spLocks/>
            </p:cNvSpPr>
            <p:nvPr/>
          </p:nvSpPr>
          <p:spPr bwMode="auto">
            <a:xfrm>
              <a:off x="1225" y="740"/>
              <a:ext cx="252" cy="634"/>
            </a:xfrm>
            <a:custGeom>
              <a:avLst/>
              <a:gdLst>
                <a:gd name="T0" fmla="*/ 0 w 773"/>
                <a:gd name="T1" fmla="*/ 0 h 1946"/>
                <a:gd name="T2" fmla="*/ 0 w 773"/>
                <a:gd name="T3" fmla="*/ 0 h 1946"/>
                <a:gd name="T4" fmla="*/ 773 w 773"/>
                <a:gd name="T5" fmla="*/ 0 h 1946"/>
                <a:gd name="T6" fmla="*/ 773 w 773"/>
                <a:gd name="T7" fmla="*/ 1946 h 1946"/>
                <a:gd name="T8" fmla="*/ 0 w 773"/>
                <a:gd name="T9" fmla="*/ 1946 h 1946"/>
                <a:gd name="T10" fmla="*/ 0 w 773"/>
                <a:gd name="T11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3" h="1946">
                  <a:moveTo>
                    <a:pt x="0" y="0"/>
                  </a:moveTo>
                  <a:lnTo>
                    <a:pt x="0" y="0"/>
                  </a:lnTo>
                  <a:lnTo>
                    <a:pt x="773" y="0"/>
                  </a:lnTo>
                  <a:lnTo>
                    <a:pt x="773" y="1946"/>
                  </a:lnTo>
                  <a:lnTo>
                    <a:pt x="0" y="19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23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35"/>
            <p:cNvSpPr>
              <a:spLocks/>
            </p:cNvSpPr>
            <p:nvPr/>
          </p:nvSpPr>
          <p:spPr bwMode="auto">
            <a:xfrm>
              <a:off x="1468" y="1647"/>
              <a:ext cx="450" cy="26"/>
            </a:xfrm>
            <a:custGeom>
              <a:avLst/>
              <a:gdLst>
                <a:gd name="T0" fmla="*/ 80 w 1382"/>
                <a:gd name="T1" fmla="*/ 0 h 80"/>
                <a:gd name="T2" fmla="*/ 80 w 1382"/>
                <a:gd name="T3" fmla="*/ 0 h 80"/>
                <a:gd name="T4" fmla="*/ 80 w 1382"/>
                <a:gd name="T5" fmla="*/ 27 h 80"/>
                <a:gd name="T6" fmla="*/ 1302 w 1382"/>
                <a:gd name="T7" fmla="*/ 27 h 80"/>
                <a:gd name="T8" fmla="*/ 1302 w 1382"/>
                <a:gd name="T9" fmla="*/ 0 h 80"/>
                <a:gd name="T10" fmla="*/ 1382 w 1382"/>
                <a:gd name="T11" fmla="*/ 40 h 80"/>
                <a:gd name="T12" fmla="*/ 1302 w 1382"/>
                <a:gd name="T13" fmla="*/ 80 h 80"/>
                <a:gd name="T14" fmla="*/ 1302 w 1382"/>
                <a:gd name="T15" fmla="*/ 54 h 80"/>
                <a:gd name="T16" fmla="*/ 80 w 1382"/>
                <a:gd name="T17" fmla="*/ 54 h 80"/>
                <a:gd name="T18" fmla="*/ 80 w 1382"/>
                <a:gd name="T19" fmla="*/ 80 h 80"/>
                <a:gd name="T20" fmla="*/ 0 w 1382"/>
                <a:gd name="T21" fmla="*/ 40 h 80"/>
                <a:gd name="T22" fmla="*/ 80 w 1382"/>
                <a:gd name="T2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2" h="80">
                  <a:moveTo>
                    <a:pt x="80" y="0"/>
                  </a:moveTo>
                  <a:lnTo>
                    <a:pt x="80" y="0"/>
                  </a:lnTo>
                  <a:lnTo>
                    <a:pt x="80" y="27"/>
                  </a:lnTo>
                  <a:lnTo>
                    <a:pt x="1302" y="27"/>
                  </a:lnTo>
                  <a:lnTo>
                    <a:pt x="1302" y="0"/>
                  </a:lnTo>
                  <a:lnTo>
                    <a:pt x="1382" y="40"/>
                  </a:lnTo>
                  <a:lnTo>
                    <a:pt x="1302" y="80"/>
                  </a:lnTo>
                  <a:lnTo>
                    <a:pt x="1302" y="54"/>
                  </a:lnTo>
                  <a:lnTo>
                    <a:pt x="80" y="54"/>
                  </a:lnTo>
                  <a:lnTo>
                    <a:pt x="80" y="80"/>
                  </a:lnTo>
                  <a:lnTo>
                    <a:pt x="0" y="4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70C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36"/>
            <p:cNvSpPr>
              <a:spLocks/>
            </p:cNvSpPr>
            <p:nvPr/>
          </p:nvSpPr>
          <p:spPr bwMode="auto">
            <a:xfrm>
              <a:off x="3311" y="842"/>
              <a:ext cx="0" cy="45"/>
            </a:xfrm>
            <a:custGeom>
              <a:avLst/>
              <a:gdLst>
                <a:gd name="T0" fmla="*/ 0 h 138"/>
                <a:gd name="T1" fmla="*/ 0 h 138"/>
                <a:gd name="T2" fmla="*/ 138 h 13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38">
                  <a:moveTo>
                    <a:pt x="0" y="0"/>
                  </a:moveTo>
                  <a:lnTo>
                    <a:pt x="0" y="0"/>
                  </a:lnTo>
                  <a:lnTo>
                    <a:pt x="0" y="138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337"/>
            <p:cNvSpPr>
              <a:spLocks/>
            </p:cNvSpPr>
            <p:nvPr/>
          </p:nvSpPr>
          <p:spPr bwMode="auto">
            <a:xfrm>
              <a:off x="3228" y="985"/>
              <a:ext cx="0" cy="54"/>
            </a:xfrm>
            <a:custGeom>
              <a:avLst/>
              <a:gdLst>
                <a:gd name="T0" fmla="*/ 0 w 1"/>
                <a:gd name="T1" fmla="*/ 0 h 167"/>
                <a:gd name="T2" fmla="*/ 0 w 1"/>
                <a:gd name="T3" fmla="*/ 0 h 167"/>
                <a:gd name="T4" fmla="*/ 1 w 1"/>
                <a:gd name="T5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67">
                  <a:moveTo>
                    <a:pt x="0" y="0"/>
                  </a:moveTo>
                  <a:lnTo>
                    <a:pt x="0" y="0"/>
                  </a:lnTo>
                  <a:lnTo>
                    <a:pt x="1" y="167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38"/>
            <p:cNvSpPr>
              <a:spLocks/>
            </p:cNvSpPr>
            <p:nvPr/>
          </p:nvSpPr>
          <p:spPr bwMode="auto">
            <a:xfrm>
              <a:off x="3588" y="985"/>
              <a:ext cx="0" cy="50"/>
            </a:xfrm>
            <a:custGeom>
              <a:avLst/>
              <a:gdLst>
                <a:gd name="T0" fmla="*/ 0 h 152"/>
                <a:gd name="T1" fmla="*/ 0 h 152"/>
                <a:gd name="T2" fmla="*/ 152 h 1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52">
                  <a:moveTo>
                    <a:pt x="0" y="0"/>
                  </a:move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339"/>
            <p:cNvSpPr>
              <a:spLocks/>
            </p:cNvSpPr>
            <p:nvPr/>
          </p:nvSpPr>
          <p:spPr bwMode="auto">
            <a:xfrm>
              <a:off x="4283" y="2071"/>
              <a:ext cx="0" cy="49"/>
            </a:xfrm>
            <a:custGeom>
              <a:avLst/>
              <a:gdLst>
                <a:gd name="T0" fmla="*/ 0 w 1"/>
                <a:gd name="T1" fmla="*/ 0 h 152"/>
                <a:gd name="T2" fmla="*/ 0 w 1"/>
                <a:gd name="T3" fmla="*/ 0 h 152"/>
                <a:gd name="T4" fmla="*/ 1 w 1"/>
                <a:gd name="T5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52">
                  <a:moveTo>
                    <a:pt x="0" y="0"/>
                  </a:moveTo>
                  <a:lnTo>
                    <a:pt x="0" y="0"/>
                  </a:lnTo>
                  <a:lnTo>
                    <a:pt x="1" y="152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340"/>
            <p:cNvSpPr>
              <a:spLocks/>
            </p:cNvSpPr>
            <p:nvPr/>
          </p:nvSpPr>
          <p:spPr bwMode="auto">
            <a:xfrm>
              <a:off x="4678" y="2067"/>
              <a:ext cx="0" cy="54"/>
            </a:xfrm>
            <a:custGeom>
              <a:avLst/>
              <a:gdLst>
                <a:gd name="T0" fmla="*/ 0 h 167"/>
                <a:gd name="T1" fmla="*/ 0 h 167"/>
                <a:gd name="T2" fmla="*/ 167 h 16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7">
                  <a:moveTo>
                    <a:pt x="0" y="0"/>
                  </a:moveTo>
                  <a:lnTo>
                    <a:pt x="0" y="0"/>
                  </a:lnTo>
                  <a:lnTo>
                    <a:pt x="0" y="167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341"/>
            <p:cNvSpPr>
              <a:spLocks/>
            </p:cNvSpPr>
            <p:nvPr/>
          </p:nvSpPr>
          <p:spPr bwMode="auto">
            <a:xfrm>
              <a:off x="4669" y="989"/>
              <a:ext cx="0" cy="50"/>
            </a:xfrm>
            <a:custGeom>
              <a:avLst/>
              <a:gdLst>
                <a:gd name="T0" fmla="*/ 0 h 152"/>
                <a:gd name="T1" fmla="*/ 0 h 152"/>
                <a:gd name="T2" fmla="*/ 152 h 1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52">
                  <a:moveTo>
                    <a:pt x="0" y="0"/>
                  </a:move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342"/>
            <p:cNvSpPr>
              <a:spLocks/>
            </p:cNvSpPr>
            <p:nvPr/>
          </p:nvSpPr>
          <p:spPr bwMode="auto">
            <a:xfrm>
              <a:off x="4291" y="989"/>
              <a:ext cx="0" cy="55"/>
            </a:xfrm>
            <a:custGeom>
              <a:avLst/>
              <a:gdLst>
                <a:gd name="T0" fmla="*/ 0 h 168"/>
                <a:gd name="T1" fmla="*/ 0 h 168"/>
                <a:gd name="T2" fmla="*/ 168 h 16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8">
                  <a:moveTo>
                    <a:pt x="0" y="0"/>
                  </a:moveTo>
                  <a:lnTo>
                    <a:pt x="0" y="0"/>
                  </a:lnTo>
                  <a:lnTo>
                    <a:pt x="0" y="168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43"/>
            <p:cNvSpPr>
              <a:spLocks/>
            </p:cNvSpPr>
            <p:nvPr/>
          </p:nvSpPr>
          <p:spPr bwMode="auto">
            <a:xfrm>
              <a:off x="4608" y="833"/>
              <a:ext cx="0" cy="49"/>
            </a:xfrm>
            <a:custGeom>
              <a:avLst/>
              <a:gdLst>
                <a:gd name="T0" fmla="*/ 0 w 1"/>
                <a:gd name="T1" fmla="*/ 0 h 152"/>
                <a:gd name="T2" fmla="*/ 0 w 1"/>
                <a:gd name="T3" fmla="*/ 0 h 152"/>
                <a:gd name="T4" fmla="*/ 1 w 1"/>
                <a:gd name="T5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52">
                  <a:moveTo>
                    <a:pt x="0" y="0"/>
                  </a:moveTo>
                  <a:lnTo>
                    <a:pt x="0" y="0"/>
                  </a:lnTo>
                  <a:lnTo>
                    <a:pt x="1" y="152"/>
                  </a:lnTo>
                </a:path>
              </a:pathLst>
            </a:custGeom>
            <a:noFill/>
            <a:ln w="20638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44"/>
            <p:cNvSpPr>
              <a:spLocks noEditPoints="1"/>
            </p:cNvSpPr>
            <p:nvPr/>
          </p:nvSpPr>
          <p:spPr bwMode="auto">
            <a:xfrm>
              <a:off x="1990" y="758"/>
              <a:ext cx="940" cy="1097"/>
            </a:xfrm>
            <a:custGeom>
              <a:avLst/>
              <a:gdLst>
                <a:gd name="T0" fmla="*/ 0 w 2889"/>
                <a:gd name="T1" fmla="*/ 0 h 3369"/>
                <a:gd name="T2" fmla="*/ 332 w 2889"/>
                <a:gd name="T3" fmla="*/ 0 h 3369"/>
                <a:gd name="T4" fmla="*/ 574 w 2889"/>
                <a:gd name="T5" fmla="*/ 0 h 3369"/>
                <a:gd name="T6" fmla="*/ 664 w 2889"/>
                <a:gd name="T7" fmla="*/ 0 h 3369"/>
                <a:gd name="T8" fmla="*/ 996 w 2889"/>
                <a:gd name="T9" fmla="*/ 0 h 3369"/>
                <a:gd name="T10" fmla="*/ 1238 w 2889"/>
                <a:gd name="T11" fmla="*/ 0 h 3369"/>
                <a:gd name="T12" fmla="*/ 1329 w 2889"/>
                <a:gd name="T13" fmla="*/ 0 h 3369"/>
                <a:gd name="T14" fmla="*/ 1661 w 2889"/>
                <a:gd name="T15" fmla="*/ 0 h 3369"/>
                <a:gd name="T16" fmla="*/ 1903 w 2889"/>
                <a:gd name="T17" fmla="*/ 0 h 3369"/>
                <a:gd name="T18" fmla="*/ 1993 w 2889"/>
                <a:gd name="T19" fmla="*/ 0 h 3369"/>
                <a:gd name="T20" fmla="*/ 2326 w 2889"/>
                <a:gd name="T21" fmla="*/ 0 h 3369"/>
                <a:gd name="T22" fmla="*/ 2567 w 2889"/>
                <a:gd name="T23" fmla="*/ 0 h 3369"/>
                <a:gd name="T24" fmla="*/ 2658 w 2889"/>
                <a:gd name="T25" fmla="*/ 0 h 3369"/>
                <a:gd name="T26" fmla="*/ 2889 w 2889"/>
                <a:gd name="T27" fmla="*/ 10 h 3369"/>
                <a:gd name="T28" fmla="*/ 2889 w 2889"/>
                <a:gd name="T29" fmla="*/ 101 h 3369"/>
                <a:gd name="T30" fmla="*/ 2889 w 2889"/>
                <a:gd name="T31" fmla="*/ 433 h 3369"/>
                <a:gd name="T32" fmla="*/ 2889 w 2889"/>
                <a:gd name="T33" fmla="*/ 676 h 3369"/>
                <a:gd name="T34" fmla="*/ 2889 w 2889"/>
                <a:gd name="T35" fmla="*/ 766 h 3369"/>
                <a:gd name="T36" fmla="*/ 2889 w 2889"/>
                <a:gd name="T37" fmla="*/ 1099 h 3369"/>
                <a:gd name="T38" fmla="*/ 2889 w 2889"/>
                <a:gd name="T39" fmla="*/ 1341 h 3369"/>
                <a:gd name="T40" fmla="*/ 2889 w 2889"/>
                <a:gd name="T41" fmla="*/ 1432 h 3369"/>
                <a:gd name="T42" fmla="*/ 2889 w 2889"/>
                <a:gd name="T43" fmla="*/ 1765 h 3369"/>
                <a:gd name="T44" fmla="*/ 2889 w 2889"/>
                <a:gd name="T45" fmla="*/ 2007 h 3369"/>
                <a:gd name="T46" fmla="*/ 2889 w 2889"/>
                <a:gd name="T47" fmla="*/ 2098 h 3369"/>
                <a:gd name="T48" fmla="*/ 2889 w 2889"/>
                <a:gd name="T49" fmla="*/ 2431 h 3369"/>
                <a:gd name="T50" fmla="*/ 2889 w 2889"/>
                <a:gd name="T51" fmla="*/ 2673 h 3369"/>
                <a:gd name="T52" fmla="*/ 2889 w 2889"/>
                <a:gd name="T53" fmla="*/ 2764 h 3369"/>
                <a:gd name="T54" fmla="*/ 2889 w 2889"/>
                <a:gd name="T55" fmla="*/ 3097 h 3369"/>
                <a:gd name="T56" fmla="*/ 2889 w 2889"/>
                <a:gd name="T57" fmla="*/ 3339 h 3369"/>
                <a:gd name="T58" fmla="*/ 2829 w 2889"/>
                <a:gd name="T59" fmla="*/ 3369 h 3369"/>
                <a:gd name="T60" fmla="*/ 2497 w 2889"/>
                <a:gd name="T61" fmla="*/ 3369 h 3369"/>
                <a:gd name="T62" fmla="*/ 2255 w 2889"/>
                <a:gd name="T63" fmla="*/ 3369 h 3369"/>
                <a:gd name="T64" fmla="*/ 2164 w 2889"/>
                <a:gd name="T65" fmla="*/ 3369 h 3369"/>
                <a:gd name="T66" fmla="*/ 1832 w 2889"/>
                <a:gd name="T67" fmla="*/ 3369 h 3369"/>
                <a:gd name="T68" fmla="*/ 1591 w 2889"/>
                <a:gd name="T69" fmla="*/ 3369 h 3369"/>
                <a:gd name="T70" fmla="*/ 1500 w 2889"/>
                <a:gd name="T71" fmla="*/ 3369 h 3369"/>
                <a:gd name="T72" fmla="*/ 1168 w 2889"/>
                <a:gd name="T73" fmla="*/ 3369 h 3369"/>
                <a:gd name="T74" fmla="*/ 926 w 2889"/>
                <a:gd name="T75" fmla="*/ 3369 h 3369"/>
                <a:gd name="T76" fmla="*/ 835 w 2889"/>
                <a:gd name="T77" fmla="*/ 3369 h 3369"/>
                <a:gd name="T78" fmla="*/ 503 w 2889"/>
                <a:gd name="T79" fmla="*/ 3369 h 3369"/>
                <a:gd name="T80" fmla="*/ 261 w 2889"/>
                <a:gd name="T81" fmla="*/ 3369 h 3369"/>
                <a:gd name="T82" fmla="*/ 171 w 2889"/>
                <a:gd name="T83" fmla="*/ 3369 h 3369"/>
                <a:gd name="T84" fmla="*/ 0 w 2889"/>
                <a:gd name="T85" fmla="*/ 3299 h 3369"/>
                <a:gd name="T86" fmla="*/ 0 w 2889"/>
                <a:gd name="T87" fmla="*/ 3208 h 3369"/>
                <a:gd name="T88" fmla="*/ 0 w 2889"/>
                <a:gd name="T89" fmla="*/ 2875 h 3369"/>
                <a:gd name="T90" fmla="*/ 0 w 2889"/>
                <a:gd name="T91" fmla="*/ 2633 h 3369"/>
                <a:gd name="T92" fmla="*/ 0 w 2889"/>
                <a:gd name="T93" fmla="*/ 2542 h 3369"/>
                <a:gd name="T94" fmla="*/ 0 w 2889"/>
                <a:gd name="T95" fmla="*/ 2209 h 3369"/>
                <a:gd name="T96" fmla="*/ 0 w 2889"/>
                <a:gd name="T97" fmla="*/ 1967 h 3369"/>
                <a:gd name="T98" fmla="*/ 0 w 2889"/>
                <a:gd name="T99" fmla="*/ 1876 h 3369"/>
                <a:gd name="T100" fmla="*/ 0 w 2889"/>
                <a:gd name="T101" fmla="*/ 1543 h 3369"/>
                <a:gd name="T102" fmla="*/ 0 w 2889"/>
                <a:gd name="T103" fmla="*/ 1301 h 3369"/>
                <a:gd name="T104" fmla="*/ 0 w 2889"/>
                <a:gd name="T105" fmla="*/ 1210 h 3369"/>
                <a:gd name="T106" fmla="*/ 0 w 2889"/>
                <a:gd name="T107" fmla="*/ 877 h 3369"/>
                <a:gd name="T108" fmla="*/ 0 w 2889"/>
                <a:gd name="T109" fmla="*/ 635 h 3369"/>
                <a:gd name="T110" fmla="*/ 0 w 2889"/>
                <a:gd name="T111" fmla="*/ 544 h 3369"/>
                <a:gd name="T112" fmla="*/ 0 w 2889"/>
                <a:gd name="T113" fmla="*/ 212 h 3369"/>
                <a:gd name="T114" fmla="*/ 0 w 2889"/>
                <a:gd name="T115" fmla="*/ 0 h 3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89" h="3369">
                  <a:moveTo>
                    <a:pt x="0" y="0"/>
                  </a:moveTo>
                  <a:lnTo>
                    <a:pt x="0" y="0"/>
                  </a:lnTo>
                  <a:lnTo>
                    <a:pt x="241" y="0"/>
                  </a:lnTo>
                  <a:moveTo>
                    <a:pt x="332" y="0"/>
                  </a:moveTo>
                  <a:lnTo>
                    <a:pt x="332" y="0"/>
                  </a:lnTo>
                  <a:lnTo>
                    <a:pt x="574" y="0"/>
                  </a:lnTo>
                  <a:moveTo>
                    <a:pt x="664" y="0"/>
                  </a:moveTo>
                  <a:lnTo>
                    <a:pt x="664" y="0"/>
                  </a:lnTo>
                  <a:lnTo>
                    <a:pt x="906" y="0"/>
                  </a:lnTo>
                  <a:moveTo>
                    <a:pt x="996" y="0"/>
                  </a:moveTo>
                  <a:lnTo>
                    <a:pt x="996" y="0"/>
                  </a:lnTo>
                  <a:lnTo>
                    <a:pt x="1238" y="0"/>
                  </a:lnTo>
                  <a:moveTo>
                    <a:pt x="1329" y="0"/>
                  </a:moveTo>
                  <a:lnTo>
                    <a:pt x="1329" y="0"/>
                  </a:lnTo>
                  <a:lnTo>
                    <a:pt x="1570" y="0"/>
                  </a:lnTo>
                  <a:moveTo>
                    <a:pt x="1661" y="0"/>
                  </a:moveTo>
                  <a:lnTo>
                    <a:pt x="1661" y="0"/>
                  </a:lnTo>
                  <a:lnTo>
                    <a:pt x="1903" y="0"/>
                  </a:lnTo>
                  <a:moveTo>
                    <a:pt x="1993" y="0"/>
                  </a:moveTo>
                  <a:lnTo>
                    <a:pt x="1993" y="0"/>
                  </a:lnTo>
                  <a:lnTo>
                    <a:pt x="2235" y="0"/>
                  </a:lnTo>
                  <a:moveTo>
                    <a:pt x="2326" y="0"/>
                  </a:moveTo>
                  <a:lnTo>
                    <a:pt x="2326" y="0"/>
                  </a:lnTo>
                  <a:lnTo>
                    <a:pt x="2567" y="0"/>
                  </a:lnTo>
                  <a:moveTo>
                    <a:pt x="2658" y="0"/>
                  </a:moveTo>
                  <a:lnTo>
                    <a:pt x="2658" y="0"/>
                  </a:lnTo>
                  <a:lnTo>
                    <a:pt x="2889" y="0"/>
                  </a:lnTo>
                  <a:lnTo>
                    <a:pt x="2889" y="10"/>
                  </a:lnTo>
                  <a:moveTo>
                    <a:pt x="2889" y="101"/>
                  </a:moveTo>
                  <a:lnTo>
                    <a:pt x="2889" y="101"/>
                  </a:lnTo>
                  <a:lnTo>
                    <a:pt x="2889" y="343"/>
                  </a:lnTo>
                  <a:moveTo>
                    <a:pt x="2889" y="433"/>
                  </a:moveTo>
                  <a:lnTo>
                    <a:pt x="2889" y="433"/>
                  </a:lnTo>
                  <a:lnTo>
                    <a:pt x="2889" y="676"/>
                  </a:lnTo>
                  <a:moveTo>
                    <a:pt x="2889" y="766"/>
                  </a:moveTo>
                  <a:lnTo>
                    <a:pt x="2889" y="766"/>
                  </a:lnTo>
                  <a:lnTo>
                    <a:pt x="2889" y="1009"/>
                  </a:lnTo>
                  <a:moveTo>
                    <a:pt x="2889" y="1099"/>
                  </a:moveTo>
                  <a:lnTo>
                    <a:pt x="2889" y="1099"/>
                  </a:lnTo>
                  <a:lnTo>
                    <a:pt x="2889" y="1341"/>
                  </a:lnTo>
                  <a:moveTo>
                    <a:pt x="2889" y="1432"/>
                  </a:moveTo>
                  <a:lnTo>
                    <a:pt x="2889" y="1432"/>
                  </a:lnTo>
                  <a:lnTo>
                    <a:pt x="2889" y="1674"/>
                  </a:lnTo>
                  <a:moveTo>
                    <a:pt x="2889" y="1765"/>
                  </a:moveTo>
                  <a:lnTo>
                    <a:pt x="2889" y="1765"/>
                  </a:lnTo>
                  <a:lnTo>
                    <a:pt x="2889" y="2007"/>
                  </a:lnTo>
                  <a:moveTo>
                    <a:pt x="2889" y="2098"/>
                  </a:moveTo>
                  <a:lnTo>
                    <a:pt x="2889" y="2098"/>
                  </a:lnTo>
                  <a:lnTo>
                    <a:pt x="2889" y="2340"/>
                  </a:lnTo>
                  <a:moveTo>
                    <a:pt x="2889" y="2431"/>
                  </a:moveTo>
                  <a:lnTo>
                    <a:pt x="2889" y="2431"/>
                  </a:lnTo>
                  <a:lnTo>
                    <a:pt x="2889" y="2673"/>
                  </a:lnTo>
                  <a:moveTo>
                    <a:pt x="2889" y="2764"/>
                  </a:moveTo>
                  <a:lnTo>
                    <a:pt x="2889" y="2764"/>
                  </a:lnTo>
                  <a:lnTo>
                    <a:pt x="2889" y="3006"/>
                  </a:lnTo>
                  <a:moveTo>
                    <a:pt x="2889" y="3097"/>
                  </a:moveTo>
                  <a:lnTo>
                    <a:pt x="2889" y="3097"/>
                  </a:lnTo>
                  <a:lnTo>
                    <a:pt x="2889" y="3339"/>
                  </a:lnTo>
                  <a:moveTo>
                    <a:pt x="2829" y="3369"/>
                  </a:moveTo>
                  <a:lnTo>
                    <a:pt x="2829" y="3369"/>
                  </a:lnTo>
                  <a:lnTo>
                    <a:pt x="2587" y="3369"/>
                  </a:lnTo>
                  <a:moveTo>
                    <a:pt x="2497" y="3369"/>
                  </a:moveTo>
                  <a:lnTo>
                    <a:pt x="2497" y="3369"/>
                  </a:lnTo>
                  <a:lnTo>
                    <a:pt x="2255" y="3369"/>
                  </a:lnTo>
                  <a:moveTo>
                    <a:pt x="2164" y="3369"/>
                  </a:moveTo>
                  <a:lnTo>
                    <a:pt x="2164" y="3369"/>
                  </a:lnTo>
                  <a:lnTo>
                    <a:pt x="1923" y="3369"/>
                  </a:lnTo>
                  <a:moveTo>
                    <a:pt x="1832" y="3369"/>
                  </a:moveTo>
                  <a:lnTo>
                    <a:pt x="1832" y="3369"/>
                  </a:lnTo>
                  <a:lnTo>
                    <a:pt x="1591" y="3369"/>
                  </a:lnTo>
                  <a:moveTo>
                    <a:pt x="1500" y="3369"/>
                  </a:moveTo>
                  <a:lnTo>
                    <a:pt x="1500" y="3369"/>
                  </a:lnTo>
                  <a:lnTo>
                    <a:pt x="1258" y="3369"/>
                  </a:lnTo>
                  <a:moveTo>
                    <a:pt x="1168" y="3369"/>
                  </a:moveTo>
                  <a:lnTo>
                    <a:pt x="1168" y="3369"/>
                  </a:lnTo>
                  <a:lnTo>
                    <a:pt x="926" y="3369"/>
                  </a:lnTo>
                  <a:moveTo>
                    <a:pt x="835" y="3369"/>
                  </a:moveTo>
                  <a:lnTo>
                    <a:pt x="835" y="3369"/>
                  </a:lnTo>
                  <a:lnTo>
                    <a:pt x="594" y="3369"/>
                  </a:lnTo>
                  <a:moveTo>
                    <a:pt x="503" y="3369"/>
                  </a:moveTo>
                  <a:lnTo>
                    <a:pt x="503" y="3369"/>
                  </a:lnTo>
                  <a:lnTo>
                    <a:pt x="261" y="3369"/>
                  </a:lnTo>
                  <a:moveTo>
                    <a:pt x="171" y="3369"/>
                  </a:moveTo>
                  <a:lnTo>
                    <a:pt x="171" y="3369"/>
                  </a:lnTo>
                  <a:lnTo>
                    <a:pt x="0" y="3369"/>
                  </a:lnTo>
                  <a:lnTo>
                    <a:pt x="0" y="3299"/>
                  </a:lnTo>
                  <a:moveTo>
                    <a:pt x="0" y="3208"/>
                  </a:moveTo>
                  <a:lnTo>
                    <a:pt x="0" y="3208"/>
                  </a:lnTo>
                  <a:lnTo>
                    <a:pt x="0" y="2966"/>
                  </a:lnTo>
                  <a:moveTo>
                    <a:pt x="0" y="2875"/>
                  </a:moveTo>
                  <a:lnTo>
                    <a:pt x="0" y="2875"/>
                  </a:lnTo>
                  <a:lnTo>
                    <a:pt x="0" y="2633"/>
                  </a:lnTo>
                  <a:moveTo>
                    <a:pt x="0" y="2542"/>
                  </a:moveTo>
                  <a:lnTo>
                    <a:pt x="0" y="2542"/>
                  </a:lnTo>
                  <a:lnTo>
                    <a:pt x="0" y="2300"/>
                  </a:lnTo>
                  <a:moveTo>
                    <a:pt x="0" y="2209"/>
                  </a:moveTo>
                  <a:lnTo>
                    <a:pt x="0" y="2209"/>
                  </a:lnTo>
                  <a:lnTo>
                    <a:pt x="0" y="1967"/>
                  </a:lnTo>
                  <a:moveTo>
                    <a:pt x="0" y="1876"/>
                  </a:moveTo>
                  <a:lnTo>
                    <a:pt x="0" y="1876"/>
                  </a:lnTo>
                  <a:lnTo>
                    <a:pt x="0" y="1634"/>
                  </a:lnTo>
                  <a:moveTo>
                    <a:pt x="0" y="1543"/>
                  </a:moveTo>
                  <a:lnTo>
                    <a:pt x="0" y="1543"/>
                  </a:lnTo>
                  <a:lnTo>
                    <a:pt x="0" y="1301"/>
                  </a:lnTo>
                  <a:moveTo>
                    <a:pt x="0" y="1210"/>
                  </a:moveTo>
                  <a:lnTo>
                    <a:pt x="0" y="1210"/>
                  </a:lnTo>
                  <a:lnTo>
                    <a:pt x="0" y="968"/>
                  </a:lnTo>
                  <a:moveTo>
                    <a:pt x="0" y="877"/>
                  </a:moveTo>
                  <a:lnTo>
                    <a:pt x="0" y="877"/>
                  </a:lnTo>
                  <a:lnTo>
                    <a:pt x="0" y="635"/>
                  </a:lnTo>
                  <a:moveTo>
                    <a:pt x="0" y="544"/>
                  </a:moveTo>
                  <a:lnTo>
                    <a:pt x="0" y="544"/>
                  </a:lnTo>
                  <a:lnTo>
                    <a:pt x="0" y="302"/>
                  </a:lnTo>
                  <a:moveTo>
                    <a:pt x="0" y="212"/>
                  </a:moveTo>
                  <a:lnTo>
                    <a:pt x="0" y="212"/>
                  </a:lnTo>
                  <a:lnTo>
                    <a:pt x="0" y="0"/>
                  </a:ln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45"/>
            <p:cNvSpPr>
              <a:spLocks/>
            </p:cNvSpPr>
            <p:nvPr/>
          </p:nvSpPr>
          <p:spPr bwMode="auto">
            <a:xfrm>
              <a:off x="2346" y="1288"/>
              <a:ext cx="111" cy="108"/>
            </a:xfrm>
            <a:custGeom>
              <a:avLst/>
              <a:gdLst>
                <a:gd name="T0" fmla="*/ 0 w 342"/>
                <a:gd name="T1" fmla="*/ 0 h 329"/>
                <a:gd name="T2" fmla="*/ 0 w 342"/>
                <a:gd name="T3" fmla="*/ 0 h 329"/>
                <a:gd name="T4" fmla="*/ 342 w 342"/>
                <a:gd name="T5" fmla="*/ 0 h 329"/>
                <a:gd name="T6" fmla="*/ 342 w 342"/>
                <a:gd name="T7" fmla="*/ 329 h 329"/>
                <a:gd name="T8" fmla="*/ 0 w 342"/>
                <a:gd name="T9" fmla="*/ 329 h 329"/>
                <a:gd name="T10" fmla="*/ 0 w 342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2" h="329">
                  <a:moveTo>
                    <a:pt x="0" y="0"/>
                  </a:moveTo>
                  <a:lnTo>
                    <a:pt x="0" y="0"/>
                  </a:lnTo>
                  <a:lnTo>
                    <a:pt x="342" y="0"/>
                  </a:lnTo>
                  <a:lnTo>
                    <a:pt x="342" y="329"/>
                  </a:lnTo>
                  <a:lnTo>
                    <a:pt x="0" y="3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30A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46"/>
            <p:cNvSpPr>
              <a:spLocks/>
            </p:cNvSpPr>
            <p:nvPr/>
          </p:nvSpPr>
          <p:spPr bwMode="auto">
            <a:xfrm>
              <a:off x="2123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47"/>
            <p:cNvSpPr>
              <a:spLocks/>
            </p:cNvSpPr>
            <p:nvPr/>
          </p:nvSpPr>
          <p:spPr bwMode="auto">
            <a:xfrm>
              <a:off x="2234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48"/>
            <p:cNvSpPr>
              <a:spLocks/>
            </p:cNvSpPr>
            <p:nvPr/>
          </p:nvSpPr>
          <p:spPr bwMode="auto">
            <a:xfrm>
              <a:off x="2346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349"/>
            <p:cNvSpPr>
              <a:spLocks/>
            </p:cNvSpPr>
            <p:nvPr/>
          </p:nvSpPr>
          <p:spPr bwMode="auto">
            <a:xfrm>
              <a:off x="2457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50"/>
            <p:cNvSpPr>
              <a:spLocks/>
            </p:cNvSpPr>
            <p:nvPr/>
          </p:nvSpPr>
          <p:spPr bwMode="auto">
            <a:xfrm>
              <a:off x="2568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51"/>
            <p:cNvSpPr>
              <a:spLocks/>
            </p:cNvSpPr>
            <p:nvPr/>
          </p:nvSpPr>
          <p:spPr bwMode="auto">
            <a:xfrm>
              <a:off x="2680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52"/>
            <p:cNvSpPr>
              <a:spLocks/>
            </p:cNvSpPr>
            <p:nvPr/>
          </p:nvSpPr>
          <p:spPr bwMode="auto">
            <a:xfrm>
              <a:off x="2791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53"/>
            <p:cNvSpPr>
              <a:spLocks/>
            </p:cNvSpPr>
            <p:nvPr/>
          </p:nvSpPr>
          <p:spPr bwMode="auto">
            <a:xfrm>
              <a:off x="2008" y="1074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54"/>
            <p:cNvSpPr>
              <a:spLocks/>
            </p:cNvSpPr>
            <p:nvPr/>
          </p:nvSpPr>
          <p:spPr bwMode="auto">
            <a:xfrm>
              <a:off x="2008" y="1181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55"/>
            <p:cNvSpPr>
              <a:spLocks/>
            </p:cNvSpPr>
            <p:nvPr/>
          </p:nvSpPr>
          <p:spPr bwMode="auto">
            <a:xfrm>
              <a:off x="2008" y="1288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56"/>
            <p:cNvSpPr>
              <a:spLocks/>
            </p:cNvSpPr>
            <p:nvPr/>
          </p:nvSpPr>
          <p:spPr bwMode="auto">
            <a:xfrm>
              <a:off x="2008" y="1396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357"/>
            <p:cNvSpPr>
              <a:spLocks/>
            </p:cNvSpPr>
            <p:nvPr/>
          </p:nvSpPr>
          <p:spPr bwMode="auto">
            <a:xfrm>
              <a:off x="2008" y="1503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358"/>
            <p:cNvSpPr>
              <a:spLocks/>
            </p:cNvSpPr>
            <p:nvPr/>
          </p:nvSpPr>
          <p:spPr bwMode="auto">
            <a:xfrm>
              <a:off x="2008" y="1610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359"/>
            <p:cNvSpPr>
              <a:spLocks/>
            </p:cNvSpPr>
            <p:nvPr/>
          </p:nvSpPr>
          <p:spPr bwMode="auto">
            <a:xfrm>
              <a:off x="2008" y="1717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60"/>
            <p:cNvSpPr>
              <a:spLocks/>
            </p:cNvSpPr>
            <p:nvPr/>
          </p:nvSpPr>
          <p:spPr bwMode="auto">
            <a:xfrm>
              <a:off x="2012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361"/>
            <p:cNvSpPr>
              <a:spLocks/>
            </p:cNvSpPr>
            <p:nvPr/>
          </p:nvSpPr>
          <p:spPr bwMode="auto">
            <a:xfrm>
              <a:off x="2902" y="963"/>
              <a:ext cx="0" cy="865"/>
            </a:xfrm>
            <a:custGeom>
              <a:avLst/>
              <a:gdLst>
                <a:gd name="T0" fmla="*/ 0 h 2655"/>
                <a:gd name="T1" fmla="*/ 0 h 2655"/>
                <a:gd name="T2" fmla="*/ 2655 h 265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5">
                  <a:moveTo>
                    <a:pt x="0" y="0"/>
                  </a:moveTo>
                  <a:lnTo>
                    <a:pt x="0" y="0"/>
                  </a:lnTo>
                  <a:lnTo>
                    <a:pt x="0" y="2655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362"/>
            <p:cNvSpPr>
              <a:spLocks/>
            </p:cNvSpPr>
            <p:nvPr/>
          </p:nvSpPr>
          <p:spPr bwMode="auto">
            <a:xfrm>
              <a:off x="2008" y="967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363"/>
            <p:cNvSpPr>
              <a:spLocks/>
            </p:cNvSpPr>
            <p:nvPr/>
          </p:nvSpPr>
          <p:spPr bwMode="auto">
            <a:xfrm>
              <a:off x="2008" y="1825"/>
              <a:ext cx="898" cy="0"/>
            </a:xfrm>
            <a:custGeom>
              <a:avLst/>
              <a:gdLst>
                <a:gd name="T0" fmla="*/ 0 w 2759"/>
                <a:gd name="T1" fmla="*/ 0 w 2759"/>
                <a:gd name="T2" fmla="*/ 2759 w 27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759">
                  <a:moveTo>
                    <a:pt x="0" y="0"/>
                  </a:moveTo>
                  <a:lnTo>
                    <a:pt x="0" y="0"/>
                  </a:lnTo>
                  <a:lnTo>
                    <a:pt x="2759" y="0"/>
                  </a:lnTo>
                </a:path>
              </a:pathLst>
            </a:custGeom>
            <a:noFill/>
            <a:ln w="11113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 364"/>
            <p:cNvSpPr>
              <a:spLocks noChangeArrowheads="1"/>
            </p:cNvSpPr>
            <p:nvPr/>
          </p:nvSpPr>
          <p:spPr bwMode="auto">
            <a:xfrm>
              <a:off x="2215" y="815"/>
              <a:ext cx="171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8*8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4" name="Rectangle 365"/>
            <p:cNvSpPr>
              <a:spLocks noChangeArrowheads="1"/>
            </p:cNvSpPr>
            <p:nvPr/>
          </p:nvSpPr>
          <p:spPr bwMode="auto">
            <a:xfrm>
              <a:off x="2353" y="815"/>
              <a:ext cx="13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CP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5" name="Rectangle 366"/>
            <p:cNvSpPr>
              <a:spLocks noChangeArrowheads="1"/>
            </p:cNvSpPr>
            <p:nvPr/>
          </p:nvSpPr>
          <p:spPr bwMode="auto">
            <a:xfrm>
              <a:off x="2458" y="815"/>
              <a:ext cx="86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6" name="Rectangle 367"/>
            <p:cNvSpPr>
              <a:spLocks noChangeArrowheads="1"/>
            </p:cNvSpPr>
            <p:nvPr/>
          </p:nvSpPr>
          <p:spPr bwMode="auto">
            <a:xfrm>
              <a:off x="2510" y="815"/>
              <a:ext cx="5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7" name="Rectangle 368"/>
            <p:cNvSpPr>
              <a:spLocks noChangeArrowheads="1"/>
            </p:cNvSpPr>
            <p:nvPr/>
          </p:nvSpPr>
          <p:spPr bwMode="auto">
            <a:xfrm>
              <a:off x="2530" y="815"/>
              <a:ext cx="17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Mes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8" name="Rectangle 369"/>
            <p:cNvSpPr>
              <a:spLocks noChangeArrowheads="1"/>
            </p:cNvSpPr>
            <p:nvPr/>
          </p:nvSpPr>
          <p:spPr bwMode="auto">
            <a:xfrm>
              <a:off x="2671" y="815"/>
              <a:ext cx="7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 Bold" panose="02020803070505020304" pitchFamily="18" charset="0"/>
                </a:rPr>
                <a:t>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99792" y="370778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99792" y="70862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53684" y="2941415"/>
            <a:ext cx="1379758" cy="47212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SPM</a:t>
            </a:r>
          </a:p>
        </p:txBody>
      </p:sp>
      <p:cxnSp>
        <p:nvCxnSpPr>
          <p:cNvPr id="9" name="肘形连接符 8"/>
          <p:cNvCxnSpPr/>
          <p:nvPr/>
        </p:nvCxnSpPr>
        <p:spPr>
          <a:xfrm rot="10800000" flipV="1">
            <a:off x="1833442" y="1307875"/>
            <a:ext cx="2941758" cy="1409701"/>
          </a:xfrm>
          <a:prstGeom prst="bentConnector3">
            <a:avLst>
              <a:gd name="adj1" fmla="val 5690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3" name="内容占位符 2"/>
          <p:cNvSpPr>
            <a:spLocks noGrp="1"/>
          </p:cNvSpPr>
          <p:nvPr>
            <p:ph idx="4294967295"/>
          </p:nvPr>
        </p:nvSpPr>
        <p:spPr>
          <a:xfrm>
            <a:off x="179513" y="4581127"/>
            <a:ext cx="9361039" cy="222409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CPEs:</a:t>
            </a:r>
            <a:r>
              <a:rPr lang="zh-CN" altLang="en-US" dirty="0"/>
              <a:t>  </a:t>
            </a:r>
            <a:r>
              <a:rPr lang="en-US" altLang="zh-CN" dirty="0"/>
              <a:t>many-cores architecture</a:t>
            </a:r>
          </a:p>
          <a:p>
            <a:r>
              <a:rPr lang="en-US" altLang="zh-CN" dirty="0"/>
              <a:t>Register</a:t>
            </a:r>
            <a:r>
              <a:rPr lang="zh-CN" altLang="en-US" dirty="0"/>
              <a:t> </a:t>
            </a:r>
            <a:r>
              <a:rPr lang="en-US" altLang="zh-CN" dirty="0"/>
              <a:t>communication: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row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column</a:t>
            </a:r>
          </a:p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access:</a:t>
            </a:r>
          </a:p>
          <a:p>
            <a:pPr lvl="1"/>
            <a:r>
              <a:rPr lang="en-US" altLang="zh-CN" dirty="0"/>
              <a:t>LDM</a:t>
            </a:r>
            <a:r>
              <a:rPr lang="zh-CN" altLang="en-US" dirty="0"/>
              <a:t> (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bandwidth)</a:t>
            </a:r>
            <a:r>
              <a:rPr lang="zh-CN" altLang="en-US" dirty="0"/>
              <a:t>,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prefers</a:t>
            </a:r>
            <a:r>
              <a:rPr lang="zh-CN" altLang="en-US" dirty="0"/>
              <a:t> </a:t>
            </a:r>
            <a:r>
              <a:rPr lang="en-US" altLang="zh-CN" dirty="0"/>
              <a:t>continuous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loading</a:t>
            </a:r>
          </a:p>
          <a:p>
            <a:pPr lvl="1"/>
            <a:r>
              <a:rPr lang="en-US" altLang="zh-CN" dirty="0" err="1"/>
              <a:t>Gload</a:t>
            </a:r>
            <a:r>
              <a:rPr lang="en-US" altLang="zh-CN" dirty="0"/>
              <a:t>/</a:t>
            </a:r>
            <a:r>
              <a:rPr lang="en-US" altLang="zh-CN" dirty="0" err="1"/>
              <a:t>Gstore</a:t>
            </a:r>
            <a:r>
              <a:rPr lang="zh-CN" altLang="en-US" dirty="0"/>
              <a:t> </a:t>
            </a:r>
            <a:r>
              <a:rPr lang="en-US" altLang="zh-CN" dirty="0"/>
              <a:t>(low</a:t>
            </a:r>
            <a:r>
              <a:rPr lang="zh-CN" altLang="en-US" dirty="0"/>
              <a:t> </a:t>
            </a:r>
            <a:r>
              <a:rPr lang="en-US" altLang="zh-CN" dirty="0"/>
              <a:t>bandwidth),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prefers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loading</a:t>
            </a:r>
          </a:p>
        </p:txBody>
      </p:sp>
      <p:sp>
        <p:nvSpPr>
          <p:cNvPr id="379" name="标题 1"/>
          <p:cNvSpPr>
            <a:spLocks noGrp="1"/>
          </p:cNvSpPr>
          <p:nvPr>
            <p:ph type="title"/>
          </p:nvPr>
        </p:nvSpPr>
        <p:spPr>
          <a:xfrm>
            <a:off x="287524" y="344402"/>
            <a:ext cx="8568952" cy="552571"/>
          </a:xfrm>
        </p:spPr>
        <p:txBody>
          <a:bodyPr/>
          <a:lstStyle/>
          <a:p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SW26010</a:t>
            </a:r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Processor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8739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>
            <a:extLst>
              <a:ext uri="{FF2B5EF4-FFF2-40B4-BE49-F238E27FC236}">
                <a16:creationId xmlns:a16="http://schemas.microsoft.com/office/drawing/2014/main" id="{048BCC4D-DFA7-4C03-B232-AE853491CAC5}"/>
              </a:ext>
            </a:extLst>
          </p:cNvPr>
          <p:cNvSpPr txBox="1">
            <a:spLocks/>
          </p:cNvSpPr>
          <p:nvPr/>
        </p:nvSpPr>
        <p:spPr bwMode="auto">
          <a:xfrm>
            <a:off x="287524" y="344402"/>
            <a:ext cx="8676964" cy="55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00" b="1" cap="none" spc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r>
              <a:rPr lang="en-US" altLang="zh-CN" sz="3600" dirty="0" err="1">
                <a:latin typeface="微软雅黑"/>
                <a:ea typeface="微软雅黑"/>
                <a:cs typeface="微软雅黑"/>
              </a:rPr>
              <a:t>SpMV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on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Sunway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Processor</a:t>
            </a:r>
            <a:endParaRPr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0" r="27951"/>
          <a:stretch/>
        </p:blipFill>
        <p:spPr>
          <a:xfrm>
            <a:off x="5555647" y="1124744"/>
            <a:ext cx="2832777" cy="22868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右箭头 21"/>
          <p:cNvSpPr/>
          <p:nvPr/>
        </p:nvSpPr>
        <p:spPr>
          <a:xfrm>
            <a:off x="4373488" y="1932232"/>
            <a:ext cx="990600" cy="632672"/>
          </a:xfrm>
          <a:prstGeom prst="rightArrow">
            <a:avLst>
              <a:gd name="adj1" fmla="val 3795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22"/>
          <p:cNvSpPr/>
          <p:nvPr/>
        </p:nvSpPr>
        <p:spPr bwMode="auto">
          <a:xfrm>
            <a:off x="467544" y="1196752"/>
            <a:ext cx="3672408" cy="216024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59" y="1340768"/>
            <a:ext cx="3369939" cy="1892782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>
            <p:ph idx="4294967295"/>
          </p:nvPr>
        </p:nvSpPr>
        <p:spPr>
          <a:xfrm>
            <a:off x="395536" y="3645024"/>
            <a:ext cx="4176464" cy="129614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Irregular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  <a:p>
            <a:pPr lvl="1"/>
            <a:r>
              <a:rPr lang="en-US" altLang="zh-CN" dirty="0"/>
              <a:t>Poor</a:t>
            </a:r>
            <a:r>
              <a:rPr lang="zh-CN" altLang="en-US" dirty="0"/>
              <a:t> </a:t>
            </a:r>
            <a:r>
              <a:rPr lang="en-US" altLang="zh-CN" dirty="0"/>
              <a:t>Locality</a:t>
            </a:r>
          </a:p>
          <a:p>
            <a:pPr lvl="1"/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Conflict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4294967295"/>
          </p:nvPr>
        </p:nvSpPr>
        <p:spPr>
          <a:xfrm>
            <a:off x="5076056" y="3645024"/>
            <a:ext cx="4104456" cy="165618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Sunway Architecture</a:t>
            </a:r>
          </a:p>
          <a:p>
            <a:pPr lvl="1"/>
            <a:r>
              <a:rPr lang="en-US" altLang="zh-CN" dirty="0"/>
              <a:t>Many-core</a:t>
            </a:r>
          </a:p>
          <a:p>
            <a:pPr lvl="1"/>
            <a:r>
              <a:rPr lang="en-US" altLang="zh-CN" dirty="0"/>
              <a:t>Register</a:t>
            </a:r>
            <a:r>
              <a:rPr lang="zh-CN" altLang="en-US" dirty="0"/>
              <a:t> </a:t>
            </a:r>
            <a:r>
              <a:rPr lang="en-US" altLang="zh-CN" dirty="0"/>
              <a:t>communication</a:t>
            </a:r>
          </a:p>
          <a:p>
            <a:pPr lvl="1"/>
            <a:r>
              <a:rPr lang="en-US" altLang="zh-CN" dirty="0"/>
              <a:t>LDM</a:t>
            </a: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719572" y="5445224"/>
            <a:ext cx="7956884" cy="46436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l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4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l"/>
              <a:defRPr sz="20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l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l"/>
              <a:defRPr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l"/>
              <a:defRPr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l"/>
              <a:defRPr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l"/>
              <a:defRPr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How to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exploit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the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architecture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features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for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dirty="0" err="1">
                <a:latin typeface="微软雅黑" pitchFamily="34" charset="-122"/>
                <a:ea typeface="微软雅黑" pitchFamily="34" charset="-122"/>
              </a:rPr>
              <a:t>SpMV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637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>
            <a:extLst>
              <a:ext uri="{FF2B5EF4-FFF2-40B4-BE49-F238E27FC236}">
                <a16:creationId xmlns:a16="http://schemas.microsoft.com/office/drawing/2014/main" id="{048BCC4D-DFA7-4C03-B232-AE853491CAC5}"/>
              </a:ext>
            </a:extLst>
          </p:cNvPr>
          <p:cNvSpPr txBox="1">
            <a:spLocks/>
          </p:cNvSpPr>
          <p:nvPr/>
        </p:nvSpPr>
        <p:spPr bwMode="auto">
          <a:xfrm>
            <a:off x="287524" y="344402"/>
            <a:ext cx="8676964" cy="55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00" b="1" cap="none" spc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r>
              <a:rPr lang="en-US" altLang="zh-CN" sz="3600" dirty="0" err="1">
                <a:latin typeface="微软雅黑"/>
                <a:ea typeface="微软雅黑"/>
                <a:cs typeface="微软雅黑"/>
              </a:rPr>
              <a:t>SpMV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on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Sunway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Processor</a:t>
            </a:r>
            <a:endParaRPr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0" r="27951"/>
          <a:stretch/>
        </p:blipFill>
        <p:spPr>
          <a:xfrm>
            <a:off x="5555647" y="1124744"/>
            <a:ext cx="2832777" cy="22868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右箭头 21"/>
          <p:cNvSpPr/>
          <p:nvPr/>
        </p:nvSpPr>
        <p:spPr>
          <a:xfrm>
            <a:off x="4373488" y="1932232"/>
            <a:ext cx="990600" cy="632672"/>
          </a:xfrm>
          <a:prstGeom prst="rightArrow">
            <a:avLst>
              <a:gd name="adj1" fmla="val 3795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22"/>
          <p:cNvSpPr/>
          <p:nvPr/>
        </p:nvSpPr>
        <p:spPr bwMode="auto">
          <a:xfrm>
            <a:off x="467544" y="1196752"/>
            <a:ext cx="3672408" cy="216024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59" y="1340768"/>
            <a:ext cx="3369939" cy="18927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3501008"/>
            <a:ext cx="8533685" cy="2438552"/>
          </a:xfrm>
          <a:prstGeom prst="rect">
            <a:avLst/>
          </a:prstGeom>
        </p:spPr>
      </p:pic>
      <p:cxnSp>
        <p:nvCxnSpPr>
          <p:cNvPr id="4" name="直线连接符 3"/>
          <p:cNvCxnSpPr>
            <a:cxnSpLocks/>
          </p:cNvCxnSpPr>
          <p:nvPr/>
        </p:nvCxnSpPr>
        <p:spPr bwMode="auto">
          <a:xfrm>
            <a:off x="755576" y="4941168"/>
            <a:ext cx="819880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46" y="3429000"/>
            <a:ext cx="1463430" cy="14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9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C700B6EC-DE3A-4257-A08A-9C25F04D7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20" y="3653408"/>
            <a:ext cx="8533685" cy="2438552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048BCC4D-DFA7-4C03-B232-AE853491CAC5}"/>
              </a:ext>
            </a:extLst>
          </p:cNvPr>
          <p:cNvSpPr txBox="1">
            <a:spLocks/>
          </p:cNvSpPr>
          <p:nvPr/>
        </p:nvSpPr>
        <p:spPr bwMode="auto">
          <a:xfrm>
            <a:off x="287524" y="344402"/>
            <a:ext cx="8676964" cy="55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00" b="1" cap="none" spc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r>
              <a:rPr lang="en-US" altLang="zh-CN" sz="3600" dirty="0" err="1">
                <a:latin typeface="微软雅黑"/>
                <a:ea typeface="微软雅黑"/>
                <a:cs typeface="微软雅黑"/>
              </a:rPr>
              <a:t>SpMV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on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Sunway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Processor</a:t>
            </a:r>
            <a:endParaRPr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0" r="27951"/>
          <a:stretch/>
        </p:blipFill>
        <p:spPr>
          <a:xfrm>
            <a:off x="5555647" y="1124744"/>
            <a:ext cx="2832777" cy="22868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右箭头 21"/>
          <p:cNvSpPr/>
          <p:nvPr/>
        </p:nvSpPr>
        <p:spPr>
          <a:xfrm>
            <a:off x="4373488" y="1932232"/>
            <a:ext cx="990600" cy="632672"/>
          </a:xfrm>
          <a:prstGeom prst="rightArrow">
            <a:avLst>
              <a:gd name="adj1" fmla="val 3795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22"/>
          <p:cNvSpPr/>
          <p:nvPr/>
        </p:nvSpPr>
        <p:spPr bwMode="auto">
          <a:xfrm>
            <a:off x="467544" y="1196752"/>
            <a:ext cx="3672408" cy="216024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59" y="1340768"/>
            <a:ext cx="3369939" cy="189278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396" y="3897052"/>
            <a:ext cx="580149" cy="794104"/>
          </a:xfrm>
          <a:prstGeom prst="rect">
            <a:avLst/>
          </a:prstGeom>
        </p:spPr>
      </p:pic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395536" y="4653136"/>
            <a:ext cx="8496944" cy="50405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l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4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l"/>
              <a:defRPr sz="20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l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l"/>
              <a:defRPr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l"/>
              <a:defRPr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l"/>
              <a:defRPr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l"/>
              <a:defRPr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new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dirty="0" err="1">
                <a:latin typeface="微软雅黑" pitchFamily="34" charset="-122"/>
                <a:ea typeface="微软雅黑" pitchFamily="34" charset="-122"/>
              </a:rPr>
              <a:t>SpMV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method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on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Sunway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is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motivated</a:t>
            </a:r>
          </a:p>
        </p:txBody>
      </p:sp>
    </p:spTree>
    <p:extLst>
      <p:ext uri="{BB962C8B-B14F-4D97-AF65-F5344CB8AC3E}">
        <p14:creationId xmlns:p14="http://schemas.microsoft.com/office/powerpoint/2010/main" val="368926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C25C2-C984-47C3-81F4-F4E38264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24" y="404664"/>
            <a:ext cx="8568952" cy="552571"/>
          </a:xfrm>
        </p:spPr>
        <p:txBody>
          <a:bodyPr/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Outline</a:t>
            </a:r>
            <a:endParaRPr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FD324-9EFD-4365-8487-8B3E40102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24" y="1196752"/>
            <a:ext cx="8559552" cy="4968552"/>
          </a:xfrm>
        </p:spPr>
        <p:txBody>
          <a:bodyPr/>
          <a:lstStyle/>
          <a:p>
            <a:r>
              <a:rPr lang="en-US" altLang="zh-CN" sz="3200" dirty="0">
                <a:latin typeface="微软雅黑"/>
                <a:ea typeface="微软雅黑"/>
                <a:cs typeface="微软雅黑"/>
              </a:rPr>
              <a:t>Background &amp; Motivation</a:t>
            </a:r>
            <a:endParaRPr lang="en-US" altLang="zh-CN" sz="28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lang="en-US" altLang="zh-CN" sz="2400" dirty="0" err="1">
                <a:latin typeface="微软雅黑"/>
                <a:ea typeface="微软雅黑"/>
                <a:cs typeface="微软雅黑"/>
              </a:rPr>
              <a:t>SpMV</a:t>
            </a:r>
            <a:endParaRPr lang="en-US" altLang="zh-CN" sz="24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Sunway Architecture</a:t>
            </a:r>
          </a:p>
          <a:p>
            <a:r>
              <a:rPr lang="en-US" altLang="zh-CN" sz="3200" b="1" dirty="0">
                <a:solidFill>
                  <a:srgbClr val="443BFF"/>
                </a:solidFill>
                <a:latin typeface="微软雅黑"/>
                <a:ea typeface="微软雅黑"/>
                <a:cs typeface="微软雅黑"/>
              </a:rPr>
              <a:t>Proposed Method</a:t>
            </a:r>
          </a:p>
          <a:p>
            <a:pPr lvl="1"/>
            <a:r>
              <a:rPr lang="en-US" altLang="zh-CN" sz="2400" b="1" dirty="0">
                <a:solidFill>
                  <a:srgbClr val="443BFF"/>
                </a:solidFill>
                <a:latin typeface="微软雅黑"/>
                <a:ea typeface="微软雅黑"/>
                <a:cs typeface="微软雅黑"/>
              </a:rPr>
              <a:t>Dual-side multi-level partition mechanism</a:t>
            </a:r>
          </a:p>
          <a:p>
            <a:pPr lvl="1"/>
            <a:r>
              <a:rPr lang="en-US" altLang="zh-CN" sz="2400" b="1" dirty="0">
                <a:solidFill>
                  <a:srgbClr val="443BFF"/>
                </a:solidFill>
                <a:latin typeface="微软雅黑"/>
                <a:ea typeface="微软雅黑"/>
                <a:cs typeface="微软雅黑"/>
              </a:rPr>
              <a:t>Example</a:t>
            </a:r>
            <a:r>
              <a:rPr lang="zh-CN" altLang="en-US" sz="2400" b="1" dirty="0">
                <a:solidFill>
                  <a:srgbClr val="443B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b="1" dirty="0">
                <a:solidFill>
                  <a:srgbClr val="443BFF"/>
                </a:solidFill>
                <a:latin typeface="微软雅黑"/>
                <a:ea typeface="微软雅黑"/>
                <a:cs typeface="微软雅黑"/>
              </a:rPr>
              <a:t>for</a:t>
            </a:r>
            <a:r>
              <a:rPr lang="zh-CN" altLang="en-US" sz="2400" b="1" dirty="0">
                <a:solidFill>
                  <a:srgbClr val="443B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b="1" dirty="0">
                <a:solidFill>
                  <a:srgbClr val="443BFF"/>
                </a:solidFill>
                <a:latin typeface="微软雅黑"/>
                <a:ea typeface="微软雅黑"/>
                <a:cs typeface="微软雅黑"/>
              </a:rPr>
              <a:t>illustration</a:t>
            </a:r>
          </a:p>
          <a:p>
            <a:r>
              <a:rPr lang="en-US" altLang="zh-CN" sz="3200" dirty="0">
                <a:latin typeface="微软雅黑"/>
                <a:ea typeface="微软雅黑"/>
                <a:cs typeface="微软雅黑"/>
              </a:rPr>
              <a:t>Evaluation</a:t>
            </a:r>
          </a:p>
          <a:p>
            <a:pPr lvl="1"/>
            <a:r>
              <a:rPr lang="en-US" altLang="zh-CN" sz="2400" dirty="0" err="1">
                <a:latin typeface="微软雅黑"/>
                <a:ea typeface="微软雅黑"/>
                <a:cs typeface="微软雅黑"/>
              </a:rPr>
              <a:t>SpMV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 Performance</a:t>
            </a:r>
          </a:p>
          <a:p>
            <a:pPr lvl="1"/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Locality</a:t>
            </a:r>
          </a:p>
          <a:p>
            <a:r>
              <a:rPr lang="en-US" altLang="zh-CN" sz="3200" dirty="0">
                <a:latin typeface="微软雅黑"/>
                <a:ea typeface="微软雅黑"/>
                <a:cs typeface="微软雅黑"/>
              </a:rPr>
              <a:t>Conclusion</a:t>
            </a:r>
            <a:endParaRPr lang="zh-CN" altLang="en-US" sz="32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8767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24"/>
    </mc:Choice>
    <mc:Fallback xmlns="">
      <p:transition spd="slow" advTm="3142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C937C-2B39-46FB-8078-BAD51E3C4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 Overview</a:t>
            </a: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20BCBB74-1D0F-43E0-B6AC-DFD9F43A6382}"/>
              </a:ext>
            </a:extLst>
          </p:cNvPr>
          <p:cNvSpPr txBox="1"/>
          <p:nvPr/>
        </p:nvSpPr>
        <p:spPr>
          <a:xfrm>
            <a:off x="5580112" y="3645024"/>
            <a:ext cx="221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Sunway (64 Cores)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内容占位符 2">
            <a:extLst>
              <a:ext uri="{FF2B5EF4-FFF2-40B4-BE49-F238E27FC236}">
                <a16:creationId xmlns:a16="http://schemas.microsoft.com/office/drawing/2014/main" id="{CC4596A3-6EFB-42A4-8DEB-BF764E6B0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4194356"/>
            <a:ext cx="4176464" cy="1178860"/>
          </a:xfrm>
        </p:spPr>
        <p:txBody>
          <a:bodyPr/>
          <a:lstStyle/>
          <a:p>
            <a:r>
              <a:rPr lang="en-US" altLang="zh-CN" dirty="0"/>
              <a:t>Partition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locality</a:t>
            </a:r>
          </a:p>
          <a:p>
            <a:pPr lvl="1"/>
            <a:r>
              <a:rPr lang="en-US" altLang="zh-CN" dirty="0"/>
              <a:t>Partition</a:t>
            </a:r>
            <a:r>
              <a:rPr lang="zh-CN" altLang="en-US" dirty="0"/>
              <a:t> </a:t>
            </a:r>
            <a:r>
              <a:rPr lang="en-US" altLang="zh-CN" dirty="0"/>
              <a:t>rows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</a:p>
          <a:p>
            <a:pPr lvl="1"/>
            <a:r>
              <a:rPr lang="en-US" altLang="zh-CN" dirty="0"/>
              <a:t>Partition</a:t>
            </a:r>
            <a:r>
              <a:rPr lang="zh-CN" altLang="en-US" dirty="0"/>
              <a:t> </a:t>
            </a:r>
            <a:r>
              <a:rPr lang="en-US" altLang="zh-CN" dirty="0"/>
              <a:t>cols</a:t>
            </a:r>
            <a:r>
              <a:rPr lang="zh-CN" altLang="en-US" dirty="0"/>
              <a:t> 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</a:p>
        </p:txBody>
      </p:sp>
      <p:sp>
        <p:nvSpPr>
          <p:cNvPr id="76" name="内容占位符 2">
            <a:extLst>
              <a:ext uri="{FF2B5EF4-FFF2-40B4-BE49-F238E27FC236}">
                <a16:creationId xmlns:a16="http://schemas.microsoft.com/office/drawing/2014/main" id="{73BAF05D-E81C-4665-A1D9-BBA2B1D9CA3C}"/>
              </a:ext>
            </a:extLst>
          </p:cNvPr>
          <p:cNvSpPr txBox="1">
            <a:spLocks/>
          </p:cNvSpPr>
          <p:nvPr/>
        </p:nvSpPr>
        <p:spPr bwMode="auto">
          <a:xfrm>
            <a:off x="4716016" y="4194356"/>
            <a:ext cx="3960440" cy="117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/>
              <a:t>One</a:t>
            </a:r>
            <a:r>
              <a:rPr lang="zh-CN" altLang="en-US" kern="0" dirty="0"/>
              <a:t> </a:t>
            </a:r>
            <a:r>
              <a:rPr lang="en-US" altLang="zh-CN" kern="0" dirty="0"/>
              <a:t>row</a:t>
            </a:r>
            <a:r>
              <a:rPr lang="zh-CN" altLang="en-US" kern="0" dirty="0"/>
              <a:t> </a:t>
            </a:r>
            <a:r>
              <a:rPr lang="en-US" altLang="zh-CN" kern="0" dirty="0"/>
              <a:t>as</a:t>
            </a:r>
            <a:r>
              <a:rPr lang="zh-CN" altLang="en-US" kern="0" dirty="0"/>
              <a:t> </a:t>
            </a:r>
            <a:r>
              <a:rPr lang="en-US" altLang="zh-CN" kern="0" dirty="0"/>
              <a:t>a</a:t>
            </a:r>
            <a:r>
              <a:rPr lang="zh-CN" altLang="en-US" kern="0" dirty="0"/>
              <a:t> </a:t>
            </a:r>
            <a:r>
              <a:rPr lang="en-US" altLang="zh-CN" kern="0" dirty="0"/>
              <a:t>unit</a:t>
            </a:r>
          </a:p>
          <a:p>
            <a:pPr lvl="1"/>
            <a:r>
              <a:rPr lang="en-US" altLang="zh-CN" kern="0" dirty="0"/>
              <a:t>Register</a:t>
            </a:r>
            <a:r>
              <a:rPr lang="zh-CN" altLang="en-US" kern="0" dirty="0"/>
              <a:t> </a:t>
            </a:r>
            <a:r>
              <a:rPr lang="en-US" altLang="zh-CN" kern="0" dirty="0"/>
              <a:t>communication</a:t>
            </a:r>
          </a:p>
          <a:p>
            <a:pPr lvl="1"/>
            <a:r>
              <a:rPr lang="en-US" altLang="zh-CN" kern="0" dirty="0"/>
              <a:t>Reduce</a:t>
            </a:r>
            <a:r>
              <a:rPr lang="zh-CN" altLang="en-US" kern="0" dirty="0"/>
              <a:t> </a:t>
            </a:r>
            <a:r>
              <a:rPr lang="en-US" altLang="zh-CN" kern="0" dirty="0"/>
              <a:t>memory</a:t>
            </a:r>
            <a:r>
              <a:rPr lang="zh-CN" altLang="en-US" kern="0" dirty="0"/>
              <a:t> </a:t>
            </a:r>
            <a:r>
              <a:rPr lang="en-US" altLang="zh-CN" kern="0" dirty="0"/>
              <a:t>traffic</a:t>
            </a:r>
          </a:p>
          <a:p>
            <a:pPr marL="0" indent="0">
              <a:buFont typeface="Wingdings" pitchFamily="2" charset="2"/>
              <a:buNone/>
            </a:pPr>
            <a:endParaRPr lang="en-US" altLang="zh-CN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412776"/>
            <a:ext cx="2607383" cy="2328427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340768"/>
            <a:ext cx="2232248" cy="2232248"/>
          </a:xfrm>
          <a:prstGeom prst="rect">
            <a:avLst/>
          </a:prstGeom>
        </p:spPr>
      </p:pic>
      <p:cxnSp>
        <p:nvCxnSpPr>
          <p:cNvPr id="82" name="直线连接符 81"/>
          <p:cNvCxnSpPr/>
          <p:nvPr/>
        </p:nvCxnSpPr>
        <p:spPr bwMode="auto">
          <a:xfrm>
            <a:off x="1619672" y="980728"/>
            <a:ext cx="0" cy="27363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4" name="直线连接符 83"/>
          <p:cNvCxnSpPr/>
          <p:nvPr/>
        </p:nvCxnSpPr>
        <p:spPr bwMode="auto">
          <a:xfrm>
            <a:off x="611560" y="2204864"/>
            <a:ext cx="32403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85" name="文本框 84"/>
          <p:cNvSpPr txBox="1"/>
          <p:nvPr/>
        </p:nvSpPr>
        <p:spPr>
          <a:xfrm>
            <a:off x="1115616" y="370774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Sparse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Matrix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323528" y="1052736"/>
            <a:ext cx="101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Vector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87" name="文本框 86"/>
          <p:cNvSpPr txBox="1"/>
          <p:nvPr/>
        </p:nvSpPr>
        <p:spPr>
          <a:xfrm>
            <a:off x="3131840" y="1412776"/>
            <a:ext cx="101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Vector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89" name="文本框 88"/>
          <p:cNvSpPr txBox="1"/>
          <p:nvPr/>
        </p:nvSpPr>
        <p:spPr>
          <a:xfrm>
            <a:off x="5253626" y="59232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3" name="内容占位符 2">
            <a:extLst>
              <a:ext uri="{FF2B5EF4-FFF2-40B4-BE49-F238E27FC236}">
                <a16:creationId xmlns:a16="http://schemas.microsoft.com/office/drawing/2014/main" id="{CC4596A3-6EFB-42A4-8DEB-BF764E6B07CB}"/>
              </a:ext>
            </a:extLst>
          </p:cNvPr>
          <p:cNvSpPr txBox="1">
            <a:spLocks/>
          </p:cNvSpPr>
          <p:nvPr/>
        </p:nvSpPr>
        <p:spPr bwMode="auto">
          <a:xfrm>
            <a:off x="539552" y="5634516"/>
            <a:ext cx="8316924" cy="962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Dual-side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and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multi-level partition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mechanism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dirty="0"/>
          </a:p>
          <a:p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BT-CSR: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first implementation of </a:t>
            </a:r>
            <a:r>
              <a:rPr lang="en-US" altLang="zh-CN" b="1" dirty="0" err="1">
                <a:latin typeface="微软雅黑" pitchFamily="34" charset="-122"/>
                <a:ea typeface="微软雅黑" pitchFamily="34" charset="-122"/>
              </a:rPr>
              <a:t>SpMV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 on Sunway</a:t>
            </a:r>
          </a:p>
        </p:txBody>
      </p:sp>
      <p:sp>
        <p:nvSpPr>
          <p:cNvPr id="94" name="矩形 93"/>
          <p:cNvSpPr/>
          <p:nvPr/>
        </p:nvSpPr>
        <p:spPr bwMode="auto">
          <a:xfrm>
            <a:off x="467544" y="5661248"/>
            <a:ext cx="8208912" cy="864096"/>
          </a:xfrm>
          <a:prstGeom prst="rect">
            <a:avLst/>
          </a:prstGeom>
          <a:noFill/>
          <a:ln w="38100" cap="flat" cmpd="sng" algn="ctr">
            <a:solidFill>
              <a:srgbClr val="FF2600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1340768"/>
            <a:ext cx="2232248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9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build="p"/>
      <p:bldP spid="76" grpId="0"/>
      <p:bldP spid="89" grpId="0"/>
      <p:bldP spid="93" grpId="0"/>
      <p:bldP spid="9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C25C2-C984-47C3-81F4-F4E38264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24" y="404664"/>
            <a:ext cx="8568952" cy="552571"/>
          </a:xfrm>
        </p:spPr>
        <p:txBody>
          <a:bodyPr/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Outline</a:t>
            </a:r>
            <a:endParaRPr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FD324-9EFD-4365-8487-8B3E40102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24" y="1196752"/>
            <a:ext cx="8559552" cy="4968552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443BFF"/>
                </a:solidFill>
                <a:latin typeface="微软雅黑"/>
                <a:ea typeface="微软雅黑"/>
                <a:cs typeface="微软雅黑"/>
              </a:rPr>
              <a:t>Background &amp; Motivation</a:t>
            </a:r>
            <a:endParaRPr lang="en-US" altLang="zh-CN" sz="2800" b="1" dirty="0">
              <a:solidFill>
                <a:srgbClr val="443BFF"/>
              </a:solidFill>
              <a:latin typeface="微软雅黑"/>
              <a:ea typeface="微软雅黑"/>
              <a:cs typeface="微软雅黑"/>
            </a:endParaRPr>
          </a:p>
          <a:p>
            <a:pPr lvl="1"/>
            <a:r>
              <a:rPr lang="en-US" altLang="zh-CN" sz="2400" b="1" dirty="0" err="1">
                <a:solidFill>
                  <a:srgbClr val="443BFF"/>
                </a:solidFill>
                <a:latin typeface="微软雅黑"/>
                <a:ea typeface="微软雅黑"/>
                <a:cs typeface="微软雅黑"/>
              </a:rPr>
              <a:t>SpMV</a:t>
            </a:r>
            <a:endParaRPr lang="en-US" altLang="zh-CN" sz="2400" b="1" dirty="0">
              <a:solidFill>
                <a:srgbClr val="443BFF"/>
              </a:solidFill>
              <a:latin typeface="微软雅黑"/>
              <a:ea typeface="微软雅黑"/>
              <a:cs typeface="微软雅黑"/>
            </a:endParaRPr>
          </a:p>
          <a:p>
            <a:pPr lvl="1"/>
            <a:r>
              <a:rPr lang="en-US" altLang="zh-CN" sz="2400" b="1" dirty="0">
                <a:solidFill>
                  <a:srgbClr val="443BFF"/>
                </a:solidFill>
                <a:latin typeface="微软雅黑"/>
                <a:ea typeface="微软雅黑"/>
                <a:cs typeface="微软雅黑"/>
              </a:rPr>
              <a:t>Sunway Architecture</a:t>
            </a:r>
          </a:p>
          <a:p>
            <a:r>
              <a:rPr lang="en-US" altLang="zh-CN" sz="3200" dirty="0">
                <a:latin typeface="微软雅黑"/>
                <a:ea typeface="微软雅黑"/>
                <a:cs typeface="微软雅黑"/>
              </a:rPr>
              <a:t>Proposed Method</a:t>
            </a:r>
          </a:p>
          <a:p>
            <a:pPr lvl="1"/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Dual-side multi-level partition mechanism</a:t>
            </a:r>
          </a:p>
          <a:p>
            <a:pPr lvl="1"/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Example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for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illustration</a:t>
            </a:r>
          </a:p>
          <a:p>
            <a:r>
              <a:rPr lang="en-US" altLang="zh-CN" sz="3200" dirty="0">
                <a:latin typeface="微软雅黑"/>
                <a:ea typeface="微软雅黑"/>
                <a:cs typeface="微软雅黑"/>
              </a:rPr>
              <a:t>Evaluation</a:t>
            </a:r>
          </a:p>
          <a:p>
            <a:pPr lvl="1"/>
            <a:r>
              <a:rPr lang="en-US" altLang="zh-CN" sz="2400" dirty="0" err="1">
                <a:latin typeface="微软雅黑"/>
                <a:ea typeface="微软雅黑"/>
                <a:cs typeface="微软雅黑"/>
              </a:rPr>
              <a:t>SpMV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 Performance</a:t>
            </a:r>
          </a:p>
          <a:p>
            <a:pPr lvl="1"/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Locality</a:t>
            </a:r>
          </a:p>
          <a:p>
            <a:r>
              <a:rPr lang="en-US" altLang="zh-CN" sz="3200" dirty="0">
                <a:latin typeface="微软雅黑"/>
                <a:ea typeface="微软雅黑"/>
                <a:cs typeface="微软雅黑"/>
              </a:rPr>
              <a:t>Conclusion</a:t>
            </a:r>
            <a:endParaRPr lang="zh-CN" altLang="en-US" sz="32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1655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24"/>
    </mc:Choice>
    <mc:Fallback xmlns="">
      <p:transition spd="slow" advTm="3142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C9B2A47E-C8C2-4E03-8C42-F64BE929C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41" y="2824693"/>
            <a:ext cx="5103105" cy="8830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6CDC6F7-36E5-4652-8627-46A3A47E4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99" y="2826000"/>
            <a:ext cx="5104800" cy="88334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5B7D715-D7C3-400F-AD50-AA31CA525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93" y="1124744"/>
            <a:ext cx="5106454" cy="129329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84DB0E2-AFCC-4433-ACAD-B5C0FB1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Dual-side multi-level partition mechanism</a:t>
            </a:r>
            <a:endParaRPr lang="zh-CN" altLang="en-US" dirty="0"/>
          </a:p>
        </p:txBody>
      </p:sp>
      <p:sp>
        <p:nvSpPr>
          <p:cNvPr id="114" name="内容占位符 2">
            <a:extLst>
              <a:ext uri="{FF2B5EF4-FFF2-40B4-BE49-F238E27FC236}">
                <a16:creationId xmlns:a16="http://schemas.microsoft.com/office/drawing/2014/main" id="{BC449380-5341-4A28-AA4C-C5E75F2F440C}"/>
              </a:ext>
            </a:extLst>
          </p:cNvPr>
          <p:cNvSpPr txBox="1">
            <a:spLocks/>
          </p:cNvSpPr>
          <p:nvPr/>
        </p:nvSpPr>
        <p:spPr bwMode="auto">
          <a:xfrm>
            <a:off x="6084168" y="1268760"/>
            <a:ext cx="324036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b="1" kern="0" dirty="0">
                <a:solidFill>
                  <a:srgbClr val="443BFF"/>
                </a:solidFill>
              </a:rPr>
              <a:t>Level 0</a:t>
            </a:r>
          </a:p>
          <a:p>
            <a:r>
              <a:rPr lang="en-US" altLang="zh-CN" sz="1600" b="1" kern="0" dirty="0">
                <a:solidFill>
                  <a:srgbClr val="443BFF"/>
                </a:solidFill>
              </a:rPr>
              <a:t>CPEs consist of fleets</a:t>
            </a:r>
          </a:p>
          <a:p>
            <a:r>
              <a:rPr lang="en-US" altLang="zh-CN" sz="1600" b="1" kern="0" dirty="0">
                <a:solidFill>
                  <a:srgbClr val="443BFF"/>
                </a:solidFill>
              </a:rPr>
              <a:t>Matrix consists of blocks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CD412D4-D075-4AC3-AB28-9C7CE17CC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086" y="4095995"/>
            <a:ext cx="5133961" cy="84517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691CDB6-D350-4137-8DD3-6432E1243B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593" y="5453990"/>
            <a:ext cx="5106454" cy="71131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B830BE2-FC04-4752-898E-83D29C3E9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6400" y="1296000"/>
            <a:ext cx="914400" cy="15651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B502A07-1948-49A4-9CCA-D9AFCE65953C}"/>
              </a:ext>
            </a:extLst>
          </p:cNvPr>
          <p:cNvSpPr/>
          <p:nvPr/>
        </p:nvSpPr>
        <p:spPr bwMode="auto">
          <a:xfrm>
            <a:off x="422649" y="6427587"/>
            <a:ext cx="396496" cy="19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C2BB97C-E745-44BC-AAAA-24BEAD400B99}"/>
              </a:ext>
            </a:extLst>
          </p:cNvPr>
          <p:cNvSpPr/>
          <p:nvPr/>
        </p:nvSpPr>
        <p:spPr>
          <a:xfrm>
            <a:off x="837785" y="6336412"/>
            <a:ext cx="864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/>
              <a:t>block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D00D011-9F91-4D10-8B4E-601E00F43C4B}"/>
              </a:ext>
            </a:extLst>
          </p:cNvPr>
          <p:cNvSpPr/>
          <p:nvPr/>
        </p:nvSpPr>
        <p:spPr bwMode="auto">
          <a:xfrm>
            <a:off x="361944" y="6328932"/>
            <a:ext cx="6802344" cy="39241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64C37B-AB1B-4933-9FAC-D7E300ACDC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7600" y="1286061"/>
            <a:ext cx="921600" cy="27286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84D80C8-C92A-4A3B-A22A-7C9D7E97A597}"/>
              </a:ext>
            </a:extLst>
          </p:cNvPr>
          <p:cNvSpPr/>
          <p:nvPr/>
        </p:nvSpPr>
        <p:spPr>
          <a:xfrm>
            <a:off x="2018100" y="6344270"/>
            <a:ext cx="864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/>
              <a:t>tile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C79986E-03F7-492A-9367-57F6A2201430}"/>
              </a:ext>
            </a:extLst>
          </p:cNvPr>
          <p:cNvSpPr/>
          <p:nvPr/>
        </p:nvSpPr>
        <p:spPr bwMode="auto">
          <a:xfrm>
            <a:off x="1628111" y="6410299"/>
            <a:ext cx="360040" cy="239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D0C410-055A-48B1-8F4C-528A4CFE68ED}"/>
              </a:ext>
            </a:extLst>
          </p:cNvPr>
          <p:cNvSpPr/>
          <p:nvPr/>
        </p:nvSpPr>
        <p:spPr>
          <a:xfrm>
            <a:off x="2938066" y="6332774"/>
            <a:ext cx="864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/>
              <a:t>slice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7560CE-12CB-407F-90E9-9337E15E6B3C}"/>
              </a:ext>
            </a:extLst>
          </p:cNvPr>
          <p:cNvSpPr/>
          <p:nvPr/>
        </p:nvSpPr>
        <p:spPr bwMode="auto">
          <a:xfrm>
            <a:off x="2620117" y="6485198"/>
            <a:ext cx="288000" cy="71761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D14952-CDC9-48C8-80CD-5677BF1FE644}"/>
              </a:ext>
            </a:extLst>
          </p:cNvPr>
          <p:cNvSpPr/>
          <p:nvPr/>
        </p:nvSpPr>
        <p:spPr bwMode="auto">
          <a:xfrm>
            <a:off x="3635896" y="6456936"/>
            <a:ext cx="144000" cy="144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E7BA18D-A662-4BC8-9D59-55E6D54D5784}"/>
              </a:ext>
            </a:extLst>
          </p:cNvPr>
          <p:cNvSpPr/>
          <p:nvPr/>
        </p:nvSpPr>
        <p:spPr bwMode="auto">
          <a:xfrm>
            <a:off x="5854388" y="6462272"/>
            <a:ext cx="144000" cy="144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09F68C8-CA9B-413D-8126-DFD8F0FFA14A}"/>
              </a:ext>
            </a:extLst>
          </p:cNvPr>
          <p:cNvSpPr/>
          <p:nvPr/>
        </p:nvSpPr>
        <p:spPr>
          <a:xfrm>
            <a:off x="3793668" y="6331834"/>
            <a:ext cx="2065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/>
              <a:t>Computation core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0867358-EF31-459C-BC6A-A24D60E8583C}"/>
              </a:ext>
            </a:extLst>
          </p:cNvPr>
          <p:cNvSpPr/>
          <p:nvPr/>
        </p:nvSpPr>
        <p:spPr>
          <a:xfrm>
            <a:off x="6012160" y="6328932"/>
            <a:ext cx="1080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/>
              <a:t>I/O core</a:t>
            </a:r>
          </a:p>
        </p:txBody>
      </p:sp>
    </p:spTree>
    <p:extLst>
      <p:ext uri="{BB962C8B-B14F-4D97-AF65-F5344CB8AC3E}">
        <p14:creationId xmlns:p14="http://schemas.microsoft.com/office/powerpoint/2010/main" val="26411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3"/>
    </mc:Choice>
    <mc:Fallback xmlns="">
      <p:transition spd="slow" advTm="3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0.03108 0.256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5" y="128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59259E-6 L 0.04375 0.264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1321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961A01B6-5CEF-44E7-B097-48A619B99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93" y="4077072"/>
            <a:ext cx="5103105" cy="84009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CD412D4-D075-4AC3-AB28-9C7CE17CC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9" y="4078800"/>
            <a:ext cx="5104800" cy="84037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3B1218-71AF-4441-B58D-B070441BB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41" y="2824693"/>
            <a:ext cx="5103105" cy="88304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5B7D715-D7C3-400F-AD50-AA31CA5255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93" y="1124744"/>
            <a:ext cx="5106454" cy="129329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84DB0E2-AFCC-4433-ACAD-B5C0FB1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Dual-side multi-level partition mechanism</a:t>
            </a:r>
            <a:endParaRPr lang="zh-CN" altLang="en-US" dirty="0"/>
          </a:p>
        </p:txBody>
      </p:sp>
      <p:sp>
        <p:nvSpPr>
          <p:cNvPr id="114" name="内容占位符 2">
            <a:extLst>
              <a:ext uri="{FF2B5EF4-FFF2-40B4-BE49-F238E27FC236}">
                <a16:creationId xmlns:a16="http://schemas.microsoft.com/office/drawing/2014/main" id="{BC449380-5341-4A28-AA4C-C5E75F2F440C}"/>
              </a:ext>
            </a:extLst>
          </p:cNvPr>
          <p:cNvSpPr txBox="1">
            <a:spLocks/>
          </p:cNvSpPr>
          <p:nvPr/>
        </p:nvSpPr>
        <p:spPr bwMode="auto">
          <a:xfrm>
            <a:off x="6084168" y="1268760"/>
            <a:ext cx="305415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kern="0" dirty="0"/>
              <a:t>Level 0</a:t>
            </a:r>
          </a:p>
          <a:p>
            <a:r>
              <a:rPr lang="en-US" altLang="zh-CN" sz="1600" kern="0" dirty="0"/>
              <a:t>CPEs consists of fleets</a:t>
            </a:r>
          </a:p>
          <a:p>
            <a:r>
              <a:rPr lang="en-US" altLang="zh-CN" sz="1600" kern="0" dirty="0"/>
              <a:t>Matrix consists of blocks</a:t>
            </a:r>
          </a:p>
        </p:txBody>
      </p:sp>
      <p:sp>
        <p:nvSpPr>
          <p:cNvPr id="115" name="内容占位符 2">
            <a:extLst>
              <a:ext uri="{FF2B5EF4-FFF2-40B4-BE49-F238E27FC236}">
                <a16:creationId xmlns:a16="http://schemas.microsoft.com/office/drawing/2014/main" id="{CA2A1E28-31EA-4CE5-AFCF-63BC0DDD3EAA}"/>
              </a:ext>
            </a:extLst>
          </p:cNvPr>
          <p:cNvSpPr txBox="1">
            <a:spLocks/>
          </p:cNvSpPr>
          <p:nvPr/>
        </p:nvSpPr>
        <p:spPr bwMode="auto">
          <a:xfrm>
            <a:off x="6030262" y="2490194"/>
            <a:ext cx="3113737" cy="165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b="1" kern="0" dirty="0">
                <a:solidFill>
                  <a:srgbClr val="443BFF"/>
                </a:solidFill>
              </a:rPr>
              <a:t>Level 1</a:t>
            </a:r>
          </a:p>
          <a:p>
            <a:r>
              <a:rPr lang="en-US" altLang="zh-CN" sz="1600" b="1" kern="0" dirty="0">
                <a:solidFill>
                  <a:srgbClr val="443BFF"/>
                </a:solidFill>
              </a:rPr>
              <a:t>Fleet consists of</a:t>
            </a:r>
          </a:p>
          <a:p>
            <a:pPr lvl="1"/>
            <a:r>
              <a:rPr lang="en-US" altLang="zh-CN" sz="1600" b="1" kern="0" dirty="0">
                <a:solidFill>
                  <a:srgbClr val="443BFF"/>
                </a:solidFill>
              </a:rPr>
              <a:t>Computation cores</a:t>
            </a:r>
          </a:p>
          <a:p>
            <a:pPr lvl="1"/>
            <a:r>
              <a:rPr lang="en-US" altLang="zh-CN" sz="1600" b="1" kern="0" dirty="0">
                <a:solidFill>
                  <a:srgbClr val="443BFF"/>
                </a:solidFill>
              </a:rPr>
              <a:t>I/O core</a:t>
            </a:r>
          </a:p>
          <a:p>
            <a:r>
              <a:rPr lang="en-US" altLang="zh-CN" sz="1600" b="1" kern="0" dirty="0">
                <a:solidFill>
                  <a:srgbClr val="443BFF"/>
                </a:solidFill>
              </a:rPr>
              <a:t>Block consists of tiles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760311-B993-423E-A9AC-43D38493C976}"/>
              </a:ext>
            </a:extLst>
          </p:cNvPr>
          <p:cNvSpPr/>
          <p:nvPr/>
        </p:nvSpPr>
        <p:spPr bwMode="auto">
          <a:xfrm>
            <a:off x="1763688" y="1268760"/>
            <a:ext cx="864096" cy="2394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691CDB6-D350-4137-8DD3-6432E1243B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593" y="5453990"/>
            <a:ext cx="5106454" cy="71131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B830BE2-FC04-4752-898E-83D29C3E90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6400" y="1296000"/>
            <a:ext cx="914400" cy="15651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80BC5BE-4A25-4760-8F97-222E5584CBC0}"/>
              </a:ext>
            </a:extLst>
          </p:cNvPr>
          <p:cNvSpPr/>
          <p:nvPr/>
        </p:nvSpPr>
        <p:spPr bwMode="auto">
          <a:xfrm>
            <a:off x="2195736" y="3140968"/>
            <a:ext cx="360040" cy="239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6BD15F4-017A-43E9-A96D-C3A8304AA36D}"/>
              </a:ext>
            </a:extLst>
          </p:cNvPr>
          <p:cNvSpPr/>
          <p:nvPr/>
        </p:nvSpPr>
        <p:spPr bwMode="auto">
          <a:xfrm>
            <a:off x="3916800" y="3085200"/>
            <a:ext cx="144000" cy="144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7E11180-1C9E-4A5B-A69F-6FB709D5B91E}"/>
              </a:ext>
            </a:extLst>
          </p:cNvPr>
          <p:cNvSpPr/>
          <p:nvPr/>
        </p:nvSpPr>
        <p:spPr bwMode="auto">
          <a:xfrm>
            <a:off x="4917600" y="3081600"/>
            <a:ext cx="144000" cy="144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ABCD5BA-EF31-42F0-9146-A103E87EEF80}"/>
              </a:ext>
            </a:extLst>
          </p:cNvPr>
          <p:cNvSpPr/>
          <p:nvPr/>
        </p:nvSpPr>
        <p:spPr bwMode="auto">
          <a:xfrm>
            <a:off x="422649" y="6427587"/>
            <a:ext cx="396496" cy="19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AFC99CD-993F-4D7F-B7F6-B5E0C3613638}"/>
              </a:ext>
            </a:extLst>
          </p:cNvPr>
          <p:cNvSpPr/>
          <p:nvPr/>
        </p:nvSpPr>
        <p:spPr>
          <a:xfrm>
            <a:off x="837785" y="6336412"/>
            <a:ext cx="864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/>
              <a:t>block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1F1775F-533A-4468-B873-159CBD887C60}"/>
              </a:ext>
            </a:extLst>
          </p:cNvPr>
          <p:cNvSpPr/>
          <p:nvPr/>
        </p:nvSpPr>
        <p:spPr bwMode="auto">
          <a:xfrm>
            <a:off x="361944" y="6328932"/>
            <a:ext cx="6802344" cy="39241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6E31120-C8B3-4A54-837B-7678E3210511}"/>
              </a:ext>
            </a:extLst>
          </p:cNvPr>
          <p:cNvSpPr/>
          <p:nvPr/>
        </p:nvSpPr>
        <p:spPr>
          <a:xfrm>
            <a:off x="2018100" y="6344270"/>
            <a:ext cx="864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/>
              <a:t>tile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035BE6C-DB0D-4B40-9753-D769E94D636E}"/>
              </a:ext>
            </a:extLst>
          </p:cNvPr>
          <p:cNvSpPr/>
          <p:nvPr/>
        </p:nvSpPr>
        <p:spPr bwMode="auto">
          <a:xfrm>
            <a:off x="1628111" y="6410299"/>
            <a:ext cx="360040" cy="239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A0D1B84-4E44-4E85-8FF6-0BB21803CB8A}"/>
              </a:ext>
            </a:extLst>
          </p:cNvPr>
          <p:cNvSpPr/>
          <p:nvPr/>
        </p:nvSpPr>
        <p:spPr>
          <a:xfrm>
            <a:off x="2938066" y="6332774"/>
            <a:ext cx="864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/>
              <a:t>slice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9E8AE36-76AE-4BEE-A1C1-E26A2ADF0E74}"/>
              </a:ext>
            </a:extLst>
          </p:cNvPr>
          <p:cNvSpPr/>
          <p:nvPr/>
        </p:nvSpPr>
        <p:spPr bwMode="auto">
          <a:xfrm>
            <a:off x="2620117" y="6485198"/>
            <a:ext cx="288000" cy="71761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C3B5C14-7DC9-4820-9F13-B9AFD33ABC4D}"/>
              </a:ext>
            </a:extLst>
          </p:cNvPr>
          <p:cNvSpPr/>
          <p:nvPr/>
        </p:nvSpPr>
        <p:spPr bwMode="auto">
          <a:xfrm>
            <a:off x="3635896" y="6456936"/>
            <a:ext cx="144000" cy="144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F5A593A-8CF7-449A-83EE-317B58875E44}"/>
              </a:ext>
            </a:extLst>
          </p:cNvPr>
          <p:cNvSpPr/>
          <p:nvPr/>
        </p:nvSpPr>
        <p:spPr bwMode="auto">
          <a:xfrm>
            <a:off x="5854388" y="6462272"/>
            <a:ext cx="144000" cy="144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0EC1D96-7D24-4570-B2BA-62BD211AE7F2}"/>
              </a:ext>
            </a:extLst>
          </p:cNvPr>
          <p:cNvSpPr/>
          <p:nvPr/>
        </p:nvSpPr>
        <p:spPr>
          <a:xfrm>
            <a:off x="3793668" y="6331834"/>
            <a:ext cx="2065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/>
              <a:t>Computation core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A0D9686-5412-4DBA-B9EB-088AB4D604BC}"/>
              </a:ext>
            </a:extLst>
          </p:cNvPr>
          <p:cNvSpPr/>
          <p:nvPr/>
        </p:nvSpPr>
        <p:spPr>
          <a:xfrm>
            <a:off x="6012160" y="6328932"/>
            <a:ext cx="1080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/>
              <a:t>I/O core</a:t>
            </a:r>
          </a:p>
        </p:txBody>
      </p:sp>
    </p:spTree>
    <p:extLst>
      <p:ext uri="{BB962C8B-B14F-4D97-AF65-F5344CB8AC3E}">
        <p14:creationId xmlns:p14="http://schemas.microsoft.com/office/powerpoint/2010/main" val="406826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3"/>
    </mc:Choice>
    <mc:Fallback xmlns="">
      <p:transition spd="slow" advTm="3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81481E-6 L 0.00087 0.1942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969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22222E-6 L 0.00156 0.1872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935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96296E-6 L 0.03559 0.1715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3D14DA89-C9B6-455E-8EC7-4387F42BB89F}"/>
              </a:ext>
            </a:extLst>
          </p:cNvPr>
          <p:cNvSpPr txBox="1">
            <a:spLocks/>
          </p:cNvSpPr>
          <p:nvPr/>
        </p:nvSpPr>
        <p:spPr bwMode="auto">
          <a:xfrm>
            <a:off x="6030262" y="2490194"/>
            <a:ext cx="3113737" cy="165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kern="0" dirty="0"/>
              <a:t>Level 1</a:t>
            </a:r>
          </a:p>
          <a:p>
            <a:r>
              <a:rPr lang="en-US" altLang="zh-CN" sz="1600" kern="0" dirty="0"/>
              <a:t>Fleet consists of</a:t>
            </a:r>
          </a:p>
          <a:p>
            <a:pPr lvl="1"/>
            <a:r>
              <a:rPr lang="en-US" altLang="zh-CN" sz="1600" kern="0" dirty="0"/>
              <a:t>Computation cores</a:t>
            </a:r>
          </a:p>
          <a:p>
            <a:pPr lvl="1"/>
            <a:r>
              <a:rPr lang="en-US" altLang="zh-CN" sz="1600" kern="0" dirty="0"/>
              <a:t>I/O core</a:t>
            </a:r>
          </a:p>
          <a:p>
            <a:r>
              <a:rPr lang="en-US" altLang="zh-CN" sz="1600" kern="0" dirty="0"/>
              <a:t>Block consists of tiles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867FFCA-4694-4D0F-A369-F9AF7707B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93" y="5373216"/>
            <a:ext cx="5103105" cy="71084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691CDB6-D350-4137-8DD3-6432E1243B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93" y="5374800"/>
            <a:ext cx="5104800" cy="7110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3B1218-71AF-4441-B58D-B070441BB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41" y="2824693"/>
            <a:ext cx="5103105" cy="88304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5B7D715-D7C3-400F-AD50-AA31CA5255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93" y="1124744"/>
            <a:ext cx="5106454" cy="129329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84DB0E2-AFCC-4433-ACAD-B5C0FB1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Dual-side multi-level partition mechanism</a:t>
            </a:r>
            <a:endParaRPr lang="zh-CN" altLang="en-US" dirty="0"/>
          </a:p>
        </p:txBody>
      </p:sp>
      <p:sp>
        <p:nvSpPr>
          <p:cNvPr id="114" name="内容占位符 2">
            <a:extLst>
              <a:ext uri="{FF2B5EF4-FFF2-40B4-BE49-F238E27FC236}">
                <a16:creationId xmlns:a16="http://schemas.microsoft.com/office/drawing/2014/main" id="{BC449380-5341-4A28-AA4C-C5E75F2F440C}"/>
              </a:ext>
            </a:extLst>
          </p:cNvPr>
          <p:cNvSpPr txBox="1">
            <a:spLocks/>
          </p:cNvSpPr>
          <p:nvPr/>
        </p:nvSpPr>
        <p:spPr bwMode="auto">
          <a:xfrm>
            <a:off x="6084168" y="1268760"/>
            <a:ext cx="305415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kern="0" dirty="0"/>
              <a:t>Level 0</a:t>
            </a:r>
          </a:p>
          <a:p>
            <a:r>
              <a:rPr lang="en-US" altLang="zh-CN" sz="1600" kern="0" dirty="0"/>
              <a:t>CPEs consists of fleets</a:t>
            </a:r>
          </a:p>
          <a:p>
            <a:r>
              <a:rPr lang="en-US" altLang="zh-CN" sz="1600" kern="0" dirty="0"/>
              <a:t>Matrix consists of blocks</a:t>
            </a:r>
          </a:p>
        </p:txBody>
      </p:sp>
      <p:sp>
        <p:nvSpPr>
          <p:cNvPr id="116" name="内容占位符 2">
            <a:extLst>
              <a:ext uri="{FF2B5EF4-FFF2-40B4-BE49-F238E27FC236}">
                <a16:creationId xmlns:a16="http://schemas.microsoft.com/office/drawing/2014/main" id="{342AD04D-5AFF-4016-B644-3C25A69F4B13}"/>
              </a:ext>
            </a:extLst>
          </p:cNvPr>
          <p:cNvSpPr txBox="1">
            <a:spLocks/>
          </p:cNvSpPr>
          <p:nvPr/>
        </p:nvSpPr>
        <p:spPr bwMode="auto">
          <a:xfrm>
            <a:off x="6030262" y="4077072"/>
            <a:ext cx="310805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b="1" kern="0" dirty="0">
                <a:solidFill>
                  <a:srgbClr val="443BFF"/>
                </a:solidFill>
              </a:rPr>
              <a:t>Level 2</a:t>
            </a:r>
          </a:p>
          <a:p>
            <a:r>
              <a:rPr lang="en-US" altLang="zh-CN" sz="1600" b="1" kern="0" dirty="0">
                <a:solidFill>
                  <a:srgbClr val="443BFF"/>
                </a:solidFill>
              </a:rPr>
              <a:t>Computation cores cooperate with I/O core</a:t>
            </a:r>
          </a:p>
          <a:p>
            <a:r>
              <a:rPr lang="en-US" altLang="zh-CN" sz="1600" b="1" kern="0" dirty="0">
                <a:solidFill>
                  <a:srgbClr val="443BFF"/>
                </a:solidFill>
              </a:rPr>
              <a:t>Tile consists of slices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12DC25-B21B-4762-8C3B-FD15B8E400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593" y="4077072"/>
            <a:ext cx="5103105" cy="84009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C4BA9E1-4890-4DA6-A9B9-6A0B77DDFD6D}"/>
              </a:ext>
            </a:extLst>
          </p:cNvPr>
          <p:cNvSpPr/>
          <p:nvPr/>
        </p:nvSpPr>
        <p:spPr bwMode="auto">
          <a:xfrm>
            <a:off x="2534400" y="4365104"/>
            <a:ext cx="288000" cy="71761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0694D2D-C0F1-4516-832D-4C42F22FD518}"/>
              </a:ext>
            </a:extLst>
          </p:cNvPr>
          <p:cNvSpPr/>
          <p:nvPr/>
        </p:nvSpPr>
        <p:spPr bwMode="auto">
          <a:xfrm>
            <a:off x="3880800" y="4436865"/>
            <a:ext cx="144000" cy="144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29496FC-A51B-42A7-890B-AB580AE1594C}"/>
              </a:ext>
            </a:extLst>
          </p:cNvPr>
          <p:cNvSpPr/>
          <p:nvPr/>
        </p:nvSpPr>
        <p:spPr bwMode="auto">
          <a:xfrm>
            <a:off x="422649" y="6427587"/>
            <a:ext cx="396496" cy="1915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5F1FA1F-1AD7-421B-804D-B96578DED9DC}"/>
              </a:ext>
            </a:extLst>
          </p:cNvPr>
          <p:cNvSpPr/>
          <p:nvPr/>
        </p:nvSpPr>
        <p:spPr>
          <a:xfrm>
            <a:off x="837785" y="6336412"/>
            <a:ext cx="864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/>
              <a:t>block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D4BC405-E5A1-4D73-8BDC-2EC6409A0D63}"/>
              </a:ext>
            </a:extLst>
          </p:cNvPr>
          <p:cNvSpPr/>
          <p:nvPr/>
        </p:nvSpPr>
        <p:spPr bwMode="auto">
          <a:xfrm>
            <a:off x="361944" y="6328932"/>
            <a:ext cx="6802344" cy="39241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F3D372D-DF89-4769-99D9-8DE945B49D6A}"/>
              </a:ext>
            </a:extLst>
          </p:cNvPr>
          <p:cNvSpPr/>
          <p:nvPr/>
        </p:nvSpPr>
        <p:spPr>
          <a:xfrm>
            <a:off x="2018100" y="6344270"/>
            <a:ext cx="864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/>
              <a:t>tile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7D4FCB8-CC69-44CD-8029-471FC9C32C65}"/>
              </a:ext>
            </a:extLst>
          </p:cNvPr>
          <p:cNvSpPr/>
          <p:nvPr/>
        </p:nvSpPr>
        <p:spPr bwMode="auto">
          <a:xfrm>
            <a:off x="1628111" y="6410299"/>
            <a:ext cx="360040" cy="239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3D7B53C-9F3C-41D0-B777-C00846283328}"/>
              </a:ext>
            </a:extLst>
          </p:cNvPr>
          <p:cNvSpPr/>
          <p:nvPr/>
        </p:nvSpPr>
        <p:spPr>
          <a:xfrm>
            <a:off x="2938066" y="6332774"/>
            <a:ext cx="864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/>
              <a:t>slice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12EB984-5B7C-4935-A1FD-EAA6BE625EB0}"/>
              </a:ext>
            </a:extLst>
          </p:cNvPr>
          <p:cNvSpPr/>
          <p:nvPr/>
        </p:nvSpPr>
        <p:spPr bwMode="auto">
          <a:xfrm>
            <a:off x="2620117" y="6485198"/>
            <a:ext cx="288000" cy="71761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F5835B9-7630-42D4-9B36-3F0725617489}"/>
              </a:ext>
            </a:extLst>
          </p:cNvPr>
          <p:cNvSpPr/>
          <p:nvPr/>
        </p:nvSpPr>
        <p:spPr bwMode="auto">
          <a:xfrm>
            <a:off x="3635896" y="6456936"/>
            <a:ext cx="144000" cy="1440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896188E-21FF-4D44-9715-3B85DE30A25A}"/>
              </a:ext>
            </a:extLst>
          </p:cNvPr>
          <p:cNvSpPr/>
          <p:nvPr/>
        </p:nvSpPr>
        <p:spPr bwMode="auto">
          <a:xfrm>
            <a:off x="5854388" y="6462272"/>
            <a:ext cx="144000" cy="144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3C08235A-AE11-490E-9A76-817174EA9ACC}"/>
              </a:ext>
            </a:extLst>
          </p:cNvPr>
          <p:cNvSpPr/>
          <p:nvPr/>
        </p:nvSpPr>
        <p:spPr>
          <a:xfrm>
            <a:off x="3793668" y="6331834"/>
            <a:ext cx="2065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/>
              <a:t>Computation core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D97AC00-FC22-42DE-8A1E-C9B4D4D9986A}"/>
              </a:ext>
            </a:extLst>
          </p:cNvPr>
          <p:cNvSpPr/>
          <p:nvPr/>
        </p:nvSpPr>
        <p:spPr>
          <a:xfrm>
            <a:off x="6012160" y="6328932"/>
            <a:ext cx="1080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/>
              <a:t>I/O core</a:t>
            </a:r>
          </a:p>
        </p:txBody>
      </p:sp>
    </p:spTree>
    <p:extLst>
      <p:ext uri="{BB962C8B-B14F-4D97-AF65-F5344CB8AC3E}">
        <p14:creationId xmlns:p14="http://schemas.microsoft.com/office/powerpoint/2010/main" val="131322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3"/>
    </mc:Choice>
    <mc:Fallback xmlns="">
      <p:transition spd="slow" advTm="3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33333E-6 L 0.01025 0.173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865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599 0.1576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3B1218-71AF-4441-B58D-B070441BB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41" y="2824693"/>
            <a:ext cx="5103105" cy="88304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5B7D715-D7C3-400F-AD50-AA31CA525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93" y="1124744"/>
            <a:ext cx="5106454" cy="129329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84DB0E2-AFCC-4433-ACAD-B5C0FB1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Dual-side multi-level partition mechanism</a:t>
            </a:r>
            <a:endParaRPr lang="zh-CN" altLang="en-US" dirty="0"/>
          </a:p>
        </p:txBody>
      </p:sp>
      <p:sp>
        <p:nvSpPr>
          <p:cNvPr id="114" name="内容占位符 2">
            <a:extLst>
              <a:ext uri="{FF2B5EF4-FFF2-40B4-BE49-F238E27FC236}">
                <a16:creationId xmlns:a16="http://schemas.microsoft.com/office/drawing/2014/main" id="{BC449380-5341-4A28-AA4C-C5E75F2F440C}"/>
              </a:ext>
            </a:extLst>
          </p:cNvPr>
          <p:cNvSpPr txBox="1">
            <a:spLocks/>
          </p:cNvSpPr>
          <p:nvPr/>
        </p:nvSpPr>
        <p:spPr bwMode="auto">
          <a:xfrm>
            <a:off x="6084168" y="1268760"/>
            <a:ext cx="305415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kern="0" dirty="0"/>
              <a:t>Level 0</a:t>
            </a:r>
          </a:p>
          <a:p>
            <a:r>
              <a:rPr lang="en-US" altLang="zh-CN" sz="1600" kern="0" dirty="0"/>
              <a:t>CPEs consists of fleets</a:t>
            </a:r>
          </a:p>
          <a:p>
            <a:r>
              <a:rPr lang="en-US" altLang="zh-CN" sz="1600" kern="0" dirty="0"/>
              <a:t>Matrix consists of blocks</a:t>
            </a:r>
          </a:p>
        </p:txBody>
      </p:sp>
      <p:sp>
        <p:nvSpPr>
          <p:cNvPr id="116" name="内容占位符 2">
            <a:extLst>
              <a:ext uri="{FF2B5EF4-FFF2-40B4-BE49-F238E27FC236}">
                <a16:creationId xmlns:a16="http://schemas.microsoft.com/office/drawing/2014/main" id="{342AD04D-5AFF-4016-B644-3C25A69F4B13}"/>
              </a:ext>
            </a:extLst>
          </p:cNvPr>
          <p:cNvSpPr txBox="1">
            <a:spLocks/>
          </p:cNvSpPr>
          <p:nvPr/>
        </p:nvSpPr>
        <p:spPr bwMode="auto">
          <a:xfrm>
            <a:off x="6030262" y="4077072"/>
            <a:ext cx="310805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kern="0" dirty="0"/>
              <a:t>Level 2</a:t>
            </a:r>
          </a:p>
          <a:p>
            <a:r>
              <a:rPr lang="en-US" altLang="zh-CN" sz="1600" kern="0" dirty="0"/>
              <a:t>Computation cores cooperate with I/O core</a:t>
            </a:r>
          </a:p>
          <a:p>
            <a:r>
              <a:rPr lang="en-US" altLang="zh-CN" sz="1600" kern="0" dirty="0"/>
              <a:t>Tile consists of slices</a:t>
            </a:r>
          </a:p>
        </p:txBody>
      </p:sp>
      <p:sp>
        <p:nvSpPr>
          <p:cNvPr id="117" name="内容占位符 2">
            <a:extLst>
              <a:ext uri="{FF2B5EF4-FFF2-40B4-BE49-F238E27FC236}">
                <a16:creationId xmlns:a16="http://schemas.microsoft.com/office/drawing/2014/main" id="{4C8B9BF7-E714-48AF-B2AD-0F3DA8F2E1A9}"/>
              </a:ext>
            </a:extLst>
          </p:cNvPr>
          <p:cNvSpPr txBox="1">
            <a:spLocks/>
          </p:cNvSpPr>
          <p:nvPr/>
        </p:nvSpPr>
        <p:spPr bwMode="auto">
          <a:xfrm>
            <a:off x="6030262" y="5373216"/>
            <a:ext cx="253876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b="1" kern="0" dirty="0">
                <a:solidFill>
                  <a:srgbClr val="443BFF"/>
                </a:solidFill>
              </a:rPr>
              <a:t>Level 3</a:t>
            </a:r>
          </a:p>
          <a:p>
            <a:r>
              <a:rPr lang="en-US" altLang="zh-CN" sz="1600" b="1" kern="0" dirty="0">
                <a:solidFill>
                  <a:srgbClr val="443BFF"/>
                </a:solidFill>
              </a:rPr>
              <a:t>Slice is the basic computation unit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760311-B993-423E-A9AC-43D38493C976}"/>
              </a:ext>
            </a:extLst>
          </p:cNvPr>
          <p:cNvSpPr/>
          <p:nvPr/>
        </p:nvSpPr>
        <p:spPr bwMode="auto">
          <a:xfrm>
            <a:off x="1763688" y="1268760"/>
            <a:ext cx="864096" cy="2394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7B830BE2-FC04-4752-898E-83D29C3E9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400" y="1296000"/>
            <a:ext cx="914400" cy="1565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212DC25-B21B-4762-8C3B-FD15B8E40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93" y="4077072"/>
            <a:ext cx="5103105" cy="8400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74BFFF-F55D-4570-A5B5-31E9848526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593" y="5373216"/>
            <a:ext cx="5103105" cy="710847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11C99450-8A89-45A1-B0B8-7E5CD65804B9}"/>
              </a:ext>
            </a:extLst>
          </p:cNvPr>
          <p:cNvSpPr txBox="1">
            <a:spLocks/>
          </p:cNvSpPr>
          <p:nvPr/>
        </p:nvSpPr>
        <p:spPr bwMode="auto">
          <a:xfrm>
            <a:off x="6030262" y="2490194"/>
            <a:ext cx="3113737" cy="1658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kern="0" dirty="0"/>
              <a:t>Level 1</a:t>
            </a:r>
          </a:p>
          <a:p>
            <a:r>
              <a:rPr lang="en-US" altLang="zh-CN" sz="1600" kern="0" dirty="0"/>
              <a:t>Fleet consists of</a:t>
            </a:r>
          </a:p>
          <a:p>
            <a:pPr lvl="1"/>
            <a:r>
              <a:rPr lang="en-US" altLang="zh-CN" sz="1600" kern="0" dirty="0"/>
              <a:t>Computation cores</a:t>
            </a:r>
          </a:p>
          <a:p>
            <a:pPr lvl="1"/>
            <a:r>
              <a:rPr lang="en-US" altLang="zh-CN" sz="1600" kern="0" dirty="0"/>
              <a:t>I/O core</a:t>
            </a:r>
          </a:p>
          <a:p>
            <a:r>
              <a:rPr lang="en-US" altLang="zh-CN" sz="1600" kern="0" dirty="0"/>
              <a:t>Block consists of tiles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1A73DB9-1EC1-4B47-9989-04529CEEF7D2}"/>
              </a:ext>
            </a:extLst>
          </p:cNvPr>
          <p:cNvSpPr txBox="1">
            <a:spLocks/>
          </p:cNvSpPr>
          <p:nvPr/>
        </p:nvSpPr>
        <p:spPr bwMode="auto">
          <a:xfrm>
            <a:off x="611560" y="6327449"/>
            <a:ext cx="7807692" cy="37229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All levels form the dual-side multi-level partition mechanism</a:t>
            </a:r>
            <a:endParaRPr lang="zh-CN" altLang="en-US" sz="1600" baseline="30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46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3"/>
    </mc:Choice>
    <mc:Fallback xmlns="">
      <p:transition spd="slow" advTm="3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BEEA54A4-1832-4015-96F3-B647A8E46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99" y="2148780"/>
            <a:ext cx="1213376" cy="278996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E9EC036-75DF-4719-9189-3276C0F43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1028491"/>
            <a:ext cx="6480718" cy="112143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84DB0E2-AFCC-4433-ACAD-B5C0FB1A0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24" y="344402"/>
            <a:ext cx="8568952" cy="552571"/>
          </a:xfrm>
        </p:spPr>
        <p:txBody>
          <a:bodyPr/>
          <a:lstStyle/>
          <a:p>
            <a:r>
              <a:rPr lang="en-US" altLang="zh-CN" dirty="0"/>
              <a:t>Level 1: Block-Fleet Mapping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0240D2C5-451B-4A1A-9DD3-935CB2F90ACA}"/>
              </a:ext>
            </a:extLst>
          </p:cNvPr>
          <p:cNvSpPr/>
          <p:nvPr/>
        </p:nvSpPr>
        <p:spPr bwMode="auto">
          <a:xfrm>
            <a:off x="2915816" y="980728"/>
            <a:ext cx="2016224" cy="914400"/>
          </a:xfrm>
          <a:prstGeom prst="ellipse">
            <a:avLst/>
          </a:prstGeom>
          <a:noFill/>
          <a:ln w="28575" cap="flat" cmpd="sng" algn="ctr">
            <a:solidFill>
              <a:srgbClr val="443B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7804B77-64D5-49CF-B98F-392E09EAEEBB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H="1">
            <a:off x="1232516" y="1761217"/>
            <a:ext cx="1978569" cy="32250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443BFF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9E630ADC-2EA4-4193-8572-0AAF45A03E0D}"/>
              </a:ext>
            </a:extLst>
          </p:cNvPr>
          <p:cNvSpPr/>
          <p:nvPr/>
        </p:nvSpPr>
        <p:spPr bwMode="auto">
          <a:xfrm>
            <a:off x="5457869" y="1052736"/>
            <a:ext cx="2210475" cy="770384"/>
          </a:xfrm>
          <a:prstGeom prst="ellipse">
            <a:avLst/>
          </a:prstGeom>
          <a:noFill/>
          <a:ln w="28575" cap="flat" cmpd="sng" algn="ctr">
            <a:solidFill>
              <a:srgbClr val="443B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113879B-43AD-4DE0-9AC2-5821293FE19A}"/>
              </a:ext>
            </a:extLst>
          </p:cNvPr>
          <p:cNvCxnSpPr>
            <a:cxnSpLocks/>
            <a:stCxn id="16" idx="4"/>
          </p:cNvCxnSpPr>
          <p:nvPr/>
        </p:nvCxnSpPr>
        <p:spPr bwMode="auto">
          <a:xfrm flipH="1">
            <a:off x="6543192" y="1823120"/>
            <a:ext cx="19915" cy="35250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443BFF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4EE0B506-14B4-412B-B4CA-51497BBF1D80}"/>
              </a:ext>
            </a:extLst>
          </p:cNvPr>
          <p:cNvSpPr txBox="1">
            <a:spLocks/>
          </p:cNvSpPr>
          <p:nvPr/>
        </p:nvSpPr>
        <p:spPr bwMode="auto">
          <a:xfrm>
            <a:off x="179512" y="5077998"/>
            <a:ext cx="8352928" cy="1298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kern="0" dirty="0"/>
              <a:t>The CPEs on Sunway can be divided into 8 fleets</a:t>
            </a:r>
          </a:p>
          <a:p>
            <a:r>
              <a:rPr lang="en-US" altLang="zh-CN" sz="1600" kern="0" dirty="0"/>
              <a:t>Fleets work independently to process blocks</a:t>
            </a:r>
          </a:p>
          <a:p>
            <a:r>
              <a:rPr lang="en-US" altLang="zh-CN" sz="1600" kern="0" dirty="0"/>
              <a:t>The height of a block is </a:t>
            </a:r>
            <a:r>
              <a:rPr lang="en-US" altLang="zh-CN" sz="1600" kern="0" dirty="0">
                <a:sym typeface="Symbol" panose="05050102010706020507" pitchFamily="18" charset="2"/>
              </a:rPr>
              <a:t>, which determines the buffer size of vector </a:t>
            </a:r>
            <a:r>
              <a:rPr lang="en-US" altLang="zh-CN" sz="1600" i="1" kern="0" dirty="0">
                <a:sym typeface="Symbol" panose="05050102010706020507" pitchFamily="18" charset="2"/>
              </a:rPr>
              <a:t>y</a:t>
            </a:r>
          </a:p>
        </p:txBody>
      </p:sp>
      <p:sp>
        <p:nvSpPr>
          <p:cNvPr id="22" name="箭头: 左右 21">
            <a:extLst>
              <a:ext uri="{FF2B5EF4-FFF2-40B4-BE49-F238E27FC236}">
                <a16:creationId xmlns:a16="http://schemas.microsoft.com/office/drawing/2014/main" id="{9DD138E4-B9FC-4193-BB55-E862B9CAE479}"/>
              </a:ext>
            </a:extLst>
          </p:cNvPr>
          <p:cNvSpPr/>
          <p:nvPr/>
        </p:nvSpPr>
        <p:spPr bwMode="auto">
          <a:xfrm>
            <a:off x="5052744" y="1377274"/>
            <a:ext cx="354122" cy="184666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996ADCA-DF59-4FAC-994F-03383E11DA14}"/>
              </a:ext>
            </a:extLst>
          </p:cNvPr>
          <p:cNvSpPr txBox="1"/>
          <p:nvPr/>
        </p:nvSpPr>
        <p:spPr>
          <a:xfrm>
            <a:off x="4888253" y="988987"/>
            <a:ext cx="82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4BD9C405-694D-4FE0-BDC5-F57672CB5A62}"/>
              </a:ext>
            </a:extLst>
          </p:cNvPr>
          <p:cNvSpPr/>
          <p:nvPr/>
        </p:nvSpPr>
        <p:spPr bwMode="auto">
          <a:xfrm>
            <a:off x="611560" y="2083719"/>
            <a:ext cx="411052" cy="660570"/>
          </a:xfrm>
          <a:prstGeom prst="ellipse">
            <a:avLst/>
          </a:prstGeom>
          <a:noFill/>
          <a:ln w="28575" cap="flat" cmpd="sng" algn="ctr">
            <a:solidFill>
              <a:srgbClr val="443B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EBE87C1-7EB2-478E-AF63-18F122A148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263"/>
          <a:stretch/>
        </p:blipFill>
        <p:spPr>
          <a:xfrm>
            <a:off x="4963967" y="2177092"/>
            <a:ext cx="3180739" cy="9545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C3547A2-87C1-4C9A-AC04-68573C8E6E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967" y="3138398"/>
            <a:ext cx="3180739" cy="3653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088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14"/>
    </mc:Choice>
    <mc:Fallback xmlns="">
      <p:transition spd="slow" advTm="14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22" grpId="0" animBg="1"/>
      <p:bldP spid="24" grpId="0"/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8FEA985E-81AE-4CC3-8A8F-27DCBADE9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203" y="3133535"/>
            <a:ext cx="3240000" cy="183942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F149CDD7-0782-4D38-8A1A-0B25F9078F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263"/>
          <a:stretch/>
        </p:blipFill>
        <p:spPr>
          <a:xfrm>
            <a:off x="4963967" y="2177092"/>
            <a:ext cx="3180739" cy="95454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B4D1D9BC-E2AC-49DB-9562-B985CEEF851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32000" y="1029600"/>
            <a:ext cx="6480000" cy="112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873933-6157-4E3A-AC20-42AD22C0D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1642" y="2111893"/>
            <a:ext cx="2270625" cy="95706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84DB0E2-AFCC-4433-ACAD-B5C0FB1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Level 2: Tile-Core Mapping</a:t>
            </a:r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DBA88B0-F9BD-4285-A613-90E1374D634A}"/>
              </a:ext>
            </a:extLst>
          </p:cNvPr>
          <p:cNvSpPr/>
          <p:nvPr/>
        </p:nvSpPr>
        <p:spPr bwMode="auto">
          <a:xfrm>
            <a:off x="3635896" y="1089943"/>
            <a:ext cx="936104" cy="736268"/>
          </a:xfrm>
          <a:prstGeom prst="ellipse">
            <a:avLst/>
          </a:prstGeom>
          <a:noFill/>
          <a:ln w="28575" cap="flat" cmpd="sng" algn="ctr">
            <a:solidFill>
              <a:srgbClr val="443B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CF93DEE-9DEB-4F84-9429-1A3CBD572FF0}"/>
              </a:ext>
            </a:extLst>
          </p:cNvPr>
          <p:cNvCxnSpPr>
            <a:cxnSpLocks/>
            <a:stCxn id="12" idx="4"/>
            <a:endCxn id="33" idx="0"/>
          </p:cNvCxnSpPr>
          <p:nvPr/>
        </p:nvCxnSpPr>
        <p:spPr bwMode="auto">
          <a:xfrm flipH="1">
            <a:off x="3794985" y="1826211"/>
            <a:ext cx="308963" cy="4786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443BFF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4FC82FCE-E716-4386-B502-A990E11E91E9}"/>
              </a:ext>
            </a:extLst>
          </p:cNvPr>
          <p:cNvSpPr/>
          <p:nvPr/>
        </p:nvSpPr>
        <p:spPr bwMode="auto">
          <a:xfrm>
            <a:off x="5715793" y="1052736"/>
            <a:ext cx="1664520" cy="736268"/>
          </a:xfrm>
          <a:prstGeom prst="ellipse">
            <a:avLst/>
          </a:prstGeom>
          <a:noFill/>
          <a:ln w="28575" cap="flat" cmpd="sng" algn="ctr">
            <a:solidFill>
              <a:srgbClr val="443B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D443079-2D59-41B7-B548-F7DD23769DAE}"/>
              </a:ext>
            </a:extLst>
          </p:cNvPr>
          <p:cNvCxnSpPr>
            <a:cxnSpLocks/>
            <a:stCxn id="15" idx="4"/>
            <a:endCxn id="34" idx="0"/>
          </p:cNvCxnSpPr>
          <p:nvPr/>
        </p:nvCxnSpPr>
        <p:spPr bwMode="auto">
          <a:xfrm flipH="1">
            <a:off x="6444208" y="1789004"/>
            <a:ext cx="103845" cy="157737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443BFF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BAB0CEEA-204A-45BC-AD9D-E31EC26DB657}"/>
              </a:ext>
            </a:extLst>
          </p:cNvPr>
          <p:cNvSpPr txBox="1">
            <a:spLocks/>
          </p:cNvSpPr>
          <p:nvPr/>
        </p:nvSpPr>
        <p:spPr bwMode="auto">
          <a:xfrm>
            <a:off x="169046" y="5118100"/>
            <a:ext cx="8363394" cy="1714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kern="0" dirty="0"/>
              <a:t>The computation cores and I/O core cooperate to process tiles</a:t>
            </a:r>
          </a:p>
          <a:p>
            <a:pPr lvl="1"/>
            <a:r>
              <a:rPr lang="en-US" altLang="zh-CN" sz="1200" kern="0" dirty="0"/>
              <a:t>The computation cores produce the results of tiles independently</a:t>
            </a:r>
          </a:p>
          <a:p>
            <a:pPr lvl="1"/>
            <a:r>
              <a:rPr lang="en-US" altLang="zh-CN" sz="1200" kern="0" dirty="0"/>
              <a:t>The I/O core performs reduction on the results from computation cores</a:t>
            </a:r>
            <a:endParaRPr lang="en-US" altLang="zh-CN" sz="1600" kern="0" dirty="0"/>
          </a:p>
          <a:p>
            <a:r>
              <a:rPr lang="en-US" altLang="zh-CN" sz="1600" kern="0" dirty="0"/>
              <a:t>The height of a tile is same as the block</a:t>
            </a:r>
          </a:p>
          <a:p>
            <a:r>
              <a:rPr lang="en-US" altLang="zh-CN" sz="1600" kern="0" dirty="0"/>
              <a:t>The width of a tile is </a:t>
            </a:r>
            <a:r>
              <a:rPr lang="en-US" altLang="zh-CN" sz="1600" kern="0" dirty="0">
                <a:sym typeface="Symbol" panose="05050102010706020507" pitchFamily="18" charset="2"/>
              </a:rPr>
              <a:t>, which determines the buffer size of vector </a:t>
            </a:r>
            <a:r>
              <a:rPr lang="en-US" altLang="zh-CN" sz="1600" i="1" kern="0" dirty="0">
                <a:sym typeface="Symbol" panose="05050102010706020507" pitchFamily="18" charset="2"/>
              </a:rPr>
              <a:t>x</a:t>
            </a:r>
          </a:p>
        </p:txBody>
      </p:sp>
      <p:sp>
        <p:nvSpPr>
          <p:cNvPr id="28" name="箭头: 左右 27">
            <a:extLst>
              <a:ext uri="{FF2B5EF4-FFF2-40B4-BE49-F238E27FC236}">
                <a16:creationId xmlns:a16="http://schemas.microsoft.com/office/drawing/2014/main" id="{67F894EA-0632-409A-978A-E1810D161100}"/>
              </a:ext>
            </a:extLst>
          </p:cNvPr>
          <p:cNvSpPr/>
          <p:nvPr/>
        </p:nvSpPr>
        <p:spPr bwMode="auto">
          <a:xfrm>
            <a:off x="4840860" y="1380981"/>
            <a:ext cx="667244" cy="192303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AB28088-EE4C-43C0-AF19-2CF432B142CD}"/>
              </a:ext>
            </a:extLst>
          </p:cNvPr>
          <p:cNvSpPr txBox="1"/>
          <p:nvPr/>
        </p:nvSpPr>
        <p:spPr>
          <a:xfrm>
            <a:off x="4828696" y="1052736"/>
            <a:ext cx="82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9B1E4C5-7C2E-4342-AA41-084D86122384}"/>
              </a:ext>
            </a:extLst>
          </p:cNvPr>
          <p:cNvSpPr/>
          <p:nvPr/>
        </p:nvSpPr>
        <p:spPr bwMode="auto">
          <a:xfrm>
            <a:off x="3505596" y="2304863"/>
            <a:ext cx="578777" cy="764097"/>
          </a:xfrm>
          <a:prstGeom prst="ellipse">
            <a:avLst/>
          </a:prstGeom>
          <a:noFill/>
          <a:ln w="28575" cap="flat" cmpd="sng" algn="ctr">
            <a:solidFill>
              <a:srgbClr val="443B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399B4313-0E2D-4849-9A55-9DFAD9C686C9}"/>
              </a:ext>
            </a:extLst>
          </p:cNvPr>
          <p:cNvSpPr/>
          <p:nvPr/>
        </p:nvSpPr>
        <p:spPr bwMode="auto">
          <a:xfrm>
            <a:off x="4572000" y="3366380"/>
            <a:ext cx="3744416" cy="1572365"/>
          </a:xfrm>
          <a:prstGeom prst="ellipse">
            <a:avLst/>
          </a:prstGeom>
          <a:noFill/>
          <a:ln w="28575" cap="flat" cmpd="sng" algn="ctr">
            <a:solidFill>
              <a:srgbClr val="443B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669D3B70-7466-4741-8054-67F4A3ECC7F5}"/>
              </a:ext>
            </a:extLst>
          </p:cNvPr>
          <p:cNvSpPr/>
          <p:nvPr/>
        </p:nvSpPr>
        <p:spPr bwMode="auto">
          <a:xfrm flipH="1">
            <a:off x="2516666" y="2060847"/>
            <a:ext cx="399147" cy="360041"/>
          </a:xfrm>
          <a:prstGeom prst="ellipse">
            <a:avLst/>
          </a:prstGeom>
          <a:noFill/>
          <a:ln w="28575" cap="flat" cmpd="sng" algn="ctr">
            <a:solidFill>
              <a:srgbClr val="443B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34021EA-AC89-4176-892F-D3A89A0C08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099" y="2148780"/>
            <a:ext cx="1213376" cy="278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7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28" grpId="0" animBg="1"/>
      <p:bldP spid="29" grpId="0"/>
      <p:bldP spid="33" grpId="0" animBg="1"/>
      <p:bldP spid="34" grpId="0" animBg="1"/>
      <p:bldP spid="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2B0727A8-2209-49C8-8084-2A1E3F577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263"/>
          <a:stretch/>
        </p:blipFill>
        <p:spPr>
          <a:xfrm>
            <a:off x="4963967" y="2177092"/>
            <a:ext cx="3180739" cy="95454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4EA6B11-4F72-496D-88C1-9E12EF6E9DE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32000" y="1029600"/>
            <a:ext cx="6480000" cy="112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E95910-847C-4C04-9260-B6E1CD64BD1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967999" y="3132000"/>
            <a:ext cx="3240000" cy="1767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7EEC9B-BDFD-42F8-B816-C25BFBAEB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1642" y="2111893"/>
            <a:ext cx="2270625" cy="95706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6C28E01C-43DE-4450-A493-D5E5C65C30F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332000" y="1029600"/>
            <a:ext cx="6480000" cy="1123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4F3F68C-5386-4FBB-A941-6C20097B7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3728" y="2996952"/>
            <a:ext cx="1518075" cy="118986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6C874F6-E77C-406C-B433-0DDD93C94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2053" y="2111893"/>
            <a:ext cx="2270625" cy="95706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84DB0E2-AFCC-4433-ACAD-B5C0FB1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Level 3: Slice Computation</a:t>
            </a:r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DBA88B0-F9BD-4285-A613-90E1374D634A}"/>
              </a:ext>
            </a:extLst>
          </p:cNvPr>
          <p:cNvSpPr/>
          <p:nvPr/>
        </p:nvSpPr>
        <p:spPr bwMode="auto">
          <a:xfrm>
            <a:off x="3688404" y="1054141"/>
            <a:ext cx="862944" cy="675948"/>
          </a:xfrm>
          <a:prstGeom prst="ellipse">
            <a:avLst/>
          </a:prstGeom>
          <a:noFill/>
          <a:ln w="28575" cap="flat" cmpd="sng" algn="ctr">
            <a:solidFill>
              <a:srgbClr val="443B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FC82FCE-E716-4386-B502-A990E11E91E9}"/>
              </a:ext>
            </a:extLst>
          </p:cNvPr>
          <p:cNvSpPr/>
          <p:nvPr/>
        </p:nvSpPr>
        <p:spPr bwMode="auto">
          <a:xfrm>
            <a:off x="6012160" y="1259468"/>
            <a:ext cx="1008112" cy="369332"/>
          </a:xfrm>
          <a:prstGeom prst="ellipse">
            <a:avLst/>
          </a:prstGeom>
          <a:noFill/>
          <a:ln w="28575" cap="flat" cmpd="sng" algn="ctr">
            <a:solidFill>
              <a:srgbClr val="443B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CF93DEE-9DEB-4F84-9429-1A3CBD572FF0}"/>
              </a:ext>
            </a:extLst>
          </p:cNvPr>
          <p:cNvCxnSpPr>
            <a:cxnSpLocks/>
            <a:stCxn id="12" idx="3"/>
          </p:cNvCxnSpPr>
          <p:nvPr/>
        </p:nvCxnSpPr>
        <p:spPr bwMode="auto">
          <a:xfrm flipH="1">
            <a:off x="3149709" y="1631099"/>
            <a:ext cx="665070" cy="210454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443BFF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ECE9E03A-ABBF-442A-B886-39D2DCF2E990}"/>
              </a:ext>
            </a:extLst>
          </p:cNvPr>
          <p:cNvSpPr txBox="1">
            <a:spLocks/>
          </p:cNvSpPr>
          <p:nvPr/>
        </p:nvSpPr>
        <p:spPr bwMode="auto">
          <a:xfrm>
            <a:off x="179512" y="5085184"/>
            <a:ext cx="8784976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kern="0" dirty="0"/>
              <a:t>The computation core sends a message when the calculation of a slice is completed</a:t>
            </a:r>
          </a:p>
          <a:p>
            <a:r>
              <a:rPr lang="en-US" altLang="zh-CN" sz="1600" kern="0" dirty="0"/>
              <a:t>The height of a slice is </a:t>
            </a:r>
            <a:r>
              <a:rPr lang="en-US" altLang="zh-CN" sz="1600" kern="0" dirty="0">
                <a:sym typeface="Symbol" panose="05050102010706020507" pitchFamily="18" charset="2"/>
              </a:rPr>
              <a:t>, which fits the message size of register communication</a:t>
            </a:r>
          </a:p>
          <a:p>
            <a:r>
              <a:rPr lang="en-US" altLang="zh-CN" sz="1600" kern="0" dirty="0">
                <a:sym typeface="Symbol" panose="05050102010706020507" pitchFamily="18" charset="2"/>
              </a:rPr>
              <a:t>Slice is a basic computation unit in our method</a:t>
            </a:r>
            <a:endParaRPr lang="en-US" altLang="zh-CN" sz="1600" kern="0" dirty="0"/>
          </a:p>
        </p:txBody>
      </p:sp>
      <p:sp>
        <p:nvSpPr>
          <p:cNvPr id="29" name="箭头: 左右 28">
            <a:extLst>
              <a:ext uri="{FF2B5EF4-FFF2-40B4-BE49-F238E27FC236}">
                <a16:creationId xmlns:a16="http://schemas.microsoft.com/office/drawing/2014/main" id="{87FD59B5-B2CF-4131-923F-A4733358CA18}"/>
              </a:ext>
            </a:extLst>
          </p:cNvPr>
          <p:cNvSpPr/>
          <p:nvPr/>
        </p:nvSpPr>
        <p:spPr bwMode="auto">
          <a:xfrm>
            <a:off x="4827671" y="1348085"/>
            <a:ext cx="651982" cy="303237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6A4115C-72CC-4EEC-AD6A-2E45286759D3}"/>
              </a:ext>
            </a:extLst>
          </p:cNvPr>
          <p:cNvSpPr txBox="1"/>
          <p:nvPr/>
        </p:nvSpPr>
        <p:spPr>
          <a:xfrm>
            <a:off x="4835470" y="1027633"/>
            <a:ext cx="82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18D7F98-AAB2-405E-A199-638031D1189D}"/>
              </a:ext>
            </a:extLst>
          </p:cNvPr>
          <p:cNvCxnSpPr>
            <a:cxnSpLocks/>
            <a:stCxn id="15" idx="4"/>
          </p:cNvCxnSpPr>
          <p:nvPr/>
        </p:nvCxnSpPr>
        <p:spPr bwMode="auto">
          <a:xfrm>
            <a:off x="6516216" y="1628800"/>
            <a:ext cx="857322" cy="154236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443BFF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04667771-F340-4B9F-883A-BDE350D7EED0}"/>
              </a:ext>
            </a:extLst>
          </p:cNvPr>
          <p:cNvSpPr/>
          <p:nvPr/>
        </p:nvSpPr>
        <p:spPr bwMode="auto">
          <a:xfrm>
            <a:off x="5436097" y="3171162"/>
            <a:ext cx="2808312" cy="455249"/>
          </a:xfrm>
          <a:prstGeom prst="ellipse">
            <a:avLst/>
          </a:prstGeom>
          <a:noFill/>
          <a:ln w="28575" cap="flat" cmpd="sng" algn="ctr">
            <a:solidFill>
              <a:srgbClr val="443B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92FD0E7-513A-437A-9F95-20A8A5AC1BD6}"/>
              </a:ext>
            </a:extLst>
          </p:cNvPr>
          <p:cNvSpPr/>
          <p:nvPr/>
        </p:nvSpPr>
        <p:spPr bwMode="auto">
          <a:xfrm>
            <a:off x="1896617" y="3333792"/>
            <a:ext cx="576064" cy="455249"/>
          </a:xfrm>
          <a:prstGeom prst="ellipse">
            <a:avLst/>
          </a:prstGeom>
          <a:noFill/>
          <a:ln w="28575" cap="flat" cmpd="sng" algn="ctr">
            <a:solidFill>
              <a:srgbClr val="443B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C4CFABB-5683-4C5F-8C39-9A7933A86E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099" y="2148780"/>
            <a:ext cx="1213376" cy="278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0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0.22153 -0.0032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76" y="-16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27" grpId="0" uiExpand="1" build="allAtOnce"/>
      <p:bldP spid="29" grpId="0" animBg="1"/>
      <p:bldP spid="29" grpId="1" animBg="1"/>
      <p:bldP spid="30" grpId="0"/>
      <p:bldP spid="30" grpId="1"/>
      <p:bldP spid="28" grpId="0" animBg="1"/>
      <p:bldP spid="28" grpId="1" animBg="1"/>
      <p:bldP spid="34" grpId="0" animBg="1"/>
      <p:bldP spid="3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>
            <a:extLst>
              <a:ext uri="{FF2B5EF4-FFF2-40B4-BE49-F238E27FC236}">
                <a16:creationId xmlns:a16="http://schemas.microsoft.com/office/drawing/2014/main" id="{4ED253F7-A804-4E4B-B3A6-449AF9E26AC3}"/>
              </a:ext>
            </a:extLst>
          </p:cNvPr>
          <p:cNvSpPr/>
          <p:nvPr/>
        </p:nvSpPr>
        <p:spPr bwMode="auto">
          <a:xfrm>
            <a:off x="1032530" y="3024638"/>
            <a:ext cx="580356" cy="2880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63110B8-951B-4FA9-BB56-7040322E1D96}"/>
              </a:ext>
            </a:extLst>
          </p:cNvPr>
          <p:cNvSpPr/>
          <p:nvPr/>
        </p:nvSpPr>
        <p:spPr bwMode="auto">
          <a:xfrm>
            <a:off x="1023859" y="6026088"/>
            <a:ext cx="379789" cy="28323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v1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929F7E8-AADA-445F-8AFB-3C0C1F94BF40}"/>
              </a:ext>
            </a:extLst>
          </p:cNvPr>
          <p:cNvCxnSpPr>
            <a:cxnSpLocks/>
          </p:cNvCxnSpPr>
          <p:nvPr/>
        </p:nvCxnSpPr>
        <p:spPr bwMode="auto">
          <a:xfrm>
            <a:off x="1041904" y="2331335"/>
            <a:ext cx="3860076" cy="476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784DB0E2-AFCC-4433-ACAD-B5C0FB1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4CF9A88-87DD-4CAD-8057-4009918F7493}"/>
              </a:ext>
            </a:extLst>
          </p:cNvPr>
          <p:cNvSpPr/>
          <p:nvPr/>
        </p:nvSpPr>
        <p:spPr bwMode="auto">
          <a:xfrm>
            <a:off x="357495" y="1632042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C0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736E65C-8D45-4795-AA9B-86762A5F9973}"/>
              </a:ext>
            </a:extLst>
          </p:cNvPr>
          <p:cNvSpPr/>
          <p:nvPr/>
        </p:nvSpPr>
        <p:spPr bwMode="auto">
          <a:xfrm>
            <a:off x="1013631" y="1632043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C1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8B738EC-E68E-4F62-9075-07320B5B274F}"/>
              </a:ext>
            </a:extLst>
          </p:cNvPr>
          <p:cNvSpPr/>
          <p:nvPr/>
        </p:nvSpPr>
        <p:spPr bwMode="auto">
          <a:xfrm>
            <a:off x="1681665" y="1632042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C2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57742A1-5620-4281-A503-E3AA986051F9}"/>
              </a:ext>
            </a:extLst>
          </p:cNvPr>
          <p:cNvSpPr/>
          <p:nvPr/>
        </p:nvSpPr>
        <p:spPr bwMode="auto">
          <a:xfrm>
            <a:off x="2349216" y="1642898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C3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8108AB5-BDB4-450C-9B6E-C1CD2823B841}"/>
              </a:ext>
            </a:extLst>
          </p:cNvPr>
          <p:cNvCxnSpPr>
            <a:cxnSpLocks/>
          </p:cNvCxnSpPr>
          <p:nvPr/>
        </p:nvCxnSpPr>
        <p:spPr bwMode="auto">
          <a:xfrm flipV="1">
            <a:off x="539552" y="3160787"/>
            <a:ext cx="10577" cy="275102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4BC894D5-A3DB-487B-AC0F-69860A2BFDBA}"/>
              </a:ext>
            </a:extLst>
          </p:cNvPr>
          <p:cNvSpPr/>
          <p:nvPr/>
        </p:nvSpPr>
        <p:spPr bwMode="auto">
          <a:xfrm>
            <a:off x="2998965" y="1642898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C4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E1C8996-18EC-4944-8C42-DE511782D646}"/>
              </a:ext>
            </a:extLst>
          </p:cNvPr>
          <p:cNvSpPr/>
          <p:nvPr/>
        </p:nvSpPr>
        <p:spPr bwMode="auto">
          <a:xfrm>
            <a:off x="3682915" y="1639934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C5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B5F2C941-809C-4E3B-B71F-EAE82B7C4252}"/>
              </a:ext>
            </a:extLst>
          </p:cNvPr>
          <p:cNvSpPr/>
          <p:nvPr/>
        </p:nvSpPr>
        <p:spPr bwMode="auto">
          <a:xfrm>
            <a:off x="4338482" y="1652293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C6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867B79F-E167-46F4-8ECD-75BE6DB7F9FD}"/>
              </a:ext>
            </a:extLst>
          </p:cNvPr>
          <p:cNvSpPr/>
          <p:nvPr/>
        </p:nvSpPr>
        <p:spPr bwMode="auto">
          <a:xfrm>
            <a:off x="5016614" y="1652293"/>
            <a:ext cx="563498" cy="552571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C7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F0F70DD-6E84-464B-ADA4-6C233F32F346}"/>
              </a:ext>
            </a:extLst>
          </p:cNvPr>
          <p:cNvCxnSpPr>
            <a:cxnSpLocks/>
          </p:cNvCxnSpPr>
          <p:nvPr/>
        </p:nvCxnSpPr>
        <p:spPr bwMode="auto">
          <a:xfrm flipV="1">
            <a:off x="1160296" y="3312670"/>
            <a:ext cx="27328" cy="25880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E904F3F-477A-4F9D-A7C4-CC4A08E52819}"/>
              </a:ext>
            </a:extLst>
          </p:cNvPr>
          <p:cNvSpPr/>
          <p:nvPr/>
        </p:nvSpPr>
        <p:spPr bwMode="auto">
          <a:xfrm>
            <a:off x="353635" y="2872755"/>
            <a:ext cx="580356" cy="288032"/>
          </a:xfrm>
          <a:prstGeom prst="rect">
            <a:avLst/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LDM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E2433B9-D11D-4A86-87CE-72FC77B95B32}"/>
              </a:ext>
            </a:extLst>
          </p:cNvPr>
          <p:cNvSpPr txBox="1"/>
          <p:nvPr/>
        </p:nvSpPr>
        <p:spPr>
          <a:xfrm>
            <a:off x="2948703" y="3445587"/>
            <a:ext cx="13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●  ●  ●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53333A7-4FBE-4019-99CF-4C0EC461C86D}"/>
              </a:ext>
            </a:extLst>
          </p:cNvPr>
          <p:cNvSpPr/>
          <p:nvPr/>
        </p:nvSpPr>
        <p:spPr bwMode="auto">
          <a:xfrm>
            <a:off x="354851" y="2296691"/>
            <a:ext cx="579140" cy="471110"/>
          </a:xfrm>
          <a:prstGeom prst="rec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57B1B3F-38BD-440B-AD18-697D6215C12A}"/>
              </a:ext>
            </a:extLst>
          </p:cNvPr>
          <p:cNvSpPr/>
          <p:nvPr/>
        </p:nvSpPr>
        <p:spPr bwMode="auto">
          <a:xfrm>
            <a:off x="1033746" y="2448574"/>
            <a:ext cx="579140" cy="471110"/>
          </a:xfrm>
          <a:prstGeom prst="rec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EA864B6-C084-47A4-93FE-48216C0B1BCC}"/>
              </a:ext>
            </a:extLst>
          </p:cNvPr>
          <p:cNvSpPr/>
          <p:nvPr/>
        </p:nvSpPr>
        <p:spPr bwMode="auto">
          <a:xfrm>
            <a:off x="1680449" y="3260191"/>
            <a:ext cx="580356" cy="288032"/>
          </a:xfrm>
          <a:prstGeom prst="rect">
            <a:avLst/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LDM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0EB87AD-D9A5-4D76-99A2-9C318EBEB9B8}"/>
              </a:ext>
            </a:extLst>
          </p:cNvPr>
          <p:cNvSpPr/>
          <p:nvPr/>
        </p:nvSpPr>
        <p:spPr bwMode="auto">
          <a:xfrm>
            <a:off x="1681665" y="2684127"/>
            <a:ext cx="579140" cy="471110"/>
          </a:xfrm>
          <a:prstGeom prst="rec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15CB793-E7CA-46DB-9154-86368A4C4586}"/>
              </a:ext>
            </a:extLst>
          </p:cNvPr>
          <p:cNvSpPr/>
          <p:nvPr/>
        </p:nvSpPr>
        <p:spPr bwMode="auto">
          <a:xfrm>
            <a:off x="4989294" y="3284984"/>
            <a:ext cx="662826" cy="888754"/>
          </a:xfrm>
          <a:prstGeom prst="rect">
            <a:avLst/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Buffer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(LDM)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7FD9FF8-E6AB-420B-B6A7-94FBB80C9176}"/>
              </a:ext>
            </a:extLst>
          </p:cNvPr>
          <p:cNvSpPr/>
          <p:nvPr/>
        </p:nvSpPr>
        <p:spPr bwMode="auto">
          <a:xfrm>
            <a:off x="4989294" y="2276872"/>
            <a:ext cx="662826" cy="888754"/>
          </a:xfrm>
          <a:prstGeom prst="rec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7217BB3-C9B2-4056-96C9-D2D88AC26E68}"/>
              </a:ext>
            </a:extLst>
          </p:cNvPr>
          <p:cNvCxnSpPr>
            <a:cxnSpLocks/>
          </p:cNvCxnSpPr>
          <p:nvPr/>
        </p:nvCxnSpPr>
        <p:spPr bwMode="auto">
          <a:xfrm>
            <a:off x="1699892" y="2548944"/>
            <a:ext cx="3202088" cy="476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B870A6F-0B8C-4633-A7D8-2A2F89E67EAE}"/>
              </a:ext>
            </a:extLst>
          </p:cNvPr>
          <p:cNvCxnSpPr>
            <a:cxnSpLocks/>
          </p:cNvCxnSpPr>
          <p:nvPr/>
        </p:nvCxnSpPr>
        <p:spPr bwMode="auto">
          <a:xfrm>
            <a:off x="2260805" y="2780928"/>
            <a:ext cx="2641175" cy="311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436F855-0F7E-46EB-989D-E40D9EBCB8F5}"/>
              </a:ext>
            </a:extLst>
          </p:cNvPr>
          <p:cNvCxnSpPr>
            <a:cxnSpLocks/>
          </p:cNvCxnSpPr>
          <p:nvPr/>
        </p:nvCxnSpPr>
        <p:spPr bwMode="auto">
          <a:xfrm flipV="1">
            <a:off x="1835696" y="3548223"/>
            <a:ext cx="32899" cy="23524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1C947E4-F988-4060-ABD9-BEEA969B191C}"/>
              </a:ext>
            </a:extLst>
          </p:cNvPr>
          <p:cNvSpPr/>
          <p:nvPr/>
        </p:nvSpPr>
        <p:spPr bwMode="auto">
          <a:xfrm>
            <a:off x="794505" y="4952779"/>
            <a:ext cx="3346138" cy="4512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Sparse Matrix A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4A2C248-F580-4CDE-B1AC-12D6D9A1D621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971" y="3245300"/>
            <a:ext cx="15873" cy="16847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1B225C9C-1CC6-495F-AE2C-09B38037A91C}"/>
              </a:ext>
            </a:extLst>
          </p:cNvPr>
          <p:cNvCxnSpPr>
            <a:cxnSpLocks/>
          </p:cNvCxnSpPr>
          <p:nvPr/>
        </p:nvCxnSpPr>
        <p:spPr bwMode="auto">
          <a:xfrm flipV="1">
            <a:off x="1439674" y="3310301"/>
            <a:ext cx="14424" cy="161978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33394EA-A795-47AA-B433-E393E00657EB}"/>
              </a:ext>
            </a:extLst>
          </p:cNvPr>
          <p:cNvCxnSpPr>
            <a:cxnSpLocks/>
          </p:cNvCxnSpPr>
          <p:nvPr/>
        </p:nvCxnSpPr>
        <p:spPr bwMode="auto">
          <a:xfrm flipV="1">
            <a:off x="2067661" y="3538514"/>
            <a:ext cx="26560" cy="13915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32274F78-55F3-4643-8A52-EDCC484AA9F4}"/>
              </a:ext>
            </a:extLst>
          </p:cNvPr>
          <p:cNvSpPr/>
          <p:nvPr/>
        </p:nvSpPr>
        <p:spPr bwMode="auto">
          <a:xfrm>
            <a:off x="3466510" y="5724501"/>
            <a:ext cx="2840540" cy="4824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Vector y (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ymbol" panose="05050102010706020507" pitchFamily="18" charset="2"/>
              </a:rPr>
              <a:t></a:t>
            </a: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)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4B9608AF-9FE1-49D5-9D63-148EBD2C484F}"/>
              </a:ext>
            </a:extLst>
          </p:cNvPr>
          <p:cNvCxnSpPr>
            <a:cxnSpLocks/>
            <a:stCxn id="44" idx="2"/>
          </p:cNvCxnSpPr>
          <p:nvPr/>
        </p:nvCxnSpPr>
        <p:spPr bwMode="auto">
          <a:xfrm>
            <a:off x="5320707" y="4173738"/>
            <a:ext cx="0" cy="150690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BC0DDE1-4EC2-4BEA-BC9D-2901FAD57FBD}"/>
              </a:ext>
            </a:extLst>
          </p:cNvPr>
          <p:cNvSpPr/>
          <p:nvPr/>
        </p:nvSpPr>
        <p:spPr bwMode="auto">
          <a:xfrm>
            <a:off x="260179" y="5906260"/>
            <a:ext cx="2840540" cy="4824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Vector x (</a:t>
            </a: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ymbol" panose="05050102010706020507" pitchFamily="18" charset="2"/>
              </a:rPr>
              <a:t></a:t>
            </a: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)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6" name="内容占位符 2">
            <a:extLst>
              <a:ext uri="{FF2B5EF4-FFF2-40B4-BE49-F238E27FC236}">
                <a16:creationId xmlns:a16="http://schemas.microsoft.com/office/drawing/2014/main" id="{43FFC5FE-879D-4A8C-AACD-F7246C5CFB5D}"/>
              </a:ext>
            </a:extLst>
          </p:cNvPr>
          <p:cNvSpPr txBox="1">
            <a:spLocks/>
          </p:cNvSpPr>
          <p:nvPr/>
        </p:nvSpPr>
        <p:spPr bwMode="auto">
          <a:xfrm>
            <a:off x="5889542" y="1879735"/>
            <a:ext cx="3506994" cy="277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1" kern="0" dirty="0">
                <a:solidFill>
                  <a:srgbClr val="443BFF"/>
                </a:solidFill>
              </a:rPr>
              <a:t>Get  x(</a:t>
            </a:r>
            <a:r>
              <a:rPr lang="en-US" altLang="zh-CN" b="1" dirty="0">
                <a:ln>
                  <a:noFill/>
                </a:ln>
                <a:solidFill>
                  <a:srgbClr val="443B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ymbol" panose="05050102010706020507" pitchFamily="18" charset="2"/>
              </a:rPr>
              <a:t></a:t>
            </a:r>
            <a:r>
              <a:rPr lang="en-US" altLang="zh-CN" b="1" kern="0" dirty="0">
                <a:solidFill>
                  <a:srgbClr val="443BFF"/>
                </a:solidFill>
                <a:cs typeface="Calibri" panose="020F0502020204030204" pitchFamily="34" charset="0"/>
                <a:sym typeface="Symbol" panose="05050102010706020507" pitchFamily="18" charset="2"/>
              </a:rPr>
              <a:t>)</a:t>
            </a:r>
            <a:endParaRPr lang="en-US" altLang="zh-CN" b="1" kern="0" dirty="0">
              <a:solidFill>
                <a:srgbClr val="443BFF"/>
              </a:solidFill>
            </a:endParaRPr>
          </a:p>
          <a:p>
            <a:pPr marL="457200" lvl="1" indent="0">
              <a:buNone/>
            </a:pPr>
            <a:endParaRPr lang="en-US" altLang="zh-CN" kern="0" dirty="0"/>
          </a:p>
          <a:p>
            <a:pPr marL="0" indent="0">
              <a:buNone/>
            </a:pPr>
            <a:r>
              <a:rPr lang="en-US" altLang="zh-CN" kern="0" dirty="0"/>
              <a:t>       </a:t>
            </a:r>
            <a:r>
              <a:rPr lang="en-US" altLang="zh-CN" sz="1600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506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44444E-6 L 0.00364 -0.436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-2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3BC0DDE1-4EC2-4BEA-BC9D-2901FAD57FBD}"/>
              </a:ext>
            </a:extLst>
          </p:cNvPr>
          <p:cNvSpPr/>
          <p:nvPr/>
        </p:nvSpPr>
        <p:spPr bwMode="auto">
          <a:xfrm>
            <a:off x="260179" y="5906260"/>
            <a:ext cx="2840540" cy="4824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Vector x (</a:t>
            </a: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ymbol" panose="05050102010706020507" pitchFamily="18" charset="2"/>
              </a:rPr>
              <a:t></a:t>
            </a: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)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15CAF6B-B4F6-4EBF-A7E5-CDE5EA08E6FA}"/>
              </a:ext>
            </a:extLst>
          </p:cNvPr>
          <p:cNvSpPr/>
          <p:nvPr/>
        </p:nvSpPr>
        <p:spPr bwMode="auto">
          <a:xfrm>
            <a:off x="1259632" y="5013176"/>
            <a:ext cx="313444" cy="24594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s1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929F7E8-AADA-445F-8AFB-3C0C1F94BF40}"/>
              </a:ext>
            </a:extLst>
          </p:cNvPr>
          <p:cNvCxnSpPr>
            <a:cxnSpLocks/>
          </p:cNvCxnSpPr>
          <p:nvPr/>
        </p:nvCxnSpPr>
        <p:spPr bwMode="auto">
          <a:xfrm>
            <a:off x="1041904" y="2331335"/>
            <a:ext cx="3860076" cy="476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784DB0E2-AFCC-4433-ACAD-B5C0FB1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4CF9A88-87DD-4CAD-8057-4009918F7493}"/>
              </a:ext>
            </a:extLst>
          </p:cNvPr>
          <p:cNvSpPr/>
          <p:nvPr/>
        </p:nvSpPr>
        <p:spPr bwMode="auto">
          <a:xfrm>
            <a:off x="357495" y="1632042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C0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736E65C-8D45-4795-AA9B-86762A5F9973}"/>
              </a:ext>
            </a:extLst>
          </p:cNvPr>
          <p:cNvSpPr/>
          <p:nvPr/>
        </p:nvSpPr>
        <p:spPr bwMode="auto">
          <a:xfrm>
            <a:off x="1013631" y="1632043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C1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8B738EC-E68E-4F62-9075-07320B5B274F}"/>
              </a:ext>
            </a:extLst>
          </p:cNvPr>
          <p:cNvSpPr/>
          <p:nvPr/>
        </p:nvSpPr>
        <p:spPr bwMode="auto">
          <a:xfrm>
            <a:off x="1681665" y="1632042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C2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57742A1-5620-4281-A503-E3AA986051F9}"/>
              </a:ext>
            </a:extLst>
          </p:cNvPr>
          <p:cNvSpPr/>
          <p:nvPr/>
        </p:nvSpPr>
        <p:spPr bwMode="auto">
          <a:xfrm>
            <a:off x="2349216" y="1642898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C3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8108AB5-BDB4-450C-9B6E-C1CD2823B841}"/>
              </a:ext>
            </a:extLst>
          </p:cNvPr>
          <p:cNvCxnSpPr>
            <a:cxnSpLocks/>
          </p:cNvCxnSpPr>
          <p:nvPr/>
        </p:nvCxnSpPr>
        <p:spPr bwMode="auto">
          <a:xfrm flipV="1">
            <a:off x="539552" y="3160787"/>
            <a:ext cx="10577" cy="275102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4BC894D5-A3DB-487B-AC0F-69860A2BFDBA}"/>
              </a:ext>
            </a:extLst>
          </p:cNvPr>
          <p:cNvSpPr/>
          <p:nvPr/>
        </p:nvSpPr>
        <p:spPr bwMode="auto">
          <a:xfrm>
            <a:off x="2998965" y="1642898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C4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E1C8996-18EC-4944-8C42-DE511782D646}"/>
              </a:ext>
            </a:extLst>
          </p:cNvPr>
          <p:cNvSpPr/>
          <p:nvPr/>
        </p:nvSpPr>
        <p:spPr bwMode="auto">
          <a:xfrm>
            <a:off x="3682915" y="1639934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C5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B5F2C941-809C-4E3B-B71F-EAE82B7C4252}"/>
              </a:ext>
            </a:extLst>
          </p:cNvPr>
          <p:cNvSpPr/>
          <p:nvPr/>
        </p:nvSpPr>
        <p:spPr bwMode="auto">
          <a:xfrm>
            <a:off x="4338482" y="1652293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C6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867B79F-E167-46F4-8ECD-75BE6DB7F9FD}"/>
              </a:ext>
            </a:extLst>
          </p:cNvPr>
          <p:cNvSpPr/>
          <p:nvPr/>
        </p:nvSpPr>
        <p:spPr bwMode="auto">
          <a:xfrm>
            <a:off x="5016614" y="1652293"/>
            <a:ext cx="563498" cy="552571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C7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F0F70DD-6E84-464B-ADA4-6C233F32F346}"/>
              </a:ext>
            </a:extLst>
          </p:cNvPr>
          <p:cNvCxnSpPr>
            <a:cxnSpLocks/>
          </p:cNvCxnSpPr>
          <p:nvPr/>
        </p:nvCxnSpPr>
        <p:spPr bwMode="auto">
          <a:xfrm flipV="1">
            <a:off x="1160296" y="3312670"/>
            <a:ext cx="27328" cy="25880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E904F3F-477A-4F9D-A7C4-CC4A08E52819}"/>
              </a:ext>
            </a:extLst>
          </p:cNvPr>
          <p:cNvSpPr/>
          <p:nvPr/>
        </p:nvSpPr>
        <p:spPr bwMode="auto">
          <a:xfrm>
            <a:off x="353635" y="2872755"/>
            <a:ext cx="580356" cy="288032"/>
          </a:xfrm>
          <a:prstGeom prst="rect">
            <a:avLst/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LDM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E2433B9-D11D-4A86-87CE-72FC77B95B32}"/>
              </a:ext>
            </a:extLst>
          </p:cNvPr>
          <p:cNvSpPr txBox="1"/>
          <p:nvPr/>
        </p:nvSpPr>
        <p:spPr>
          <a:xfrm>
            <a:off x="2948703" y="3445587"/>
            <a:ext cx="13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●  ●  ●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53333A7-4FBE-4019-99CF-4C0EC461C86D}"/>
              </a:ext>
            </a:extLst>
          </p:cNvPr>
          <p:cNvSpPr/>
          <p:nvPr/>
        </p:nvSpPr>
        <p:spPr bwMode="auto">
          <a:xfrm>
            <a:off x="354851" y="2296691"/>
            <a:ext cx="579140" cy="471110"/>
          </a:xfrm>
          <a:prstGeom prst="rec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ED253F7-A804-4E4B-B3A6-449AF9E26AC3}"/>
              </a:ext>
            </a:extLst>
          </p:cNvPr>
          <p:cNvSpPr/>
          <p:nvPr/>
        </p:nvSpPr>
        <p:spPr bwMode="auto">
          <a:xfrm>
            <a:off x="1032530" y="3024638"/>
            <a:ext cx="580356" cy="2880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57B1B3F-38BD-440B-AD18-697D6215C12A}"/>
              </a:ext>
            </a:extLst>
          </p:cNvPr>
          <p:cNvSpPr/>
          <p:nvPr/>
        </p:nvSpPr>
        <p:spPr bwMode="auto">
          <a:xfrm>
            <a:off x="1033746" y="2448574"/>
            <a:ext cx="579140" cy="471110"/>
          </a:xfrm>
          <a:prstGeom prst="rec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EA864B6-C084-47A4-93FE-48216C0B1BCC}"/>
              </a:ext>
            </a:extLst>
          </p:cNvPr>
          <p:cNvSpPr/>
          <p:nvPr/>
        </p:nvSpPr>
        <p:spPr bwMode="auto">
          <a:xfrm>
            <a:off x="1680449" y="3260191"/>
            <a:ext cx="580356" cy="288032"/>
          </a:xfrm>
          <a:prstGeom prst="rect">
            <a:avLst/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LDM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0EB87AD-D9A5-4D76-99A2-9C318EBEB9B8}"/>
              </a:ext>
            </a:extLst>
          </p:cNvPr>
          <p:cNvSpPr/>
          <p:nvPr/>
        </p:nvSpPr>
        <p:spPr bwMode="auto">
          <a:xfrm>
            <a:off x="1681665" y="2684127"/>
            <a:ext cx="579140" cy="471110"/>
          </a:xfrm>
          <a:prstGeom prst="rec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15CB793-E7CA-46DB-9154-86368A4C4586}"/>
              </a:ext>
            </a:extLst>
          </p:cNvPr>
          <p:cNvSpPr/>
          <p:nvPr/>
        </p:nvSpPr>
        <p:spPr bwMode="auto">
          <a:xfrm>
            <a:off x="4989294" y="3284984"/>
            <a:ext cx="662826" cy="888754"/>
          </a:xfrm>
          <a:prstGeom prst="rect">
            <a:avLst/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Buffer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(LDM)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7FD9FF8-E6AB-420B-B6A7-94FBB80C9176}"/>
              </a:ext>
            </a:extLst>
          </p:cNvPr>
          <p:cNvSpPr/>
          <p:nvPr/>
        </p:nvSpPr>
        <p:spPr bwMode="auto">
          <a:xfrm>
            <a:off x="4989294" y="2276872"/>
            <a:ext cx="662826" cy="888754"/>
          </a:xfrm>
          <a:prstGeom prst="rec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7217BB3-C9B2-4056-96C9-D2D88AC26E68}"/>
              </a:ext>
            </a:extLst>
          </p:cNvPr>
          <p:cNvCxnSpPr>
            <a:cxnSpLocks/>
          </p:cNvCxnSpPr>
          <p:nvPr/>
        </p:nvCxnSpPr>
        <p:spPr bwMode="auto">
          <a:xfrm>
            <a:off x="1699892" y="2548944"/>
            <a:ext cx="3202088" cy="476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B870A6F-0B8C-4633-A7D8-2A2F89E67EAE}"/>
              </a:ext>
            </a:extLst>
          </p:cNvPr>
          <p:cNvCxnSpPr>
            <a:cxnSpLocks/>
          </p:cNvCxnSpPr>
          <p:nvPr/>
        </p:nvCxnSpPr>
        <p:spPr bwMode="auto">
          <a:xfrm>
            <a:off x="2260805" y="2780928"/>
            <a:ext cx="2641175" cy="311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436F855-0F7E-46EB-989D-E40D9EBCB8F5}"/>
              </a:ext>
            </a:extLst>
          </p:cNvPr>
          <p:cNvCxnSpPr>
            <a:cxnSpLocks/>
          </p:cNvCxnSpPr>
          <p:nvPr/>
        </p:nvCxnSpPr>
        <p:spPr bwMode="auto">
          <a:xfrm flipV="1">
            <a:off x="1835696" y="3548223"/>
            <a:ext cx="32899" cy="23524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4A2C248-F580-4CDE-B1AC-12D6D9A1D621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971" y="3245300"/>
            <a:ext cx="15873" cy="16847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1B225C9C-1CC6-495F-AE2C-09B38037A91C}"/>
              </a:ext>
            </a:extLst>
          </p:cNvPr>
          <p:cNvCxnSpPr>
            <a:cxnSpLocks/>
          </p:cNvCxnSpPr>
          <p:nvPr/>
        </p:nvCxnSpPr>
        <p:spPr bwMode="auto">
          <a:xfrm flipV="1">
            <a:off x="1439674" y="3310301"/>
            <a:ext cx="14424" cy="161978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33394EA-A795-47AA-B433-E393E00657EB}"/>
              </a:ext>
            </a:extLst>
          </p:cNvPr>
          <p:cNvCxnSpPr>
            <a:cxnSpLocks/>
          </p:cNvCxnSpPr>
          <p:nvPr/>
        </p:nvCxnSpPr>
        <p:spPr bwMode="auto">
          <a:xfrm flipV="1">
            <a:off x="2067661" y="3538514"/>
            <a:ext cx="26560" cy="13915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32274F78-55F3-4643-8A52-EDCC484AA9F4}"/>
              </a:ext>
            </a:extLst>
          </p:cNvPr>
          <p:cNvSpPr/>
          <p:nvPr/>
        </p:nvSpPr>
        <p:spPr bwMode="auto">
          <a:xfrm>
            <a:off x="3466510" y="5724501"/>
            <a:ext cx="2840540" cy="4824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Vector y (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ymbol" panose="05050102010706020507" pitchFamily="18" charset="2"/>
              </a:rPr>
              <a:t></a:t>
            </a: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)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4B9608AF-9FE1-49D5-9D63-148EBD2C484F}"/>
              </a:ext>
            </a:extLst>
          </p:cNvPr>
          <p:cNvCxnSpPr>
            <a:cxnSpLocks/>
            <a:stCxn id="44" idx="2"/>
          </p:cNvCxnSpPr>
          <p:nvPr/>
        </p:nvCxnSpPr>
        <p:spPr bwMode="auto">
          <a:xfrm>
            <a:off x="5320707" y="4173738"/>
            <a:ext cx="0" cy="150690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BDB0F0B5-90C9-4B73-9FD1-39312C6B611B}"/>
              </a:ext>
            </a:extLst>
          </p:cNvPr>
          <p:cNvSpPr/>
          <p:nvPr/>
        </p:nvSpPr>
        <p:spPr bwMode="auto">
          <a:xfrm>
            <a:off x="1032771" y="3013621"/>
            <a:ext cx="315899" cy="283232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v1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C947E4-F988-4060-ABD9-BEEA969B191C}"/>
              </a:ext>
            </a:extLst>
          </p:cNvPr>
          <p:cNvSpPr/>
          <p:nvPr/>
        </p:nvSpPr>
        <p:spPr bwMode="auto">
          <a:xfrm>
            <a:off x="794505" y="4952779"/>
            <a:ext cx="3346138" cy="4512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Sparse Matrix A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5CC16DBF-79AE-4A8F-B151-F1A2AC279FE7}"/>
              </a:ext>
            </a:extLst>
          </p:cNvPr>
          <p:cNvSpPr txBox="1">
            <a:spLocks/>
          </p:cNvSpPr>
          <p:nvPr/>
        </p:nvSpPr>
        <p:spPr bwMode="auto">
          <a:xfrm>
            <a:off x="5889542" y="1879735"/>
            <a:ext cx="3506994" cy="277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/>
              <a:t>Get  x(</a:t>
            </a:r>
            <a:r>
              <a:rPr lang="en-US" altLang="zh-CN" dirty="0">
                <a:ln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ymbol" panose="05050102010706020507" pitchFamily="18" charset="2"/>
              </a:rPr>
              <a:t></a:t>
            </a:r>
            <a:r>
              <a:rPr lang="en-US" altLang="zh-CN" kern="0" dirty="0">
                <a:cs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r>
              <a:rPr lang="en-US" altLang="zh-CN" b="1" kern="0" dirty="0">
                <a:solidFill>
                  <a:srgbClr val="443BFF"/>
                </a:solidFill>
              </a:rPr>
              <a:t>Get slice</a:t>
            </a:r>
          </a:p>
          <a:p>
            <a:pPr marL="457200" lvl="1" indent="0">
              <a:buNone/>
            </a:pPr>
            <a:endParaRPr lang="en-US" altLang="zh-CN" kern="0" dirty="0"/>
          </a:p>
          <a:p>
            <a:pPr marL="0" indent="0">
              <a:buNone/>
            </a:pPr>
            <a:r>
              <a:rPr lang="en-US" altLang="zh-CN" kern="0" dirty="0"/>
              <a:t>       </a:t>
            </a:r>
            <a:r>
              <a:rPr lang="en-US" altLang="zh-CN" sz="1600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927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59259E-6 L 0.00521 -0.288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3BC0DDE1-4EC2-4BEA-BC9D-2901FAD57FBD}"/>
              </a:ext>
            </a:extLst>
          </p:cNvPr>
          <p:cNvSpPr/>
          <p:nvPr/>
        </p:nvSpPr>
        <p:spPr bwMode="auto">
          <a:xfrm>
            <a:off x="260179" y="5906260"/>
            <a:ext cx="2840540" cy="4824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Vector x (</a:t>
            </a: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ymbol" panose="05050102010706020507" pitchFamily="18" charset="2"/>
              </a:rPr>
              <a:t></a:t>
            </a: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)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929F7E8-AADA-445F-8AFB-3C0C1F94BF40}"/>
              </a:ext>
            </a:extLst>
          </p:cNvPr>
          <p:cNvCxnSpPr>
            <a:cxnSpLocks/>
          </p:cNvCxnSpPr>
          <p:nvPr/>
        </p:nvCxnSpPr>
        <p:spPr bwMode="auto">
          <a:xfrm>
            <a:off x="1041904" y="2331335"/>
            <a:ext cx="3860076" cy="476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784DB0E2-AFCC-4433-ACAD-B5C0FB1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4CF9A88-87DD-4CAD-8057-4009918F7493}"/>
              </a:ext>
            </a:extLst>
          </p:cNvPr>
          <p:cNvSpPr/>
          <p:nvPr/>
        </p:nvSpPr>
        <p:spPr bwMode="auto">
          <a:xfrm>
            <a:off x="357495" y="1632042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C0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736E65C-8D45-4795-AA9B-86762A5F9973}"/>
              </a:ext>
            </a:extLst>
          </p:cNvPr>
          <p:cNvSpPr/>
          <p:nvPr/>
        </p:nvSpPr>
        <p:spPr bwMode="auto">
          <a:xfrm>
            <a:off x="1013631" y="1632043"/>
            <a:ext cx="563498" cy="55257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C1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8B738EC-E68E-4F62-9075-07320B5B274F}"/>
              </a:ext>
            </a:extLst>
          </p:cNvPr>
          <p:cNvSpPr/>
          <p:nvPr/>
        </p:nvSpPr>
        <p:spPr bwMode="auto">
          <a:xfrm>
            <a:off x="1681665" y="1632042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C2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57742A1-5620-4281-A503-E3AA986051F9}"/>
              </a:ext>
            </a:extLst>
          </p:cNvPr>
          <p:cNvSpPr/>
          <p:nvPr/>
        </p:nvSpPr>
        <p:spPr bwMode="auto">
          <a:xfrm>
            <a:off x="2349216" y="1642898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C3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8108AB5-BDB4-450C-9B6E-C1CD2823B841}"/>
              </a:ext>
            </a:extLst>
          </p:cNvPr>
          <p:cNvCxnSpPr>
            <a:cxnSpLocks/>
          </p:cNvCxnSpPr>
          <p:nvPr/>
        </p:nvCxnSpPr>
        <p:spPr bwMode="auto">
          <a:xfrm flipV="1">
            <a:off x="539552" y="3160787"/>
            <a:ext cx="10577" cy="275102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4BC894D5-A3DB-487B-AC0F-69860A2BFDBA}"/>
              </a:ext>
            </a:extLst>
          </p:cNvPr>
          <p:cNvSpPr/>
          <p:nvPr/>
        </p:nvSpPr>
        <p:spPr bwMode="auto">
          <a:xfrm>
            <a:off x="2998965" y="1642898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C4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E1C8996-18EC-4944-8C42-DE511782D646}"/>
              </a:ext>
            </a:extLst>
          </p:cNvPr>
          <p:cNvSpPr/>
          <p:nvPr/>
        </p:nvSpPr>
        <p:spPr bwMode="auto">
          <a:xfrm>
            <a:off x="3682915" y="1639934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C5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B5F2C941-809C-4E3B-B71F-EAE82B7C4252}"/>
              </a:ext>
            </a:extLst>
          </p:cNvPr>
          <p:cNvSpPr/>
          <p:nvPr/>
        </p:nvSpPr>
        <p:spPr bwMode="auto">
          <a:xfrm>
            <a:off x="4338482" y="1652293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C6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867B79F-E167-46F4-8ECD-75BE6DB7F9FD}"/>
              </a:ext>
            </a:extLst>
          </p:cNvPr>
          <p:cNvSpPr/>
          <p:nvPr/>
        </p:nvSpPr>
        <p:spPr bwMode="auto">
          <a:xfrm>
            <a:off x="5016614" y="1652293"/>
            <a:ext cx="563498" cy="552571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C7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F0F70DD-6E84-464B-ADA4-6C233F32F346}"/>
              </a:ext>
            </a:extLst>
          </p:cNvPr>
          <p:cNvCxnSpPr>
            <a:cxnSpLocks/>
          </p:cNvCxnSpPr>
          <p:nvPr/>
        </p:nvCxnSpPr>
        <p:spPr bwMode="auto">
          <a:xfrm flipV="1">
            <a:off x="1160296" y="3312670"/>
            <a:ext cx="27328" cy="25880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E904F3F-477A-4F9D-A7C4-CC4A08E52819}"/>
              </a:ext>
            </a:extLst>
          </p:cNvPr>
          <p:cNvSpPr/>
          <p:nvPr/>
        </p:nvSpPr>
        <p:spPr bwMode="auto">
          <a:xfrm>
            <a:off x="353635" y="2872755"/>
            <a:ext cx="580356" cy="288032"/>
          </a:xfrm>
          <a:prstGeom prst="rect">
            <a:avLst/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LDM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E2433B9-D11D-4A86-87CE-72FC77B95B32}"/>
              </a:ext>
            </a:extLst>
          </p:cNvPr>
          <p:cNvSpPr txBox="1"/>
          <p:nvPr/>
        </p:nvSpPr>
        <p:spPr>
          <a:xfrm>
            <a:off x="2948703" y="3445587"/>
            <a:ext cx="13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●  ●  ●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53333A7-4FBE-4019-99CF-4C0EC461C86D}"/>
              </a:ext>
            </a:extLst>
          </p:cNvPr>
          <p:cNvSpPr/>
          <p:nvPr/>
        </p:nvSpPr>
        <p:spPr bwMode="auto">
          <a:xfrm>
            <a:off x="354851" y="2296691"/>
            <a:ext cx="579140" cy="471110"/>
          </a:xfrm>
          <a:prstGeom prst="rec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ED253F7-A804-4E4B-B3A6-449AF9E26AC3}"/>
              </a:ext>
            </a:extLst>
          </p:cNvPr>
          <p:cNvSpPr/>
          <p:nvPr/>
        </p:nvSpPr>
        <p:spPr bwMode="auto">
          <a:xfrm>
            <a:off x="1032530" y="3024638"/>
            <a:ext cx="580356" cy="2880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57B1B3F-38BD-440B-AD18-697D6215C12A}"/>
              </a:ext>
            </a:extLst>
          </p:cNvPr>
          <p:cNvSpPr/>
          <p:nvPr/>
        </p:nvSpPr>
        <p:spPr bwMode="auto">
          <a:xfrm>
            <a:off x="1033746" y="2448574"/>
            <a:ext cx="579140" cy="471110"/>
          </a:xfrm>
          <a:prstGeom prst="rec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EA864B6-C084-47A4-93FE-48216C0B1BCC}"/>
              </a:ext>
            </a:extLst>
          </p:cNvPr>
          <p:cNvSpPr/>
          <p:nvPr/>
        </p:nvSpPr>
        <p:spPr bwMode="auto">
          <a:xfrm>
            <a:off x="1680449" y="3260191"/>
            <a:ext cx="580356" cy="288032"/>
          </a:xfrm>
          <a:prstGeom prst="rect">
            <a:avLst/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LDM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0EB87AD-D9A5-4D76-99A2-9C318EBEB9B8}"/>
              </a:ext>
            </a:extLst>
          </p:cNvPr>
          <p:cNvSpPr/>
          <p:nvPr/>
        </p:nvSpPr>
        <p:spPr bwMode="auto">
          <a:xfrm>
            <a:off x="1681665" y="2684127"/>
            <a:ext cx="579140" cy="471110"/>
          </a:xfrm>
          <a:prstGeom prst="rec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15CB793-E7CA-46DB-9154-86368A4C4586}"/>
              </a:ext>
            </a:extLst>
          </p:cNvPr>
          <p:cNvSpPr/>
          <p:nvPr/>
        </p:nvSpPr>
        <p:spPr bwMode="auto">
          <a:xfrm>
            <a:off x="4989294" y="3284984"/>
            <a:ext cx="662826" cy="888754"/>
          </a:xfrm>
          <a:prstGeom prst="rect">
            <a:avLst/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Buffer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(LDM)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7FD9FF8-E6AB-420B-B6A7-94FBB80C9176}"/>
              </a:ext>
            </a:extLst>
          </p:cNvPr>
          <p:cNvSpPr/>
          <p:nvPr/>
        </p:nvSpPr>
        <p:spPr bwMode="auto">
          <a:xfrm>
            <a:off x="4989294" y="2276872"/>
            <a:ext cx="662826" cy="888754"/>
          </a:xfrm>
          <a:prstGeom prst="rec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7217BB3-C9B2-4056-96C9-D2D88AC26E68}"/>
              </a:ext>
            </a:extLst>
          </p:cNvPr>
          <p:cNvCxnSpPr>
            <a:cxnSpLocks/>
          </p:cNvCxnSpPr>
          <p:nvPr/>
        </p:nvCxnSpPr>
        <p:spPr bwMode="auto">
          <a:xfrm>
            <a:off x="1699892" y="2548944"/>
            <a:ext cx="3202088" cy="476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B870A6F-0B8C-4633-A7D8-2A2F89E67EAE}"/>
              </a:ext>
            </a:extLst>
          </p:cNvPr>
          <p:cNvCxnSpPr>
            <a:cxnSpLocks/>
          </p:cNvCxnSpPr>
          <p:nvPr/>
        </p:nvCxnSpPr>
        <p:spPr bwMode="auto">
          <a:xfrm>
            <a:off x="2260805" y="2780928"/>
            <a:ext cx="2641175" cy="311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436F855-0F7E-46EB-989D-E40D9EBCB8F5}"/>
              </a:ext>
            </a:extLst>
          </p:cNvPr>
          <p:cNvCxnSpPr>
            <a:cxnSpLocks/>
          </p:cNvCxnSpPr>
          <p:nvPr/>
        </p:nvCxnSpPr>
        <p:spPr bwMode="auto">
          <a:xfrm flipV="1">
            <a:off x="1835696" y="3548223"/>
            <a:ext cx="32899" cy="23524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4A2C248-F580-4CDE-B1AC-12D6D9A1D621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971" y="3245300"/>
            <a:ext cx="15873" cy="16847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1B225C9C-1CC6-495F-AE2C-09B38037A91C}"/>
              </a:ext>
            </a:extLst>
          </p:cNvPr>
          <p:cNvCxnSpPr>
            <a:cxnSpLocks/>
          </p:cNvCxnSpPr>
          <p:nvPr/>
        </p:nvCxnSpPr>
        <p:spPr bwMode="auto">
          <a:xfrm flipV="1">
            <a:off x="1439674" y="3310301"/>
            <a:ext cx="14424" cy="161978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33394EA-A795-47AA-B433-E393E00657EB}"/>
              </a:ext>
            </a:extLst>
          </p:cNvPr>
          <p:cNvCxnSpPr>
            <a:cxnSpLocks/>
          </p:cNvCxnSpPr>
          <p:nvPr/>
        </p:nvCxnSpPr>
        <p:spPr bwMode="auto">
          <a:xfrm flipV="1">
            <a:off x="2067661" y="3538514"/>
            <a:ext cx="26560" cy="13915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32274F78-55F3-4643-8A52-EDCC484AA9F4}"/>
              </a:ext>
            </a:extLst>
          </p:cNvPr>
          <p:cNvSpPr/>
          <p:nvPr/>
        </p:nvSpPr>
        <p:spPr bwMode="auto">
          <a:xfrm>
            <a:off x="3466510" y="5724501"/>
            <a:ext cx="2840540" cy="4824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Vector y (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ymbol" panose="05050102010706020507" pitchFamily="18" charset="2"/>
              </a:rPr>
              <a:t></a:t>
            </a: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)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4B9608AF-9FE1-49D5-9D63-148EBD2C484F}"/>
              </a:ext>
            </a:extLst>
          </p:cNvPr>
          <p:cNvCxnSpPr>
            <a:cxnSpLocks/>
            <a:stCxn id="44" idx="2"/>
          </p:cNvCxnSpPr>
          <p:nvPr/>
        </p:nvCxnSpPr>
        <p:spPr bwMode="auto">
          <a:xfrm>
            <a:off x="5320707" y="4173738"/>
            <a:ext cx="0" cy="150690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415CAF6B-B4F6-4EBF-A7E5-CDE5EA08E6FA}"/>
              </a:ext>
            </a:extLst>
          </p:cNvPr>
          <p:cNvSpPr/>
          <p:nvPr/>
        </p:nvSpPr>
        <p:spPr bwMode="auto">
          <a:xfrm>
            <a:off x="1034916" y="5037873"/>
            <a:ext cx="504056" cy="24594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slice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C947E4-F988-4060-ABD9-BEEA969B191C}"/>
              </a:ext>
            </a:extLst>
          </p:cNvPr>
          <p:cNvSpPr/>
          <p:nvPr/>
        </p:nvSpPr>
        <p:spPr bwMode="auto">
          <a:xfrm>
            <a:off x="794505" y="4952779"/>
            <a:ext cx="3346138" cy="4512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Sparse Matrix A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259D2B0-0083-42D7-8D9B-4CD1D4B3D212}"/>
              </a:ext>
            </a:extLst>
          </p:cNvPr>
          <p:cNvSpPr/>
          <p:nvPr/>
        </p:nvSpPr>
        <p:spPr bwMode="auto">
          <a:xfrm>
            <a:off x="1028060" y="3023888"/>
            <a:ext cx="281246" cy="28323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v1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9E184B0-C4A8-4DC1-8B35-AEA5BB23D736}"/>
              </a:ext>
            </a:extLst>
          </p:cNvPr>
          <p:cNvSpPr/>
          <p:nvPr/>
        </p:nvSpPr>
        <p:spPr bwMode="auto">
          <a:xfrm>
            <a:off x="1329774" y="3023888"/>
            <a:ext cx="281247" cy="28323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s1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34D154-9558-4073-8EC7-114A39CA02EF}"/>
              </a:ext>
            </a:extLst>
          </p:cNvPr>
          <p:cNvSpPr txBox="1"/>
          <p:nvPr/>
        </p:nvSpPr>
        <p:spPr>
          <a:xfrm>
            <a:off x="1155702" y="12706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E8C195A-99BF-4A74-9289-C8AE130751F8}"/>
              </a:ext>
            </a:extLst>
          </p:cNvPr>
          <p:cNvSpPr txBox="1"/>
          <p:nvPr/>
        </p:nvSpPr>
        <p:spPr>
          <a:xfrm>
            <a:off x="2099872" y="1269323"/>
            <a:ext cx="7929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msg1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C6D04BCF-441C-4025-8D7C-6D1B8964BAFA}"/>
              </a:ext>
            </a:extLst>
          </p:cNvPr>
          <p:cNvSpPr/>
          <p:nvPr/>
        </p:nvSpPr>
        <p:spPr bwMode="auto">
          <a:xfrm>
            <a:off x="1763688" y="1333147"/>
            <a:ext cx="311304" cy="23395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52" name="内容占位符 2">
            <a:extLst>
              <a:ext uri="{FF2B5EF4-FFF2-40B4-BE49-F238E27FC236}">
                <a16:creationId xmlns:a16="http://schemas.microsoft.com/office/drawing/2014/main" id="{9CAEE581-A735-43E4-B8DD-43F172F2FB80}"/>
              </a:ext>
            </a:extLst>
          </p:cNvPr>
          <p:cNvSpPr txBox="1">
            <a:spLocks/>
          </p:cNvSpPr>
          <p:nvPr/>
        </p:nvSpPr>
        <p:spPr bwMode="auto">
          <a:xfrm>
            <a:off x="5889542" y="1879735"/>
            <a:ext cx="3506994" cy="277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/>
              <a:t>Get  x(</a:t>
            </a:r>
            <a:r>
              <a:rPr lang="en-US" altLang="zh-CN" dirty="0">
                <a:ln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ymbol" panose="05050102010706020507" pitchFamily="18" charset="2"/>
              </a:rPr>
              <a:t></a:t>
            </a:r>
            <a:r>
              <a:rPr lang="en-US" altLang="zh-CN" kern="0" dirty="0">
                <a:cs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r>
              <a:rPr lang="en-US" altLang="zh-CN" kern="0" dirty="0"/>
              <a:t>Get slice</a:t>
            </a:r>
          </a:p>
          <a:p>
            <a:r>
              <a:rPr lang="en-US" altLang="zh-CN" b="1" kern="0" dirty="0">
                <a:solidFill>
                  <a:srgbClr val="443BFF"/>
                </a:solidFill>
              </a:rPr>
              <a:t>Compute</a:t>
            </a:r>
          </a:p>
          <a:p>
            <a:pPr marL="457200" lvl="1" indent="0">
              <a:buNone/>
            </a:pPr>
            <a:endParaRPr lang="en-US" altLang="zh-CN" kern="0" dirty="0"/>
          </a:p>
          <a:p>
            <a:pPr marL="0" indent="0">
              <a:buNone/>
            </a:pPr>
            <a:r>
              <a:rPr lang="en-US" altLang="zh-CN" kern="0" dirty="0"/>
              <a:t>       </a:t>
            </a:r>
            <a:r>
              <a:rPr lang="en-US" altLang="zh-CN" sz="1600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106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L -0.01302 -0.249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0" y="-1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07407E-6 L 0.0099 -0.2495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-1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3" grpId="0"/>
      <p:bldP spid="51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右箭头 28">
            <a:extLst>
              <a:ext uri="{FF2B5EF4-FFF2-40B4-BE49-F238E27FC236}">
                <a16:creationId xmlns:a16="http://schemas.microsoft.com/office/drawing/2014/main" id="{911C5787-0F96-4836-B65D-3CD3142C150A}"/>
              </a:ext>
            </a:extLst>
          </p:cNvPr>
          <p:cNvSpPr/>
          <p:nvPr/>
        </p:nvSpPr>
        <p:spPr>
          <a:xfrm rot="2312455">
            <a:off x="2091357" y="3031331"/>
            <a:ext cx="1696963" cy="323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9">
            <a:extLst>
              <a:ext uri="{FF2B5EF4-FFF2-40B4-BE49-F238E27FC236}">
                <a16:creationId xmlns:a16="http://schemas.microsoft.com/office/drawing/2014/main" id="{3E701576-2EA7-46C8-8448-DE5EAC20EA49}"/>
              </a:ext>
            </a:extLst>
          </p:cNvPr>
          <p:cNvSpPr/>
          <p:nvPr/>
        </p:nvSpPr>
        <p:spPr>
          <a:xfrm rot="5400000">
            <a:off x="4021719" y="3017006"/>
            <a:ext cx="1034283" cy="365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30">
            <a:extLst>
              <a:ext uri="{FF2B5EF4-FFF2-40B4-BE49-F238E27FC236}">
                <a16:creationId xmlns:a16="http://schemas.microsoft.com/office/drawing/2014/main" id="{D7AA093E-776F-4AAB-B000-6F9F85C7263C}"/>
              </a:ext>
            </a:extLst>
          </p:cNvPr>
          <p:cNvSpPr/>
          <p:nvPr/>
        </p:nvSpPr>
        <p:spPr>
          <a:xfrm rot="8383523">
            <a:off x="5434368" y="2986666"/>
            <a:ext cx="1678756" cy="331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53" y="1412776"/>
            <a:ext cx="2282447" cy="14401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303" y="1412776"/>
            <a:ext cx="2366825" cy="14401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4" y="1293807"/>
            <a:ext cx="2232248" cy="1703145"/>
          </a:xfrm>
          <a:prstGeom prst="rect">
            <a:avLst/>
          </a:prstGeom>
        </p:spPr>
      </p:pic>
      <p:sp>
        <p:nvSpPr>
          <p:cNvPr id="29" name="标题 1">
            <a:extLst>
              <a:ext uri="{FF2B5EF4-FFF2-40B4-BE49-F238E27FC236}">
                <a16:creationId xmlns:a16="http://schemas.microsoft.com/office/drawing/2014/main" id="{048BCC4D-DFA7-4C03-B232-AE853491C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24" y="344402"/>
            <a:ext cx="7668852" cy="552571"/>
          </a:xfrm>
        </p:spPr>
        <p:txBody>
          <a:bodyPr/>
          <a:lstStyle/>
          <a:p>
            <a:r>
              <a:rPr lang="en-US" altLang="zh-CN" dirty="0" err="1">
                <a:latin typeface="微软雅黑"/>
                <a:ea typeface="微软雅黑"/>
                <a:cs typeface="微软雅黑"/>
              </a:rPr>
              <a:t>SpMV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(Sparse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Matrix-vector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multiplication)</a:t>
            </a:r>
            <a:endParaRPr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1331640" y="6093296"/>
            <a:ext cx="6288424" cy="64807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l"/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4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l"/>
              <a:defRPr sz="20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l"/>
              <a:defRPr sz="20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l"/>
              <a:defRPr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l"/>
              <a:defRPr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l"/>
              <a:defRPr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itchFamily="2" charset="2"/>
              <a:buChar char="l"/>
              <a:defRPr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3200" b="1" dirty="0" err="1">
                <a:latin typeface="微软雅黑" pitchFamily="34" charset="-122"/>
                <a:ea typeface="微软雅黑" pitchFamily="34" charset="-122"/>
              </a:rPr>
              <a:t>SpMV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b="1" dirty="0">
                <a:latin typeface="微软雅黑" pitchFamily="34" charset="-122"/>
                <a:ea typeface="微软雅黑" pitchFamily="34" charset="-122"/>
              </a:rPr>
              <a:t>is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b="1" dirty="0">
                <a:latin typeface="微软雅黑" pitchFamily="34" charset="-122"/>
                <a:ea typeface="微软雅黑" pitchFamily="34" charset="-122"/>
              </a:rPr>
              <a:t>an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b="1" dirty="0">
                <a:latin typeface="微软雅黑" pitchFamily="34" charset="-122"/>
                <a:ea typeface="微软雅黑" pitchFamily="34" charset="-122"/>
              </a:rPr>
              <a:t>essential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b="1" dirty="0">
                <a:latin typeface="微软雅黑" pitchFamily="34" charset="-122"/>
                <a:ea typeface="微软雅黑" pitchFamily="34" charset="-122"/>
              </a:rPr>
              <a:t>kernel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2771800" y="3789040"/>
            <a:ext cx="3456384" cy="2016224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9832" y="3933056"/>
            <a:ext cx="2948696" cy="16561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0336914"/>
      </p:ext>
    </p:extLst>
  </p:cSld>
  <p:clrMapOvr>
    <a:masterClrMapping/>
  </p:clrMapOvr>
  <p:transition spd="slow" advTm="5258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EBBA4F05-1803-4091-A34B-AF20AEB542E0}"/>
              </a:ext>
            </a:extLst>
          </p:cNvPr>
          <p:cNvSpPr/>
          <p:nvPr/>
        </p:nvSpPr>
        <p:spPr bwMode="auto">
          <a:xfrm>
            <a:off x="1062659" y="2486301"/>
            <a:ext cx="532996" cy="29077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Msg1</a:t>
            </a:r>
            <a:endParaRPr kumimoji="1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BC0DDE1-4EC2-4BEA-BC9D-2901FAD57FBD}"/>
              </a:ext>
            </a:extLst>
          </p:cNvPr>
          <p:cNvSpPr/>
          <p:nvPr/>
        </p:nvSpPr>
        <p:spPr bwMode="auto">
          <a:xfrm>
            <a:off x="260179" y="5906260"/>
            <a:ext cx="2840540" cy="4824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Vector x (</a:t>
            </a: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ymbol" panose="05050102010706020507" pitchFamily="18" charset="2"/>
              </a:rPr>
              <a:t></a:t>
            </a: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)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929F7E8-AADA-445F-8AFB-3C0C1F94BF40}"/>
              </a:ext>
            </a:extLst>
          </p:cNvPr>
          <p:cNvCxnSpPr>
            <a:cxnSpLocks/>
          </p:cNvCxnSpPr>
          <p:nvPr/>
        </p:nvCxnSpPr>
        <p:spPr bwMode="auto">
          <a:xfrm>
            <a:off x="1041904" y="2331335"/>
            <a:ext cx="3860076" cy="476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784DB0E2-AFCC-4433-ACAD-B5C0FB1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4CF9A88-87DD-4CAD-8057-4009918F7493}"/>
              </a:ext>
            </a:extLst>
          </p:cNvPr>
          <p:cNvSpPr/>
          <p:nvPr/>
        </p:nvSpPr>
        <p:spPr bwMode="auto">
          <a:xfrm>
            <a:off x="357495" y="1632042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C0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736E65C-8D45-4795-AA9B-86762A5F9973}"/>
              </a:ext>
            </a:extLst>
          </p:cNvPr>
          <p:cNvSpPr/>
          <p:nvPr/>
        </p:nvSpPr>
        <p:spPr bwMode="auto">
          <a:xfrm>
            <a:off x="1013631" y="1632043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C1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8B738EC-E68E-4F62-9075-07320B5B274F}"/>
              </a:ext>
            </a:extLst>
          </p:cNvPr>
          <p:cNvSpPr/>
          <p:nvPr/>
        </p:nvSpPr>
        <p:spPr bwMode="auto">
          <a:xfrm>
            <a:off x="1681665" y="1632042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C2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57742A1-5620-4281-A503-E3AA986051F9}"/>
              </a:ext>
            </a:extLst>
          </p:cNvPr>
          <p:cNvSpPr/>
          <p:nvPr/>
        </p:nvSpPr>
        <p:spPr bwMode="auto">
          <a:xfrm>
            <a:off x="2349216" y="1642898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C3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8108AB5-BDB4-450C-9B6E-C1CD2823B841}"/>
              </a:ext>
            </a:extLst>
          </p:cNvPr>
          <p:cNvCxnSpPr>
            <a:cxnSpLocks/>
          </p:cNvCxnSpPr>
          <p:nvPr/>
        </p:nvCxnSpPr>
        <p:spPr bwMode="auto">
          <a:xfrm flipV="1">
            <a:off x="539552" y="3160787"/>
            <a:ext cx="10577" cy="275102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4BC894D5-A3DB-487B-AC0F-69860A2BFDBA}"/>
              </a:ext>
            </a:extLst>
          </p:cNvPr>
          <p:cNvSpPr/>
          <p:nvPr/>
        </p:nvSpPr>
        <p:spPr bwMode="auto">
          <a:xfrm>
            <a:off x="2998965" y="1642898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C4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E1C8996-18EC-4944-8C42-DE511782D646}"/>
              </a:ext>
            </a:extLst>
          </p:cNvPr>
          <p:cNvSpPr/>
          <p:nvPr/>
        </p:nvSpPr>
        <p:spPr bwMode="auto">
          <a:xfrm>
            <a:off x="3682915" y="1639934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C5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B5F2C941-809C-4E3B-B71F-EAE82B7C4252}"/>
              </a:ext>
            </a:extLst>
          </p:cNvPr>
          <p:cNvSpPr/>
          <p:nvPr/>
        </p:nvSpPr>
        <p:spPr bwMode="auto">
          <a:xfrm>
            <a:off x="4338482" y="1652293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C6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867B79F-E167-46F4-8ECD-75BE6DB7F9FD}"/>
              </a:ext>
            </a:extLst>
          </p:cNvPr>
          <p:cNvSpPr/>
          <p:nvPr/>
        </p:nvSpPr>
        <p:spPr bwMode="auto">
          <a:xfrm>
            <a:off x="5016614" y="1652293"/>
            <a:ext cx="563498" cy="552571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C7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F0F70DD-6E84-464B-ADA4-6C233F32F346}"/>
              </a:ext>
            </a:extLst>
          </p:cNvPr>
          <p:cNvCxnSpPr>
            <a:cxnSpLocks/>
          </p:cNvCxnSpPr>
          <p:nvPr/>
        </p:nvCxnSpPr>
        <p:spPr bwMode="auto">
          <a:xfrm flipV="1">
            <a:off x="1160296" y="3312670"/>
            <a:ext cx="27328" cy="25880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E904F3F-477A-4F9D-A7C4-CC4A08E52819}"/>
              </a:ext>
            </a:extLst>
          </p:cNvPr>
          <p:cNvSpPr/>
          <p:nvPr/>
        </p:nvSpPr>
        <p:spPr bwMode="auto">
          <a:xfrm>
            <a:off x="353635" y="2872755"/>
            <a:ext cx="580356" cy="288032"/>
          </a:xfrm>
          <a:prstGeom prst="rect">
            <a:avLst/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LDM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E2433B9-D11D-4A86-87CE-72FC77B95B32}"/>
              </a:ext>
            </a:extLst>
          </p:cNvPr>
          <p:cNvSpPr txBox="1"/>
          <p:nvPr/>
        </p:nvSpPr>
        <p:spPr>
          <a:xfrm>
            <a:off x="2948703" y="3445587"/>
            <a:ext cx="13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●  ●  ●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53333A7-4FBE-4019-99CF-4C0EC461C86D}"/>
              </a:ext>
            </a:extLst>
          </p:cNvPr>
          <p:cNvSpPr/>
          <p:nvPr/>
        </p:nvSpPr>
        <p:spPr bwMode="auto">
          <a:xfrm>
            <a:off x="354851" y="2296691"/>
            <a:ext cx="579140" cy="471110"/>
          </a:xfrm>
          <a:prstGeom prst="rec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ED253F7-A804-4E4B-B3A6-449AF9E26AC3}"/>
              </a:ext>
            </a:extLst>
          </p:cNvPr>
          <p:cNvSpPr/>
          <p:nvPr/>
        </p:nvSpPr>
        <p:spPr bwMode="auto">
          <a:xfrm>
            <a:off x="1032530" y="3024638"/>
            <a:ext cx="580356" cy="288032"/>
          </a:xfrm>
          <a:prstGeom prst="rect">
            <a:avLst/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LDM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EA864B6-C084-47A4-93FE-48216C0B1BCC}"/>
              </a:ext>
            </a:extLst>
          </p:cNvPr>
          <p:cNvSpPr/>
          <p:nvPr/>
        </p:nvSpPr>
        <p:spPr bwMode="auto">
          <a:xfrm>
            <a:off x="1680449" y="3260191"/>
            <a:ext cx="580356" cy="288032"/>
          </a:xfrm>
          <a:prstGeom prst="rect">
            <a:avLst/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LDM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0EB87AD-D9A5-4D76-99A2-9C318EBEB9B8}"/>
              </a:ext>
            </a:extLst>
          </p:cNvPr>
          <p:cNvSpPr/>
          <p:nvPr/>
        </p:nvSpPr>
        <p:spPr bwMode="auto">
          <a:xfrm>
            <a:off x="1681665" y="2684127"/>
            <a:ext cx="579140" cy="471110"/>
          </a:xfrm>
          <a:prstGeom prst="rec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15CB793-E7CA-46DB-9154-86368A4C4586}"/>
              </a:ext>
            </a:extLst>
          </p:cNvPr>
          <p:cNvSpPr/>
          <p:nvPr/>
        </p:nvSpPr>
        <p:spPr bwMode="auto">
          <a:xfrm>
            <a:off x="4989294" y="3284984"/>
            <a:ext cx="662826" cy="888754"/>
          </a:xfrm>
          <a:prstGeom prst="rect">
            <a:avLst/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Buffer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(LDM)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7FD9FF8-E6AB-420B-B6A7-94FBB80C9176}"/>
              </a:ext>
            </a:extLst>
          </p:cNvPr>
          <p:cNvSpPr/>
          <p:nvPr/>
        </p:nvSpPr>
        <p:spPr bwMode="auto">
          <a:xfrm>
            <a:off x="4989294" y="2276872"/>
            <a:ext cx="662826" cy="8887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7217BB3-C9B2-4056-96C9-D2D88AC26E68}"/>
              </a:ext>
            </a:extLst>
          </p:cNvPr>
          <p:cNvCxnSpPr>
            <a:cxnSpLocks/>
          </p:cNvCxnSpPr>
          <p:nvPr/>
        </p:nvCxnSpPr>
        <p:spPr bwMode="auto">
          <a:xfrm>
            <a:off x="1699892" y="2548944"/>
            <a:ext cx="3202088" cy="476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B870A6F-0B8C-4633-A7D8-2A2F89E67EAE}"/>
              </a:ext>
            </a:extLst>
          </p:cNvPr>
          <p:cNvCxnSpPr>
            <a:cxnSpLocks/>
          </p:cNvCxnSpPr>
          <p:nvPr/>
        </p:nvCxnSpPr>
        <p:spPr bwMode="auto">
          <a:xfrm>
            <a:off x="2260805" y="2780928"/>
            <a:ext cx="2641175" cy="311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436F855-0F7E-46EB-989D-E40D9EBCB8F5}"/>
              </a:ext>
            </a:extLst>
          </p:cNvPr>
          <p:cNvCxnSpPr>
            <a:cxnSpLocks/>
          </p:cNvCxnSpPr>
          <p:nvPr/>
        </p:nvCxnSpPr>
        <p:spPr bwMode="auto">
          <a:xfrm flipV="1">
            <a:off x="1835696" y="3548223"/>
            <a:ext cx="32899" cy="23524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4A2C248-F580-4CDE-B1AC-12D6D9A1D621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971" y="3245300"/>
            <a:ext cx="15873" cy="16847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1B225C9C-1CC6-495F-AE2C-09B38037A91C}"/>
              </a:ext>
            </a:extLst>
          </p:cNvPr>
          <p:cNvCxnSpPr>
            <a:cxnSpLocks/>
          </p:cNvCxnSpPr>
          <p:nvPr/>
        </p:nvCxnSpPr>
        <p:spPr bwMode="auto">
          <a:xfrm flipV="1">
            <a:off x="1439674" y="3310301"/>
            <a:ext cx="14424" cy="161978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33394EA-A795-47AA-B433-E393E00657EB}"/>
              </a:ext>
            </a:extLst>
          </p:cNvPr>
          <p:cNvCxnSpPr>
            <a:cxnSpLocks/>
          </p:cNvCxnSpPr>
          <p:nvPr/>
        </p:nvCxnSpPr>
        <p:spPr bwMode="auto">
          <a:xfrm flipV="1">
            <a:off x="2067661" y="3538514"/>
            <a:ext cx="26560" cy="13915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32274F78-55F3-4643-8A52-EDCC484AA9F4}"/>
              </a:ext>
            </a:extLst>
          </p:cNvPr>
          <p:cNvSpPr/>
          <p:nvPr/>
        </p:nvSpPr>
        <p:spPr bwMode="auto">
          <a:xfrm>
            <a:off x="3466510" y="5724501"/>
            <a:ext cx="2840540" cy="4824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Vector y (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ymbol" panose="05050102010706020507" pitchFamily="18" charset="2"/>
              </a:rPr>
              <a:t></a:t>
            </a: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)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4B9608AF-9FE1-49D5-9D63-148EBD2C484F}"/>
              </a:ext>
            </a:extLst>
          </p:cNvPr>
          <p:cNvCxnSpPr>
            <a:cxnSpLocks/>
            <a:stCxn id="44" idx="2"/>
          </p:cNvCxnSpPr>
          <p:nvPr/>
        </p:nvCxnSpPr>
        <p:spPr bwMode="auto">
          <a:xfrm>
            <a:off x="5320707" y="4173738"/>
            <a:ext cx="0" cy="150690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415CAF6B-B4F6-4EBF-A7E5-CDE5EA08E6FA}"/>
              </a:ext>
            </a:extLst>
          </p:cNvPr>
          <p:cNvSpPr/>
          <p:nvPr/>
        </p:nvSpPr>
        <p:spPr bwMode="auto">
          <a:xfrm>
            <a:off x="1034916" y="5037873"/>
            <a:ext cx="504056" cy="24594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slice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C947E4-F988-4060-ABD9-BEEA969B191C}"/>
              </a:ext>
            </a:extLst>
          </p:cNvPr>
          <p:cNvSpPr/>
          <p:nvPr/>
        </p:nvSpPr>
        <p:spPr bwMode="auto">
          <a:xfrm>
            <a:off x="794505" y="4952779"/>
            <a:ext cx="3346138" cy="4512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Sparse Matrix A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57B1B3F-38BD-440B-AD18-697D6215C12A}"/>
              </a:ext>
            </a:extLst>
          </p:cNvPr>
          <p:cNvSpPr/>
          <p:nvPr/>
        </p:nvSpPr>
        <p:spPr bwMode="auto">
          <a:xfrm>
            <a:off x="1062658" y="2477029"/>
            <a:ext cx="550227" cy="29077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内容占位符 2">
            <a:extLst>
              <a:ext uri="{FF2B5EF4-FFF2-40B4-BE49-F238E27FC236}">
                <a16:creationId xmlns:a16="http://schemas.microsoft.com/office/drawing/2014/main" id="{EEFDFF55-4BB5-4601-8E12-0F079A40BB43}"/>
              </a:ext>
            </a:extLst>
          </p:cNvPr>
          <p:cNvSpPr txBox="1">
            <a:spLocks/>
          </p:cNvSpPr>
          <p:nvPr/>
        </p:nvSpPr>
        <p:spPr bwMode="auto">
          <a:xfrm>
            <a:off x="5889542" y="1879735"/>
            <a:ext cx="3506994" cy="277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/>
              <a:t>Get  x(</a:t>
            </a:r>
            <a:r>
              <a:rPr lang="en-US" altLang="zh-CN" dirty="0">
                <a:ln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ymbol" panose="05050102010706020507" pitchFamily="18" charset="2"/>
              </a:rPr>
              <a:t></a:t>
            </a:r>
            <a:r>
              <a:rPr lang="en-US" altLang="zh-CN" kern="0" dirty="0">
                <a:cs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r>
              <a:rPr lang="en-US" altLang="zh-CN" kern="0" dirty="0"/>
              <a:t>Get slice</a:t>
            </a:r>
          </a:p>
          <a:p>
            <a:r>
              <a:rPr lang="en-US" altLang="zh-CN" kern="0" dirty="0"/>
              <a:t>Compute</a:t>
            </a:r>
          </a:p>
          <a:p>
            <a:r>
              <a:rPr lang="en-US" altLang="zh-CN" b="1" kern="0" dirty="0">
                <a:solidFill>
                  <a:srgbClr val="443BFF"/>
                </a:solidFill>
              </a:rPr>
              <a:t>Send message</a:t>
            </a:r>
          </a:p>
          <a:p>
            <a:pPr marL="457200" lvl="1" indent="0">
              <a:buNone/>
            </a:pPr>
            <a:endParaRPr lang="en-US" altLang="zh-CN" kern="0" dirty="0"/>
          </a:p>
          <a:p>
            <a:pPr marL="0" indent="0">
              <a:buNone/>
            </a:pPr>
            <a:r>
              <a:rPr lang="en-US" altLang="zh-CN" kern="0" dirty="0"/>
              <a:t>       </a:t>
            </a:r>
            <a:r>
              <a:rPr lang="en-US" altLang="zh-CN" sz="1600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672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43663 -0.009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23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285947FC-F31A-42BD-81DB-D4886E522669}"/>
              </a:ext>
            </a:extLst>
          </p:cNvPr>
          <p:cNvSpPr/>
          <p:nvPr/>
        </p:nvSpPr>
        <p:spPr bwMode="auto">
          <a:xfrm>
            <a:off x="1078502" y="2475771"/>
            <a:ext cx="532996" cy="29077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Msg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9DCBE28-5F0A-4FFC-8625-4D0853EA8424}"/>
              </a:ext>
            </a:extLst>
          </p:cNvPr>
          <p:cNvSpPr/>
          <p:nvPr/>
        </p:nvSpPr>
        <p:spPr bwMode="auto">
          <a:xfrm>
            <a:off x="400995" y="2301085"/>
            <a:ext cx="532996" cy="29077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Msg0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D5AE81E-78C2-45F6-97C7-8590188143E7}"/>
              </a:ext>
            </a:extLst>
          </p:cNvPr>
          <p:cNvSpPr/>
          <p:nvPr/>
        </p:nvSpPr>
        <p:spPr bwMode="auto">
          <a:xfrm>
            <a:off x="1716044" y="2735844"/>
            <a:ext cx="532996" cy="29077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Msg2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09C470E-9372-4A7C-B2D7-02F6EF8C1A82}"/>
              </a:ext>
            </a:extLst>
          </p:cNvPr>
          <p:cNvSpPr/>
          <p:nvPr/>
        </p:nvSpPr>
        <p:spPr bwMode="auto">
          <a:xfrm>
            <a:off x="785336" y="5035746"/>
            <a:ext cx="412865" cy="26546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tile0</a:t>
            </a:r>
            <a:endParaRPr kumimoji="1" lang="zh-CN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C9DB55A-A857-4032-9119-CA776B9DF2F8}"/>
              </a:ext>
            </a:extLst>
          </p:cNvPr>
          <p:cNvSpPr/>
          <p:nvPr/>
        </p:nvSpPr>
        <p:spPr bwMode="auto">
          <a:xfrm>
            <a:off x="1223143" y="5077864"/>
            <a:ext cx="507571" cy="26546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tile1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DED9DF7A-43C5-483C-B793-71C090E72C62}"/>
              </a:ext>
            </a:extLst>
          </p:cNvPr>
          <p:cNvSpPr/>
          <p:nvPr/>
        </p:nvSpPr>
        <p:spPr bwMode="auto">
          <a:xfrm>
            <a:off x="1863223" y="5046759"/>
            <a:ext cx="507571" cy="26546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tile2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6560E0D-B57E-4B04-954A-00161B002A59}"/>
              </a:ext>
            </a:extLst>
          </p:cNvPr>
          <p:cNvSpPr/>
          <p:nvPr/>
        </p:nvSpPr>
        <p:spPr bwMode="auto">
          <a:xfrm>
            <a:off x="429003" y="5975596"/>
            <a:ext cx="242251" cy="24594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v0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5ADD012-1B2F-44D1-95E1-46365F9ADF7E}"/>
              </a:ext>
            </a:extLst>
          </p:cNvPr>
          <p:cNvSpPr/>
          <p:nvPr/>
        </p:nvSpPr>
        <p:spPr bwMode="auto">
          <a:xfrm>
            <a:off x="1045923" y="5996665"/>
            <a:ext cx="242251" cy="24594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v1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4D1C807-8586-408B-BCF4-289C6589335A}"/>
              </a:ext>
            </a:extLst>
          </p:cNvPr>
          <p:cNvSpPr/>
          <p:nvPr/>
        </p:nvSpPr>
        <p:spPr bwMode="auto">
          <a:xfrm>
            <a:off x="1714570" y="6022933"/>
            <a:ext cx="242251" cy="24594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v2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BBA4F05-1803-4091-A34B-AF20AEB542E0}"/>
              </a:ext>
            </a:extLst>
          </p:cNvPr>
          <p:cNvSpPr/>
          <p:nvPr/>
        </p:nvSpPr>
        <p:spPr bwMode="auto">
          <a:xfrm>
            <a:off x="1062659" y="2486301"/>
            <a:ext cx="532996" cy="29077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Msg1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929F7E8-AADA-445F-8AFB-3C0C1F94BF40}"/>
              </a:ext>
            </a:extLst>
          </p:cNvPr>
          <p:cNvCxnSpPr>
            <a:cxnSpLocks/>
          </p:cNvCxnSpPr>
          <p:nvPr/>
        </p:nvCxnSpPr>
        <p:spPr bwMode="auto">
          <a:xfrm>
            <a:off x="1041904" y="2331335"/>
            <a:ext cx="3860076" cy="476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784DB0E2-AFCC-4433-ACAD-B5C0FB1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4CF9A88-87DD-4CAD-8057-4009918F7493}"/>
              </a:ext>
            </a:extLst>
          </p:cNvPr>
          <p:cNvSpPr/>
          <p:nvPr/>
        </p:nvSpPr>
        <p:spPr bwMode="auto">
          <a:xfrm>
            <a:off x="357495" y="1632042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C0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736E65C-8D45-4795-AA9B-86762A5F9973}"/>
              </a:ext>
            </a:extLst>
          </p:cNvPr>
          <p:cNvSpPr/>
          <p:nvPr/>
        </p:nvSpPr>
        <p:spPr bwMode="auto">
          <a:xfrm>
            <a:off x="1013631" y="1632043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C1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8B738EC-E68E-4F62-9075-07320B5B274F}"/>
              </a:ext>
            </a:extLst>
          </p:cNvPr>
          <p:cNvSpPr/>
          <p:nvPr/>
        </p:nvSpPr>
        <p:spPr bwMode="auto">
          <a:xfrm>
            <a:off x="1681665" y="1632042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C2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57742A1-5620-4281-A503-E3AA986051F9}"/>
              </a:ext>
            </a:extLst>
          </p:cNvPr>
          <p:cNvSpPr/>
          <p:nvPr/>
        </p:nvSpPr>
        <p:spPr bwMode="auto">
          <a:xfrm>
            <a:off x="2349216" y="1642898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C3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8108AB5-BDB4-450C-9B6E-C1CD2823B841}"/>
              </a:ext>
            </a:extLst>
          </p:cNvPr>
          <p:cNvCxnSpPr>
            <a:cxnSpLocks/>
          </p:cNvCxnSpPr>
          <p:nvPr/>
        </p:nvCxnSpPr>
        <p:spPr bwMode="auto">
          <a:xfrm flipV="1">
            <a:off x="539552" y="3160787"/>
            <a:ext cx="10577" cy="275102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4BC894D5-A3DB-487B-AC0F-69860A2BFDBA}"/>
              </a:ext>
            </a:extLst>
          </p:cNvPr>
          <p:cNvSpPr/>
          <p:nvPr/>
        </p:nvSpPr>
        <p:spPr bwMode="auto">
          <a:xfrm>
            <a:off x="2998965" y="1642898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C4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E1C8996-18EC-4944-8C42-DE511782D646}"/>
              </a:ext>
            </a:extLst>
          </p:cNvPr>
          <p:cNvSpPr/>
          <p:nvPr/>
        </p:nvSpPr>
        <p:spPr bwMode="auto">
          <a:xfrm>
            <a:off x="3682915" y="1639934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C5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B5F2C941-809C-4E3B-B71F-EAE82B7C4252}"/>
              </a:ext>
            </a:extLst>
          </p:cNvPr>
          <p:cNvSpPr/>
          <p:nvPr/>
        </p:nvSpPr>
        <p:spPr bwMode="auto">
          <a:xfrm>
            <a:off x="4338482" y="1652293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C6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867B79F-E167-46F4-8ECD-75BE6DB7F9FD}"/>
              </a:ext>
            </a:extLst>
          </p:cNvPr>
          <p:cNvSpPr/>
          <p:nvPr/>
        </p:nvSpPr>
        <p:spPr bwMode="auto">
          <a:xfrm>
            <a:off x="5016614" y="1652293"/>
            <a:ext cx="563498" cy="552571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C7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F0F70DD-6E84-464B-ADA4-6C233F32F346}"/>
              </a:ext>
            </a:extLst>
          </p:cNvPr>
          <p:cNvCxnSpPr>
            <a:cxnSpLocks/>
          </p:cNvCxnSpPr>
          <p:nvPr/>
        </p:nvCxnSpPr>
        <p:spPr bwMode="auto">
          <a:xfrm flipV="1">
            <a:off x="1160296" y="3312670"/>
            <a:ext cx="27328" cy="25880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E904F3F-477A-4F9D-A7C4-CC4A08E52819}"/>
              </a:ext>
            </a:extLst>
          </p:cNvPr>
          <p:cNvSpPr/>
          <p:nvPr/>
        </p:nvSpPr>
        <p:spPr bwMode="auto">
          <a:xfrm>
            <a:off x="353635" y="2872755"/>
            <a:ext cx="580356" cy="288032"/>
          </a:xfrm>
          <a:prstGeom prst="rect">
            <a:avLst/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LDM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E2433B9-D11D-4A86-87CE-72FC77B95B32}"/>
              </a:ext>
            </a:extLst>
          </p:cNvPr>
          <p:cNvSpPr txBox="1"/>
          <p:nvPr/>
        </p:nvSpPr>
        <p:spPr>
          <a:xfrm>
            <a:off x="2948703" y="3445587"/>
            <a:ext cx="13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●  ●  ●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ED253F7-A804-4E4B-B3A6-449AF9E26AC3}"/>
              </a:ext>
            </a:extLst>
          </p:cNvPr>
          <p:cNvSpPr/>
          <p:nvPr/>
        </p:nvSpPr>
        <p:spPr bwMode="auto">
          <a:xfrm>
            <a:off x="1032530" y="3024638"/>
            <a:ext cx="580356" cy="288032"/>
          </a:xfrm>
          <a:prstGeom prst="rect">
            <a:avLst/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LDM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EA864B6-C084-47A4-93FE-48216C0B1BCC}"/>
              </a:ext>
            </a:extLst>
          </p:cNvPr>
          <p:cNvSpPr/>
          <p:nvPr/>
        </p:nvSpPr>
        <p:spPr bwMode="auto">
          <a:xfrm>
            <a:off x="1680449" y="3260191"/>
            <a:ext cx="580356" cy="288032"/>
          </a:xfrm>
          <a:prstGeom prst="rect">
            <a:avLst/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LDM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15CB793-E7CA-46DB-9154-86368A4C4586}"/>
              </a:ext>
            </a:extLst>
          </p:cNvPr>
          <p:cNvSpPr/>
          <p:nvPr/>
        </p:nvSpPr>
        <p:spPr bwMode="auto">
          <a:xfrm>
            <a:off x="4989294" y="3284984"/>
            <a:ext cx="662826" cy="888754"/>
          </a:xfrm>
          <a:prstGeom prst="rect">
            <a:avLst/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Msg1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Msg2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Msg3</a:t>
            </a:r>
            <a:endParaRPr kumimoji="1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7FD9FF8-E6AB-420B-B6A7-94FBB80C9176}"/>
              </a:ext>
            </a:extLst>
          </p:cNvPr>
          <p:cNvSpPr/>
          <p:nvPr/>
        </p:nvSpPr>
        <p:spPr bwMode="auto">
          <a:xfrm>
            <a:off x="4989294" y="2276872"/>
            <a:ext cx="662826" cy="888754"/>
          </a:xfrm>
          <a:prstGeom prst="rec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7217BB3-C9B2-4056-96C9-D2D88AC26E68}"/>
              </a:ext>
            </a:extLst>
          </p:cNvPr>
          <p:cNvCxnSpPr>
            <a:cxnSpLocks/>
          </p:cNvCxnSpPr>
          <p:nvPr/>
        </p:nvCxnSpPr>
        <p:spPr bwMode="auto">
          <a:xfrm>
            <a:off x="1699892" y="2548944"/>
            <a:ext cx="3202088" cy="476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B870A6F-0B8C-4633-A7D8-2A2F89E67EAE}"/>
              </a:ext>
            </a:extLst>
          </p:cNvPr>
          <p:cNvCxnSpPr>
            <a:cxnSpLocks/>
          </p:cNvCxnSpPr>
          <p:nvPr/>
        </p:nvCxnSpPr>
        <p:spPr bwMode="auto">
          <a:xfrm>
            <a:off x="2260805" y="2780928"/>
            <a:ext cx="2641175" cy="311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436F855-0F7E-46EB-989D-E40D9EBCB8F5}"/>
              </a:ext>
            </a:extLst>
          </p:cNvPr>
          <p:cNvCxnSpPr>
            <a:cxnSpLocks/>
          </p:cNvCxnSpPr>
          <p:nvPr/>
        </p:nvCxnSpPr>
        <p:spPr bwMode="auto">
          <a:xfrm flipV="1">
            <a:off x="1835696" y="3548223"/>
            <a:ext cx="32899" cy="23524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4A2C248-F580-4CDE-B1AC-12D6D9A1D621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971" y="3245300"/>
            <a:ext cx="15873" cy="16847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1B225C9C-1CC6-495F-AE2C-09B38037A91C}"/>
              </a:ext>
            </a:extLst>
          </p:cNvPr>
          <p:cNvCxnSpPr>
            <a:cxnSpLocks/>
          </p:cNvCxnSpPr>
          <p:nvPr/>
        </p:nvCxnSpPr>
        <p:spPr bwMode="auto">
          <a:xfrm flipV="1">
            <a:off x="1439674" y="3310301"/>
            <a:ext cx="14424" cy="161978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33394EA-A795-47AA-B433-E393E00657EB}"/>
              </a:ext>
            </a:extLst>
          </p:cNvPr>
          <p:cNvCxnSpPr>
            <a:cxnSpLocks/>
          </p:cNvCxnSpPr>
          <p:nvPr/>
        </p:nvCxnSpPr>
        <p:spPr bwMode="auto">
          <a:xfrm flipV="1">
            <a:off x="2067661" y="3538514"/>
            <a:ext cx="26560" cy="13915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32274F78-55F3-4643-8A52-EDCC484AA9F4}"/>
              </a:ext>
            </a:extLst>
          </p:cNvPr>
          <p:cNvSpPr/>
          <p:nvPr/>
        </p:nvSpPr>
        <p:spPr bwMode="auto">
          <a:xfrm>
            <a:off x="3466510" y="5724501"/>
            <a:ext cx="2840540" cy="4824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Vector y (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ymbol" panose="05050102010706020507" pitchFamily="18" charset="2"/>
              </a:rPr>
              <a:t></a:t>
            </a: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)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4B9608AF-9FE1-49D5-9D63-148EBD2C484F}"/>
              </a:ext>
            </a:extLst>
          </p:cNvPr>
          <p:cNvCxnSpPr>
            <a:cxnSpLocks/>
            <a:stCxn id="44" idx="2"/>
          </p:cNvCxnSpPr>
          <p:nvPr/>
        </p:nvCxnSpPr>
        <p:spPr bwMode="auto">
          <a:xfrm>
            <a:off x="5320707" y="4173738"/>
            <a:ext cx="0" cy="150690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BC0DDE1-4EC2-4BEA-BC9D-2901FAD57FBD}"/>
              </a:ext>
            </a:extLst>
          </p:cNvPr>
          <p:cNvSpPr/>
          <p:nvPr/>
        </p:nvSpPr>
        <p:spPr bwMode="auto">
          <a:xfrm>
            <a:off x="260179" y="5906260"/>
            <a:ext cx="2840540" cy="4824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Vector x (</a:t>
            </a: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ymbol" panose="05050102010706020507" pitchFamily="18" charset="2"/>
              </a:rPr>
              <a:t></a:t>
            </a: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)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1" name="内容占位符 2">
            <a:extLst>
              <a:ext uri="{FF2B5EF4-FFF2-40B4-BE49-F238E27FC236}">
                <a16:creationId xmlns:a16="http://schemas.microsoft.com/office/drawing/2014/main" id="{996BEE44-E2ED-4029-A062-98111A7B9247}"/>
              </a:ext>
            </a:extLst>
          </p:cNvPr>
          <p:cNvSpPr txBox="1">
            <a:spLocks/>
          </p:cNvSpPr>
          <p:nvPr/>
        </p:nvSpPr>
        <p:spPr bwMode="auto">
          <a:xfrm>
            <a:off x="5868147" y="1879735"/>
            <a:ext cx="3816421" cy="277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/>
              <a:t>Get  x(</a:t>
            </a:r>
            <a:r>
              <a:rPr lang="en-US" altLang="zh-CN" dirty="0">
                <a:ln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ymbol" panose="05050102010706020507" pitchFamily="18" charset="2"/>
              </a:rPr>
              <a:t></a:t>
            </a:r>
            <a:r>
              <a:rPr lang="en-US" altLang="zh-CN" kern="0" dirty="0">
                <a:cs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r>
              <a:rPr lang="en-US" altLang="zh-CN" kern="0" dirty="0"/>
              <a:t>Get slice</a:t>
            </a:r>
          </a:p>
          <a:p>
            <a:r>
              <a:rPr lang="en-US" altLang="zh-CN" kern="0" dirty="0"/>
              <a:t>Compute</a:t>
            </a:r>
          </a:p>
          <a:p>
            <a:r>
              <a:rPr lang="en-US" altLang="zh-CN" kern="0" dirty="0"/>
              <a:t>Send message</a:t>
            </a:r>
          </a:p>
          <a:p>
            <a:r>
              <a:rPr lang="en-US" altLang="zh-CN" b="1" kern="0" dirty="0">
                <a:solidFill>
                  <a:srgbClr val="443BFF"/>
                </a:solidFill>
              </a:rPr>
              <a:t>Parallel processing</a:t>
            </a:r>
          </a:p>
          <a:p>
            <a:pPr marL="457200" lvl="1" indent="0">
              <a:buNone/>
            </a:pPr>
            <a:endParaRPr lang="en-US" altLang="zh-CN" kern="0" dirty="0"/>
          </a:p>
          <a:p>
            <a:pPr marL="0" indent="0">
              <a:buNone/>
            </a:pPr>
            <a:r>
              <a:rPr lang="en-US" altLang="zh-CN" kern="0" dirty="0"/>
              <a:t>       </a:t>
            </a:r>
            <a:r>
              <a:rPr lang="en-US" altLang="zh-CN" sz="1600" kern="0" dirty="0"/>
              <a:t>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C947E4-F988-4060-ABD9-BEEA969B191C}"/>
              </a:ext>
            </a:extLst>
          </p:cNvPr>
          <p:cNvSpPr/>
          <p:nvPr/>
        </p:nvSpPr>
        <p:spPr bwMode="auto">
          <a:xfrm>
            <a:off x="794505" y="4952779"/>
            <a:ext cx="3346138" cy="4512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Sparse Matrix A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0EB87AD-D9A5-4D76-99A2-9C318EBEB9B8}"/>
              </a:ext>
            </a:extLst>
          </p:cNvPr>
          <p:cNvSpPr/>
          <p:nvPr/>
        </p:nvSpPr>
        <p:spPr bwMode="auto">
          <a:xfrm>
            <a:off x="1681665" y="2684127"/>
            <a:ext cx="579140" cy="471110"/>
          </a:xfrm>
          <a:prstGeom prst="rec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57B1B3F-38BD-440B-AD18-697D6215C12A}"/>
              </a:ext>
            </a:extLst>
          </p:cNvPr>
          <p:cNvSpPr/>
          <p:nvPr/>
        </p:nvSpPr>
        <p:spPr bwMode="auto">
          <a:xfrm>
            <a:off x="1033746" y="2448574"/>
            <a:ext cx="579140" cy="471110"/>
          </a:xfrm>
          <a:prstGeom prst="rec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53333A7-4FBE-4019-99CF-4C0EC461C86D}"/>
              </a:ext>
            </a:extLst>
          </p:cNvPr>
          <p:cNvSpPr/>
          <p:nvPr/>
        </p:nvSpPr>
        <p:spPr bwMode="auto">
          <a:xfrm>
            <a:off x="354851" y="2296691"/>
            <a:ext cx="579140" cy="471110"/>
          </a:xfrm>
          <a:prstGeom prst="rec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61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7037E-7 L 5.55556E-7 -0.448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00191 -0.431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15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81481E-6 L 0.00278 -0.401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-2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22222E-6 L -0.03872 -0.3104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4" y="-1553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L -0.01354 -0.295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1479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59259E-6 L -0.01458 -0.2550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-1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0.50902 -0.0092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51" y="-46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07407E-6 L 0.43489 -0.0055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36" y="-27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11111E-6 L 0.3651 -0.0136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7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6" grpId="0" animBg="1"/>
      <p:bldP spid="58" grpId="0" animBg="1"/>
      <p:bldP spid="55" grpId="0" animBg="1"/>
      <p:bldP spid="52" grpId="0" animBg="1"/>
      <p:bldP spid="54" grpId="0" animBg="1"/>
      <p:bldP spid="48" grpId="0" animBg="1"/>
      <p:bldP spid="37" grpId="0" animBg="1"/>
      <p:bldP spid="5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955C384C-3716-42D3-A08E-F3B7D3E9DB25}"/>
              </a:ext>
            </a:extLst>
          </p:cNvPr>
          <p:cNvSpPr/>
          <p:nvPr/>
        </p:nvSpPr>
        <p:spPr bwMode="auto">
          <a:xfrm>
            <a:off x="5180076" y="3630253"/>
            <a:ext cx="236574" cy="27767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ymbol" panose="05050102010706020507" pitchFamily="18" charset="2"/>
              </a:rPr>
              <a:t>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C9DB55A-A857-4032-9119-CA776B9DF2F8}"/>
              </a:ext>
            </a:extLst>
          </p:cNvPr>
          <p:cNvSpPr/>
          <p:nvPr/>
        </p:nvSpPr>
        <p:spPr bwMode="auto">
          <a:xfrm>
            <a:off x="1034916" y="5037873"/>
            <a:ext cx="504056" cy="24594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slice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C947E4-F988-4060-ABD9-BEEA969B191C}"/>
              </a:ext>
            </a:extLst>
          </p:cNvPr>
          <p:cNvSpPr/>
          <p:nvPr/>
        </p:nvSpPr>
        <p:spPr bwMode="auto">
          <a:xfrm>
            <a:off x="794505" y="4952779"/>
            <a:ext cx="3346138" cy="4512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Sparse Matrix A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BBA4F05-1803-4091-A34B-AF20AEB542E0}"/>
              </a:ext>
            </a:extLst>
          </p:cNvPr>
          <p:cNvSpPr/>
          <p:nvPr/>
        </p:nvSpPr>
        <p:spPr bwMode="auto">
          <a:xfrm>
            <a:off x="1062659" y="2486301"/>
            <a:ext cx="532996" cy="29077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Msg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57B1B3F-38BD-440B-AD18-697D6215C12A}"/>
              </a:ext>
            </a:extLst>
          </p:cNvPr>
          <p:cNvSpPr/>
          <p:nvPr/>
        </p:nvSpPr>
        <p:spPr bwMode="auto">
          <a:xfrm>
            <a:off x="1033746" y="2448574"/>
            <a:ext cx="579140" cy="471110"/>
          </a:xfrm>
          <a:prstGeom prst="rec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BC0DDE1-4EC2-4BEA-BC9D-2901FAD57FBD}"/>
              </a:ext>
            </a:extLst>
          </p:cNvPr>
          <p:cNvSpPr/>
          <p:nvPr/>
        </p:nvSpPr>
        <p:spPr bwMode="auto">
          <a:xfrm>
            <a:off x="260179" y="5906260"/>
            <a:ext cx="2840540" cy="4824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Vector x (</a:t>
            </a: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ymbol" panose="05050102010706020507" pitchFamily="18" charset="2"/>
              </a:rPr>
              <a:t></a:t>
            </a: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)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929F7E8-AADA-445F-8AFB-3C0C1F94BF40}"/>
              </a:ext>
            </a:extLst>
          </p:cNvPr>
          <p:cNvCxnSpPr>
            <a:cxnSpLocks/>
          </p:cNvCxnSpPr>
          <p:nvPr/>
        </p:nvCxnSpPr>
        <p:spPr bwMode="auto">
          <a:xfrm>
            <a:off x="1041904" y="2331335"/>
            <a:ext cx="3860076" cy="476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784DB0E2-AFCC-4433-ACAD-B5C0FB1A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 – Write result to vector y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4CF9A88-87DD-4CAD-8057-4009918F7493}"/>
              </a:ext>
            </a:extLst>
          </p:cNvPr>
          <p:cNvSpPr/>
          <p:nvPr/>
        </p:nvSpPr>
        <p:spPr bwMode="auto">
          <a:xfrm>
            <a:off x="357495" y="1632042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C0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736E65C-8D45-4795-AA9B-86762A5F9973}"/>
              </a:ext>
            </a:extLst>
          </p:cNvPr>
          <p:cNvSpPr/>
          <p:nvPr/>
        </p:nvSpPr>
        <p:spPr bwMode="auto">
          <a:xfrm>
            <a:off x="1013631" y="1632043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C1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8B738EC-E68E-4F62-9075-07320B5B274F}"/>
              </a:ext>
            </a:extLst>
          </p:cNvPr>
          <p:cNvSpPr/>
          <p:nvPr/>
        </p:nvSpPr>
        <p:spPr bwMode="auto">
          <a:xfrm>
            <a:off x="1681665" y="1632042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C2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57742A1-5620-4281-A503-E3AA986051F9}"/>
              </a:ext>
            </a:extLst>
          </p:cNvPr>
          <p:cNvSpPr/>
          <p:nvPr/>
        </p:nvSpPr>
        <p:spPr bwMode="auto">
          <a:xfrm>
            <a:off x="2349216" y="1642898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C3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8108AB5-BDB4-450C-9B6E-C1CD2823B841}"/>
              </a:ext>
            </a:extLst>
          </p:cNvPr>
          <p:cNvCxnSpPr>
            <a:cxnSpLocks/>
          </p:cNvCxnSpPr>
          <p:nvPr/>
        </p:nvCxnSpPr>
        <p:spPr bwMode="auto">
          <a:xfrm flipV="1">
            <a:off x="539552" y="3160787"/>
            <a:ext cx="10577" cy="275102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4BC894D5-A3DB-487B-AC0F-69860A2BFDBA}"/>
              </a:ext>
            </a:extLst>
          </p:cNvPr>
          <p:cNvSpPr/>
          <p:nvPr/>
        </p:nvSpPr>
        <p:spPr bwMode="auto">
          <a:xfrm>
            <a:off x="2998965" y="1642898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C4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5E1C8996-18EC-4944-8C42-DE511782D646}"/>
              </a:ext>
            </a:extLst>
          </p:cNvPr>
          <p:cNvSpPr/>
          <p:nvPr/>
        </p:nvSpPr>
        <p:spPr bwMode="auto">
          <a:xfrm>
            <a:off x="3682915" y="1639934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C5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B5F2C941-809C-4E3B-B71F-EAE82B7C4252}"/>
              </a:ext>
            </a:extLst>
          </p:cNvPr>
          <p:cNvSpPr/>
          <p:nvPr/>
        </p:nvSpPr>
        <p:spPr bwMode="auto">
          <a:xfrm>
            <a:off x="4338482" y="1652293"/>
            <a:ext cx="563498" cy="552571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C6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3867B79F-E167-46F4-8ECD-75BE6DB7F9FD}"/>
              </a:ext>
            </a:extLst>
          </p:cNvPr>
          <p:cNvSpPr/>
          <p:nvPr/>
        </p:nvSpPr>
        <p:spPr bwMode="auto">
          <a:xfrm>
            <a:off x="5016614" y="1652293"/>
            <a:ext cx="563498" cy="552571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C7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F0F70DD-6E84-464B-ADA4-6C233F32F346}"/>
              </a:ext>
            </a:extLst>
          </p:cNvPr>
          <p:cNvCxnSpPr>
            <a:cxnSpLocks/>
          </p:cNvCxnSpPr>
          <p:nvPr/>
        </p:nvCxnSpPr>
        <p:spPr bwMode="auto">
          <a:xfrm flipV="1">
            <a:off x="1160296" y="3312670"/>
            <a:ext cx="27328" cy="25880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6E904F3F-477A-4F9D-A7C4-CC4A08E52819}"/>
              </a:ext>
            </a:extLst>
          </p:cNvPr>
          <p:cNvSpPr/>
          <p:nvPr/>
        </p:nvSpPr>
        <p:spPr bwMode="auto">
          <a:xfrm>
            <a:off x="353635" y="2872755"/>
            <a:ext cx="580356" cy="288032"/>
          </a:xfrm>
          <a:prstGeom prst="rect">
            <a:avLst/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LDM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E2433B9-D11D-4A86-87CE-72FC77B95B32}"/>
              </a:ext>
            </a:extLst>
          </p:cNvPr>
          <p:cNvSpPr txBox="1"/>
          <p:nvPr/>
        </p:nvSpPr>
        <p:spPr>
          <a:xfrm>
            <a:off x="2948703" y="3445587"/>
            <a:ext cx="133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●  ●  ●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53333A7-4FBE-4019-99CF-4C0EC461C86D}"/>
              </a:ext>
            </a:extLst>
          </p:cNvPr>
          <p:cNvSpPr/>
          <p:nvPr/>
        </p:nvSpPr>
        <p:spPr bwMode="auto">
          <a:xfrm>
            <a:off x="354851" y="2296691"/>
            <a:ext cx="579140" cy="471110"/>
          </a:xfrm>
          <a:prstGeom prst="rec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ED253F7-A804-4E4B-B3A6-449AF9E26AC3}"/>
              </a:ext>
            </a:extLst>
          </p:cNvPr>
          <p:cNvSpPr/>
          <p:nvPr/>
        </p:nvSpPr>
        <p:spPr bwMode="auto">
          <a:xfrm>
            <a:off x="1032530" y="3024638"/>
            <a:ext cx="580356" cy="288032"/>
          </a:xfrm>
          <a:prstGeom prst="rect">
            <a:avLst/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LDM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EA864B6-C084-47A4-93FE-48216C0B1BCC}"/>
              </a:ext>
            </a:extLst>
          </p:cNvPr>
          <p:cNvSpPr/>
          <p:nvPr/>
        </p:nvSpPr>
        <p:spPr bwMode="auto">
          <a:xfrm>
            <a:off x="1680449" y="3260191"/>
            <a:ext cx="580356" cy="288032"/>
          </a:xfrm>
          <a:prstGeom prst="rect">
            <a:avLst/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LDM</a:t>
            </a:r>
            <a:endParaRPr kumimoji="1" lang="zh-CN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0EB87AD-D9A5-4D76-99A2-9C318EBEB9B8}"/>
              </a:ext>
            </a:extLst>
          </p:cNvPr>
          <p:cNvSpPr/>
          <p:nvPr/>
        </p:nvSpPr>
        <p:spPr bwMode="auto">
          <a:xfrm>
            <a:off x="1681665" y="2684127"/>
            <a:ext cx="579140" cy="471110"/>
          </a:xfrm>
          <a:prstGeom prst="rec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7FD9FF8-E6AB-420B-B6A7-94FBB80C9176}"/>
              </a:ext>
            </a:extLst>
          </p:cNvPr>
          <p:cNvSpPr/>
          <p:nvPr/>
        </p:nvSpPr>
        <p:spPr bwMode="auto">
          <a:xfrm>
            <a:off x="4989294" y="2276872"/>
            <a:ext cx="662826" cy="888754"/>
          </a:xfrm>
          <a:prstGeom prst="rec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7217BB3-C9B2-4056-96C9-D2D88AC26E68}"/>
              </a:ext>
            </a:extLst>
          </p:cNvPr>
          <p:cNvCxnSpPr>
            <a:cxnSpLocks/>
          </p:cNvCxnSpPr>
          <p:nvPr/>
        </p:nvCxnSpPr>
        <p:spPr bwMode="auto">
          <a:xfrm>
            <a:off x="1699892" y="2548944"/>
            <a:ext cx="3202088" cy="476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B870A6F-0B8C-4633-A7D8-2A2F89E67EAE}"/>
              </a:ext>
            </a:extLst>
          </p:cNvPr>
          <p:cNvCxnSpPr>
            <a:cxnSpLocks/>
          </p:cNvCxnSpPr>
          <p:nvPr/>
        </p:nvCxnSpPr>
        <p:spPr bwMode="auto">
          <a:xfrm>
            <a:off x="2260805" y="2780928"/>
            <a:ext cx="2641175" cy="311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C436F855-0F7E-46EB-989D-E40D9EBCB8F5}"/>
              </a:ext>
            </a:extLst>
          </p:cNvPr>
          <p:cNvCxnSpPr>
            <a:cxnSpLocks/>
          </p:cNvCxnSpPr>
          <p:nvPr/>
        </p:nvCxnSpPr>
        <p:spPr bwMode="auto">
          <a:xfrm flipV="1">
            <a:off x="1835696" y="3548223"/>
            <a:ext cx="32899" cy="23524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triangle"/>
          </a:ln>
          <a:effectLst/>
        </p:spPr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34A2C248-F580-4CDE-B1AC-12D6D9A1D621}"/>
              </a:ext>
            </a:extLst>
          </p:cNvPr>
          <p:cNvCxnSpPr>
            <a:cxnSpLocks/>
          </p:cNvCxnSpPr>
          <p:nvPr/>
        </p:nvCxnSpPr>
        <p:spPr bwMode="auto">
          <a:xfrm flipV="1">
            <a:off x="835971" y="3245300"/>
            <a:ext cx="15873" cy="168478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1B225C9C-1CC6-495F-AE2C-09B38037A91C}"/>
              </a:ext>
            </a:extLst>
          </p:cNvPr>
          <p:cNvCxnSpPr>
            <a:cxnSpLocks/>
          </p:cNvCxnSpPr>
          <p:nvPr/>
        </p:nvCxnSpPr>
        <p:spPr bwMode="auto">
          <a:xfrm flipV="1">
            <a:off x="1439674" y="3310301"/>
            <a:ext cx="14424" cy="161978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A33394EA-A795-47AA-B433-E393E00657EB}"/>
              </a:ext>
            </a:extLst>
          </p:cNvPr>
          <p:cNvCxnSpPr>
            <a:cxnSpLocks/>
          </p:cNvCxnSpPr>
          <p:nvPr/>
        </p:nvCxnSpPr>
        <p:spPr bwMode="auto">
          <a:xfrm flipV="1">
            <a:off x="2067661" y="3538514"/>
            <a:ext cx="26560" cy="13915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32274F78-55F3-4643-8A52-EDCC484AA9F4}"/>
              </a:ext>
            </a:extLst>
          </p:cNvPr>
          <p:cNvSpPr/>
          <p:nvPr/>
        </p:nvSpPr>
        <p:spPr bwMode="auto">
          <a:xfrm>
            <a:off x="3466510" y="5724501"/>
            <a:ext cx="2840540" cy="4824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Vector y (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ymbol" panose="05050102010706020507" pitchFamily="18" charset="2"/>
              </a:rPr>
              <a:t></a:t>
            </a:r>
            <a:r>
              <a:rPr kumimoji="1" lang="en-US" altLang="zh-C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)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4B9608AF-9FE1-49D5-9D63-148EBD2C484F}"/>
              </a:ext>
            </a:extLst>
          </p:cNvPr>
          <p:cNvCxnSpPr>
            <a:cxnSpLocks/>
          </p:cNvCxnSpPr>
          <p:nvPr/>
        </p:nvCxnSpPr>
        <p:spPr bwMode="auto">
          <a:xfrm>
            <a:off x="5320707" y="4173738"/>
            <a:ext cx="0" cy="150690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1" name="内容占位符 2">
            <a:extLst>
              <a:ext uri="{FF2B5EF4-FFF2-40B4-BE49-F238E27FC236}">
                <a16:creationId xmlns:a16="http://schemas.microsoft.com/office/drawing/2014/main" id="{D8491623-833C-4B1C-9529-C04B354E48E2}"/>
              </a:ext>
            </a:extLst>
          </p:cNvPr>
          <p:cNvSpPr txBox="1">
            <a:spLocks/>
          </p:cNvSpPr>
          <p:nvPr/>
        </p:nvSpPr>
        <p:spPr bwMode="auto">
          <a:xfrm>
            <a:off x="5961550" y="1879735"/>
            <a:ext cx="3506994" cy="277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/>
              <a:t>Get  x(</a:t>
            </a:r>
            <a:r>
              <a:rPr lang="en-US" altLang="zh-CN" dirty="0">
                <a:ln>
                  <a:noFill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ymbol" panose="05050102010706020507" pitchFamily="18" charset="2"/>
              </a:rPr>
              <a:t></a:t>
            </a:r>
            <a:r>
              <a:rPr lang="en-US" altLang="zh-CN" kern="0" dirty="0">
                <a:cs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r>
              <a:rPr lang="en-US" altLang="zh-CN" kern="0" dirty="0"/>
              <a:t>Get slice</a:t>
            </a:r>
          </a:p>
          <a:p>
            <a:r>
              <a:rPr lang="en-US" altLang="zh-CN" kern="0" dirty="0"/>
              <a:t>Compute</a:t>
            </a:r>
          </a:p>
          <a:p>
            <a:r>
              <a:rPr lang="en-US" altLang="zh-CN" kern="0" dirty="0"/>
              <a:t>Send message</a:t>
            </a:r>
          </a:p>
          <a:p>
            <a:r>
              <a:rPr lang="en-US" altLang="zh-CN" kern="0" dirty="0"/>
              <a:t>Parallel Processing</a:t>
            </a:r>
          </a:p>
          <a:p>
            <a:r>
              <a:rPr lang="en-US" altLang="zh-CN" b="1" kern="0" dirty="0">
                <a:solidFill>
                  <a:srgbClr val="443BFF"/>
                </a:solidFill>
              </a:rPr>
              <a:t>Write y (</a:t>
            </a:r>
            <a:r>
              <a:rPr lang="en-US" altLang="zh-CN" b="1" dirty="0">
                <a:solidFill>
                  <a:srgbClr val="443B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ymbol" panose="05050102010706020507" pitchFamily="18" charset="2"/>
              </a:rPr>
              <a:t></a:t>
            </a:r>
            <a:r>
              <a:rPr lang="en-US" altLang="zh-CN" b="1" kern="0" dirty="0">
                <a:solidFill>
                  <a:srgbClr val="443BFF"/>
                </a:solidFill>
              </a:rPr>
              <a:t>)</a:t>
            </a:r>
          </a:p>
          <a:p>
            <a:pPr marL="457200" lvl="1" indent="0">
              <a:buNone/>
            </a:pPr>
            <a:endParaRPr lang="en-US" altLang="zh-CN" kern="0" dirty="0"/>
          </a:p>
          <a:p>
            <a:pPr marL="0" indent="0">
              <a:buNone/>
            </a:pPr>
            <a:r>
              <a:rPr lang="en-US" altLang="zh-CN" kern="0" dirty="0"/>
              <a:t>       </a:t>
            </a:r>
            <a:r>
              <a:rPr lang="en-US" altLang="zh-CN" sz="1600" kern="0" dirty="0"/>
              <a:t> 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C7B7D72-912E-46B6-A1E1-BCB4D8950AA2}"/>
              </a:ext>
            </a:extLst>
          </p:cNvPr>
          <p:cNvSpPr/>
          <p:nvPr/>
        </p:nvSpPr>
        <p:spPr bwMode="auto">
          <a:xfrm>
            <a:off x="4989294" y="3284984"/>
            <a:ext cx="662826" cy="888754"/>
          </a:xfrm>
          <a:prstGeom prst="rect">
            <a:avLst/>
          </a:prstGeom>
          <a:solidFill>
            <a:srgbClr val="9999FF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kumimoji="1" lang="en-US" altLang="zh-CN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ymbol" panose="05050102010706020507" pitchFamily="18" charset="2"/>
              </a:rPr>
              <a:t></a:t>
            </a:r>
            <a:r>
              <a:rPr kumimoji="1" lang="en-US" altLang="zh-CN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710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96296E-6 L 0.00365 0.3180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1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C25C2-C984-47C3-81F4-F4E38264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24" y="404664"/>
            <a:ext cx="8568952" cy="552571"/>
          </a:xfrm>
        </p:spPr>
        <p:txBody>
          <a:bodyPr/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Outline</a:t>
            </a:r>
            <a:endParaRPr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FD324-9EFD-4365-8487-8B3E40102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24" y="1196752"/>
            <a:ext cx="8559552" cy="4968552"/>
          </a:xfrm>
        </p:spPr>
        <p:txBody>
          <a:bodyPr/>
          <a:lstStyle/>
          <a:p>
            <a:r>
              <a:rPr lang="en-US" altLang="zh-CN" sz="3200" dirty="0">
                <a:latin typeface="微软雅黑"/>
                <a:ea typeface="微软雅黑"/>
                <a:cs typeface="微软雅黑"/>
              </a:rPr>
              <a:t>Background &amp; Motivation</a:t>
            </a:r>
            <a:endParaRPr lang="en-US" altLang="zh-CN" sz="28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lang="en-US" altLang="zh-CN" sz="2400" dirty="0" err="1">
                <a:latin typeface="微软雅黑"/>
                <a:ea typeface="微软雅黑"/>
                <a:cs typeface="微软雅黑"/>
              </a:rPr>
              <a:t>SpMV</a:t>
            </a:r>
            <a:endParaRPr lang="en-US" altLang="zh-CN" sz="24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Sunway Architecture</a:t>
            </a:r>
          </a:p>
          <a:p>
            <a:r>
              <a:rPr lang="en-US" altLang="zh-CN" sz="3200" dirty="0">
                <a:latin typeface="微软雅黑"/>
                <a:ea typeface="微软雅黑"/>
                <a:cs typeface="微软雅黑"/>
              </a:rPr>
              <a:t>Proposed Method</a:t>
            </a:r>
          </a:p>
          <a:p>
            <a:pPr lvl="1"/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Dual-side multi-level partition mechanism</a:t>
            </a:r>
          </a:p>
          <a:p>
            <a:pPr lvl="1"/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Example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for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illustration</a:t>
            </a:r>
          </a:p>
          <a:p>
            <a:r>
              <a:rPr lang="en-US" altLang="zh-CN" sz="3200" b="1" dirty="0">
                <a:solidFill>
                  <a:srgbClr val="443BFF"/>
                </a:solidFill>
                <a:latin typeface="微软雅黑"/>
                <a:ea typeface="微软雅黑"/>
                <a:cs typeface="微软雅黑"/>
              </a:rPr>
              <a:t>Evaluation</a:t>
            </a:r>
          </a:p>
          <a:p>
            <a:pPr lvl="1"/>
            <a:r>
              <a:rPr lang="en-US" altLang="zh-CN" sz="2400" b="1" dirty="0" err="1">
                <a:solidFill>
                  <a:srgbClr val="443BFF"/>
                </a:solidFill>
                <a:latin typeface="微软雅黑"/>
                <a:ea typeface="微软雅黑"/>
                <a:cs typeface="微软雅黑"/>
              </a:rPr>
              <a:t>SpMV</a:t>
            </a:r>
            <a:r>
              <a:rPr lang="en-US" altLang="zh-CN" sz="2400" b="1" dirty="0">
                <a:solidFill>
                  <a:srgbClr val="443BFF"/>
                </a:solidFill>
                <a:latin typeface="微软雅黑"/>
                <a:ea typeface="微软雅黑"/>
                <a:cs typeface="微软雅黑"/>
              </a:rPr>
              <a:t> Performance</a:t>
            </a:r>
          </a:p>
          <a:p>
            <a:pPr lvl="1"/>
            <a:r>
              <a:rPr lang="en-US" altLang="zh-CN" sz="2400" b="1" dirty="0">
                <a:solidFill>
                  <a:srgbClr val="443BFF"/>
                </a:solidFill>
                <a:latin typeface="微软雅黑"/>
                <a:ea typeface="微软雅黑"/>
                <a:cs typeface="微软雅黑"/>
              </a:rPr>
              <a:t>Locality</a:t>
            </a:r>
          </a:p>
          <a:p>
            <a:r>
              <a:rPr lang="en-US" altLang="zh-CN" sz="3200" dirty="0">
                <a:latin typeface="微软雅黑"/>
                <a:ea typeface="微软雅黑"/>
                <a:cs typeface="微软雅黑"/>
              </a:rPr>
              <a:t>Conclusion</a:t>
            </a:r>
            <a:endParaRPr lang="zh-CN" altLang="en-US" sz="32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448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24"/>
    </mc:Choice>
    <mc:Fallback xmlns="">
      <p:transition spd="slow" advTm="3142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FE506-0704-4FBC-A542-0A9FA82F3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Experimental Setup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16DE2F-8200-4F7C-A7AF-E5605B9F945C}"/>
              </a:ext>
            </a:extLst>
          </p:cNvPr>
          <p:cNvSpPr/>
          <p:nvPr/>
        </p:nvSpPr>
        <p:spPr>
          <a:xfrm>
            <a:off x="6933406" y="2322053"/>
            <a:ext cx="288132" cy="195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204849-8FF1-4D37-8F8D-FB7444CA4A13}"/>
              </a:ext>
            </a:extLst>
          </p:cNvPr>
          <p:cNvSpPr/>
          <p:nvPr/>
        </p:nvSpPr>
        <p:spPr>
          <a:xfrm>
            <a:off x="7540638" y="1752081"/>
            <a:ext cx="288132" cy="176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002D2BF-418B-43C4-B8C1-793AC267A102}"/>
              </a:ext>
            </a:extLst>
          </p:cNvPr>
          <p:cNvSpPr txBox="1">
            <a:spLocks/>
          </p:cNvSpPr>
          <p:nvPr/>
        </p:nvSpPr>
        <p:spPr bwMode="auto">
          <a:xfrm>
            <a:off x="458986" y="1131876"/>
            <a:ext cx="8262248" cy="2004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 single CG of SW26010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Bandwidth 34GB/s</a:t>
            </a:r>
          </a:p>
          <a:p>
            <a:pPr lvl="1"/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MPE peak performance 23.2GFlops</a:t>
            </a:r>
          </a:p>
          <a:p>
            <a:pPr lvl="1"/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CPE peak performance 742.4GFlops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Compilers</a:t>
            </a:r>
          </a:p>
          <a:p>
            <a:pPr lvl="1"/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 compiler sw5cc</a:t>
            </a:r>
          </a:p>
          <a:p>
            <a:pPr lvl="1"/>
            <a:r>
              <a:rPr lang="en-US" altLang="zh-CN" sz="1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compiler sw5CC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44E6128F-09F7-4613-8452-08F479789D90}"/>
              </a:ext>
            </a:extLst>
          </p:cNvPr>
          <p:cNvSpPr txBox="1">
            <a:spLocks/>
          </p:cNvSpPr>
          <p:nvPr/>
        </p:nvSpPr>
        <p:spPr bwMode="auto">
          <a:xfrm>
            <a:off x="458986" y="3429000"/>
            <a:ext cx="8397490" cy="288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Comparison Experiments</a:t>
            </a:r>
            <a:endParaRPr lang="en-US" altLang="zh-CN" sz="1800" kern="0" dirty="0">
              <a:cs typeface="Arial" panose="020B0604020202020204" pitchFamily="34" charset="0"/>
            </a:endParaRPr>
          </a:p>
          <a:p>
            <a:pPr lvl="1"/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CSR-MPE </a:t>
            </a:r>
            <a:r>
              <a:rPr lang="en-US" altLang="zh-CN" sz="1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(baseline)</a:t>
            </a:r>
          </a:p>
          <a:p>
            <a:pPr marL="457200" lvl="1" indent="0">
              <a:buNone/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implement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SpMV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using the MPE of Sunway processor based on origin CSR</a:t>
            </a:r>
          </a:p>
          <a:p>
            <a:pPr lvl="1"/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CSR-CPE</a:t>
            </a:r>
          </a:p>
          <a:p>
            <a:pPr marL="457200" lvl="1" indent="0">
              <a:buNone/>
            </a:pPr>
            <a:r>
              <a:rPr lang="en-US" altLang="zh-CN" sz="1400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      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sing origin CSR in addition to leverage the CPEs of Sunway processor</a:t>
            </a:r>
          </a:p>
          <a:p>
            <a:pPr lvl="1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CSR5-CPE</a:t>
            </a:r>
          </a:p>
          <a:p>
            <a:pPr marL="457200" lvl="1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based on the CSR5</a:t>
            </a:r>
            <a:r>
              <a:rPr lang="en-US" altLang="zh-CN" sz="14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[Liu et. al, ICS15]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 CSR5 is the most cutting-edge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SpMV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implementation on various architectures</a:t>
            </a:r>
          </a:p>
          <a:p>
            <a:pPr lvl="1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Block-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Ellpack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-CPE</a:t>
            </a:r>
          </a:p>
          <a:p>
            <a:pPr marL="457200" lvl="1" indent="0">
              <a:buNone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based on Block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Ellpack</a:t>
            </a:r>
            <a:r>
              <a:rPr lang="en-US" altLang="zh-CN" sz="14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[Choi et. al, PPoPP10]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 Block 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Ellpack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has been proved quite efficient on many-core architectures such as GPU</a:t>
            </a:r>
          </a:p>
          <a:p>
            <a:pPr lvl="1"/>
            <a:endParaRPr lang="en-US" altLang="zh-CN" sz="1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38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FE506-0704-4FBC-A542-0A9FA82F3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Experimental Setup (Cont.)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16DE2F-8200-4F7C-A7AF-E5605B9F945C}"/>
              </a:ext>
            </a:extLst>
          </p:cNvPr>
          <p:cNvSpPr/>
          <p:nvPr/>
        </p:nvSpPr>
        <p:spPr>
          <a:xfrm>
            <a:off x="8069124" y="1717994"/>
            <a:ext cx="288132" cy="195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204849-8FF1-4D37-8F8D-FB7444CA4A13}"/>
              </a:ext>
            </a:extLst>
          </p:cNvPr>
          <p:cNvSpPr/>
          <p:nvPr/>
        </p:nvSpPr>
        <p:spPr>
          <a:xfrm>
            <a:off x="8676356" y="1148022"/>
            <a:ext cx="288132" cy="176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300FC11-6ED8-41D8-8D78-054E998B4366}"/>
              </a:ext>
            </a:extLst>
          </p:cNvPr>
          <p:cNvSpPr txBox="1">
            <a:spLocks/>
          </p:cNvSpPr>
          <p:nvPr/>
        </p:nvSpPr>
        <p:spPr bwMode="auto">
          <a:xfrm>
            <a:off x="-108520" y="5151618"/>
            <a:ext cx="9297590" cy="1361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600" kern="0" dirty="0"/>
              <a:t>We select 18 matrices from the University of Florida sparse matrix collection</a:t>
            </a:r>
            <a:r>
              <a:rPr lang="en-US" altLang="zh-CN" sz="1600" kern="0" baseline="30000" dirty="0"/>
              <a:t>[Davis et. al, TOMS11]</a:t>
            </a:r>
          </a:p>
          <a:p>
            <a:pPr lvl="1"/>
            <a:r>
              <a:rPr lang="en-US" altLang="zh-CN" sz="1600" kern="0" dirty="0"/>
              <a:t>Including structural problem,  2D/3D problem, weighted undirected graph, directed weighted graph, etc.</a:t>
            </a:r>
            <a:endParaRPr lang="en-US" altLang="zh-CN" sz="1600" kern="0" baseline="30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7186AE-52DD-4B34-A9E8-B9655DE13D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8" y="1163022"/>
            <a:ext cx="1347036" cy="10102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746ACD5-FDE9-474B-801E-0E04B8EDBC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41" y="1137753"/>
            <a:ext cx="1347036" cy="101027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C891011-3DB1-4E8B-B66B-376FC60335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94586"/>
            <a:ext cx="1347037" cy="101027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53885D6-574F-4124-83E1-B887FF007D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713" y="1137752"/>
            <a:ext cx="1347038" cy="101027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951E728-9122-4FBC-A502-F321FB2B7F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160" y="1082903"/>
            <a:ext cx="1475929" cy="110694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8915F8A1-46FA-4CEF-A982-832BD2BDFCD8}"/>
              </a:ext>
            </a:extLst>
          </p:cNvPr>
          <p:cNvSpPr txBox="1"/>
          <p:nvPr/>
        </p:nvSpPr>
        <p:spPr>
          <a:xfrm>
            <a:off x="465811" y="2138534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dense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5C7FB47-7CDB-4FF8-9E65-C97C1D740D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8" y="2496839"/>
            <a:ext cx="1347036" cy="101027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A58F884-DB84-490D-A3D5-7F492FD0F6F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16" y="2433891"/>
            <a:ext cx="1347036" cy="101027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9C29F7E-9CEC-43A8-8843-F9841A4D6B2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391270"/>
            <a:ext cx="1385807" cy="10299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20045F4-0378-4540-8F92-4194B984966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27" y="2379278"/>
            <a:ext cx="1451504" cy="10886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1A2196-3780-415A-AB78-BB518B12BC9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18" y="2405896"/>
            <a:ext cx="1385807" cy="10393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293AC30-5C04-4057-82FF-57252A18F1A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160" y="2352505"/>
            <a:ext cx="1533035" cy="114977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7F32AF7-E57E-4FB1-B505-0B95E202BB5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9" y="3658693"/>
            <a:ext cx="1386053" cy="103954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BFCEFBD-25DE-48A0-A6ED-CE4C627A8807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9"/>
          <a:stretch/>
        </p:blipFill>
        <p:spPr>
          <a:xfrm>
            <a:off x="1701598" y="3530276"/>
            <a:ext cx="1353378" cy="114977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89F0351-44C4-4AF3-B22E-0F518BAFDCA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1"/>
          <a:stretch/>
        </p:blipFill>
        <p:spPr>
          <a:xfrm>
            <a:off x="3275546" y="3560990"/>
            <a:ext cx="1266069" cy="107514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94C782E-AC66-478C-B759-01F555A45D6A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6"/>
          <a:stretch/>
        </p:blipFill>
        <p:spPr>
          <a:xfrm>
            <a:off x="4478193" y="3651931"/>
            <a:ext cx="1228585" cy="107413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86D6643-1AD3-4455-91EE-F9A4450ACC4F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9"/>
          <a:stretch/>
        </p:blipFill>
        <p:spPr>
          <a:xfrm>
            <a:off x="5986638" y="3499865"/>
            <a:ext cx="1385807" cy="120895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44854BA-E9EB-4DB9-A562-06107C21F70A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/>
          <a:stretch/>
        </p:blipFill>
        <p:spPr>
          <a:xfrm>
            <a:off x="7429684" y="3565986"/>
            <a:ext cx="1341510" cy="1200430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D48D2C76-0047-4967-93C4-A92B76AC0F67}"/>
              </a:ext>
            </a:extLst>
          </p:cNvPr>
          <p:cNvSpPr txBox="1"/>
          <p:nvPr/>
        </p:nvSpPr>
        <p:spPr>
          <a:xfrm>
            <a:off x="1660862" y="2045243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crankseq_2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A9BCB39-B019-4A12-B1AF-A983E99F68DF}"/>
              </a:ext>
            </a:extLst>
          </p:cNvPr>
          <p:cNvSpPr txBox="1"/>
          <p:nvPr/>
        </p:nvSpPr>
        <p:spPr>
          <a:xfrm>
            <a:off x="3615669" y="2066139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6178B83-746F-4A61-9947-C4EE46253EF0}"/>
              </a:ext>
            </a:extLst>
          </p:cNvPr>
          <p:cNvSpPr txBox="1"/>
          <p:nvPr/>
        </p:nvSpPr>
        <p:spPr>
          <a:xfrm>
            <a:off x="4656704" y="2044486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nd24k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FDD6F9B-3EB2-4AED-BFB8-AEFC0A19EF98}"/>
              </a:ext>
            </a:extLst>
          </p:cNvPr>
          <p:cNvSpPr txBox="1"/>
          <p:nvPr/>
        </p:nvSpPr>
        <p:spPr>
          <a:xfrm>
            <a:off x="6043204" y="2037566"/>
            <a:ext cx="109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pdb1HYS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54C7D75-766C-4F57-BA9B-C16A8BE14DC4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96"/>
          <a:stretch/>
        </p:blipFill>
        <p:spPr>
          <a:xfrm>
            <a:off x="5848884" y="1052736"/>
            <a:ext cx="1284507" cy="107997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93B94038-296A-4CC2-9E97-A5BF2C60D5B2}"/>
              </a:ext>
            </a:extLst>
          </p:cNvPr>
          <p:cNvSpPr txBox="1"/>
          <p:nvPr/>
        </p:nvSpPr>
        <p:spPr>
          <a:xfrm>
            <a:off x="7661467" y="2040363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cant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F839A8C-CE21-4052-8D0C-96F9E888600E}"/>
              </a:ext>
            </a:extLst>
          </p:cNvPr>
          <p:cNvSpPr txBox="1"/>
          <p:nvPr/>
        </p:nvSpPr>
        <p:spPr>
          <a:xfrm>
            <a:off x="537387" y="3324194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pwtk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69B0C4E-08D2-4235-87B5-E7C4203B5C05}"/>
              </a:ext>
            </a:extLst>
          </p:cNvPr>
          <p:cNvSpPr txBox="1"/>
          <p:nvPr/>
        </p:nvSpPr>
        <p:spPr>
          <a:xfrm>
            <a:off x="1922168" y="3251715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ldoor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C5BECBE-5662-4E8F-9BA0-883F471EC6F6}"/>
              </a:ext>
            </a:extLst>
          </p:cNvPr>
          <p:cNvSpPr txBox="1"/>
          <p:nvPr/>
        </p:nvSpPr>
        <p:spPr>
          <a:xfrm>
            <a:off x="3452548" y="3278506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qcd5_4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4544F48-7AC8-467C-9863-F5CF4CA21998}"/>
              </a:ext>
            </a:extLst>
          </p:cNvPr>
          <p:cNvSpPr txBox="1"/>
          <p:nvPr/>
        </p:nvSpPr>
        <p:spPr>
          <a:xfrm>
            <a:off x="4463542" y="3279817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cop20k_A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9DF2978-6A31-4A04-8ECE-4170961CB9C5}"/>
              </a:ext>
            </a:extLst>
          </p:cNvPr>
          <p:cNvSpPr txBox="1"/>
          <p:nvPr/>
        </p:nvSpPr>
        <p:spPr>
          <a:xfrm>
            <a:off x="6108931" y="3250503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cage14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3CD1BF2-EB0F-492B-BBB4-BDFFFC2A9CCC}"/>
              </a:ext>
            </a:extLst>
          </p:cNvPr>
          <p:cNvSpPr txBox="1"/>
          <p:nvPr/>
        </p:nvSpPr>
        <p:spPr>
          <a:xfrm>
            <a:off x="7316840" y="3317539"/>
            <a:ext cx="1630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2cubes_sphere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CCF911B-DC2C-4D8B-8D51-926B01E7F5FB}"/>
              </a:ext>
            </a:extLst>
          </p:cNvPr>
          <p:cNvSpPr txBox="1"/>
          <p:nvPr/>
        </p:nvSpPr>
        <p:spPr>
          <a:xfrm>
            <a:off x="112601" y="4557491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atmosmodd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303399D-5614-4A1D-8CBE-A243022C7B2C}"/>
              </a:ext>
            </a:extLst>
          </p:cNvPr>
          <p:cNvSpPr txBox="1"/>
          <p:nvPr/>
        </p:nvSpPr>
        <p:spPr>
          <a:xfrm>
            <a:off x="1385577" y="4549345"/>
            <a:ext cx="1979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mac_econ_fwd500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A23A4D0-A880-4559-9549-26413262F110}"/>
              </a:ext>
            </a:extLst>
          </p:cNvPr>
          <p:cNvSpPr txBox="1"/>
          <p:nvPr/>
        </p:nvSpPr>
        <p:spPr>
          <a:xfrm>
            <a:off x="3410639" y="4549345"/>
            <a:ext cx="872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scircuit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35CC949-4FAF-444A-8C12-CF8FB039EFD7}"/>
              </a:ext>
            </a:extLst>
          </p:cNvPr>
          <p:cNvSpPr txBox="1"/>
          <p:nvPr/>
        </p:nvSpPr>
        <p:spPr>
          <a:xfrm>
            <a:off x="4238807" y="4566200"/>
            <a:ext cx="1678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shallow_water1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275308D-C54D-4580-8BAE-EF6D31AC15E2}"/>
              </a:ext>
            </a:extLst>
          </p:cNvPr>
          <p:cNvSpPr txBox="1"/>
          <p:nvPr/>
        </p:nvSpPr>
        <p:spPr>
          <a:xfrm>
            <a:off x="5918996" y="4565748"/>
            <a:ext cx="1456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webbase-1M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2B2795E-4771-4A8B-A408-BED9A85FE4DA}"/>
              </a:ext>
            </a:extLst>
          </p:cNvPr>
          <p:cNvSpPr txBox="1"/>
          <p:nvPr/>
        </p:nvSpPr>
        <p:spPr>
          <a:xfrm>
            <a:off x="7446913" y="4597139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bcsstm38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3244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37B243-5D2E-48F6-8A05-A7351803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SpMV</a:t>
            </a:r>
            <a:r>
              <a:rPr lang="en-US" altLang="zh-CN" dirty="0"/>
              <a:t> Performance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05C34BE-1407-4A02-8415-330B462307EF}"/>
              </a:ext>
            </a:extLst>
          </p:cNvPr>
          <p:cNvSpPr txBox="1">
            <a:spLocks/>
          </p:cNvSpPr>
          <p:nvPr/>
        </p:nvSpPr>
        <p:spPr bwMode="auto">
          <a:xfrm>
            <a:off x="602146" y="5013176"/>
            <a:ext cx="922643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000" kern="0" dirty="0"/>
              <a:t>Speedup: The overall performance speedup over CSR-MPE</a:t>
            </a:r>
          </a:p>
          <a:p>
            <a:r>
              <a:rPr lang="en-US" altLang="zh-CN" sz="2000" kern="0" dirty="0">
                <a:sym typeface="Symbol" panose="05050102010706020507" pitchFamily="18" charset="2"/>
              </a:rPr>
              <a:t>The average speedup ratio is 12.3 </a:t>
            </a:r>
            <a:endParaRPr lang="en-US" altLang="zh-CN" sz="2000" kern="0" dirty="0"/>
          </a:p>
          <a:p>
            <a:r>
              <a:rPr lang="en-US" altLang="zh-CN" sz="2000" kern="0" dirty="0"/>
              <a:t>The maximum speedup ratio is 15.5 </a:t>
            </a:r>
            <a:r>
              <a:rPr lang="en-US" altLang="zh-CN" sz="2000" kern="0" dirty="0">
                <a:sym typeface="Symbol" panose="05050102010706020507" pitchFamily="18" charset="2"/>
              </a:rPr>
              <a:t></a:t>
            </a:r>
            <a:endParaRPr lang="en-US" altLang="zh-CN" kern="0" dirty="0"/>
          </a:p>
          <a:p>
            <a:pPr marL="0" indent="0">
              <a:buNone/>
            </a:pPr>
            <a:r>
              <a:rPr lang="en-US" altLang="zh-CN" kern="0" dirty="0"/>
              <a:t>       </a:t>
            </a:r>
            <a:r>
              <a:rPr lang="en-US" altLang="zh-CN" sz="1600" kern="0" dirty="0"/>
              <a:t> 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12FB474-85D4-498A-9D80-6B77930E35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814524"/>
              </p:ext>
            </p:extLst>
          </p:nvPr>
        </p:nvGraphicFramePr>
        <p:xfrm>
          <a:off x="349085" y="953108"/>
          <a:ext cx="8507391" cy="406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5230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524D0522-42DF-4D4B-A559-F862B0268D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7399609"/>
              </p:ext>
            </p:extLst>
          </p:nvPr>
        </p:nvGraphicFramePr>
        <p:xfrm>
          <a:off x="349085" y="953108"/>
          <a:ext cx="8507391" cy="406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AB37B243-5D2E-48F6-8A05-A7351803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SpMV</a:t>
            </a:r>
            <a:r>
              <a:rPr lang="en-US" altLang="zh-CN" dirty="0"/>
              <a:t> Performance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065DDAC-786C-4BCC-B389-64504B5D19DA}"/>
              </a:ext>
            </a:extLst>
          </p:cNvPr>
          <p:cNvSpPr txBox="1">
            <a:spLocks/>
          </p:cNvSpPr>
          <p:nvPr/>
        </p:nvSpPr>
        <p:spPr bwMode="auto">
          <a:xfrm>
            <a:off x="602147" y="2446375"/>
            <a:ext cx="8254330" cy="5525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443BFF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BT-CSR achieves the best performance on all datasets</a:t>
            </a:r>
            <a:endParaRPr lang="zh-CN" altLang="en-US" baseline="30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A2605F2-4115-44E8-81BE-E6D83711A1E8}"/>
              </a:ext>
            </a:extLst>
          </p:cNvPr>
          <p:cNvSpPr txBox="1">
            <a:spLocks/>
          </p:cNvSpPr>
          <p:nvPr/>
        </p:nvSpPr>
        <p:spPr bwMode="auto">
          <a:xfrm>
            <a:off x="602146" y="5013176"/>
            <a:ext cx="922643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000" kern="0" dirty="0"/>
              <a:t>Speedup: The overall performance speedup over CSR-MPE</a:t>
            </a:r>
          </a:p>
          <a:p>
            <a:r>
              <a:rPr lang="en-US" altLang="zh-CN" sz="2000" kern="0" dirty="0">
                <a:sym typeface="Symbol" panose="05050102010706020507" pitchFamily="18" charset="2"/>
              </a:rPr>
              <a:t>The average speedup ratio is 12.3 </a:t>
            </a:r>
            <a:endParaRPr lang="en-US" altLang="zh-CN" sz="2000" kern="0" dirty="0"/>
          </a:p>
          <a:p>
            <a:r>
              <a:rPr lang="en-US" altLang="zh-CN" sz="2000" kern="0" dirty="0"/>
              <a:t>The maximum speedup ratio is 15.5 </a:t>
            </a:r>
            <a:r>
              <a:rPr lang="en-US" altLang="zh-CN" sz="2000" kern="0" dirty="0">
                <a:sym typeface="Symbol" panose="05050102010706020507" pitchFamily="18" charset="2"/>
              </a:rPr>
              <a:t></a:t>
            </a:r>
            <a:endParaRPr lang="en-US" altLang="zh-CN" kern="0" dirty="0"/>
          </a:p>
          <a:p>
            <a:pPr marL="0" indent="0">
              <a:buNone/>
            </a:pPr>
            <a:r>
              <a:rPr lang="en-US" altLang="zh-CN" kern="0" dirty="0"/>
              <a:t>       </a:t>
            </a:r>
            <a:r>
              <a:rPr lang="en-US" altLang="zh-CN" sz="1600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3883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37B243-5D2E-48F6-8A05-A7351803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Locality</a:t>
            </a:r>
            <a:endParaRPr lang="zh-CN" altLang="en-US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441924"/>
              </p:ext>
            </p:extLst>
          </p:nvPr>
        </p:nvGraphicFramePr>
        <p:xfrm>
          <a:off x="0" y="928197"/>
          <a:ext cx="8865471" cy="3940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E80355D1-C758-4ED0-AAB7-EEC3F2AA3985}"/>
              </a:ext>
            </a:extLst>
          </p:cNvPr>
          <p:cNvSpPr txBox="1"/>
          <p:nvPr/>
        </p:nvSpPr>
        <p:spPr>
          <a:xfrm>
            <a:off x="6500417" y="1262307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7.82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9363BA8-CA94-4686-BCDE-4BD3603BE275}"/>
              </a:ext>
            </a:extLst>
          </p:cNvPr>
          <p:cNvSpPr txBox="1"/>
          <p:nvPr/>
        </p:nvSpPr>
        <p:spPr>
          <a:xfrm>
            <a:off x="5620807" y="1262306"/>
            <a:ext cx="832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10.02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144752-F128-4F75-A4D6-DD1AF1796B37}"/>
              </a:ext>
            </a:extLst>
          </p:cNvPr>
          <p:cNvSpPr txBox="1"/>
          <p:nvPr/>
        </p:nvSpPr>
        <p:spPr>
          <a:xfrm>
            <a:off x="4855443" y="1262305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6.50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9D83A8-8044-40C8-9D01-FDE9666AD48F}"/>
              </a:ext>
            </a:extLst>
          </p:cNvPr>
          <p:cNvSpPr txBox="1"/>
          <p:nvPr/>
        </p:nvSpPr>
        <p:spPr>
          <a:xfrm>
            <a:off x="6930726" y="1262306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5.85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EA14CEC-B073-4372-8909-A26EA78C3B8B}"/>
              </a:ext>
            </a:extLst>
          </p:cNvPr>
          <p:cNvSpPr/>
          <p:nvPr/>
        </p:nvSpPr>
        <p:spPr bwMode="auto">
          <a:xfrm>
            <a:off x="4714736" y="1112882"/>
            <a:ext cx="2809592" cy="914400"/>
          </a:xfrm>
          <a:prstGeom prst="ellipse">
            <a:avLst/>
          </a:prstGeom>
          <a:noFill/>
          <a:ln w="28575" cap="flat" cmpd="sng" algn="ctr">
            <a:solidFill>
              <a:srgbClr val="443B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1236195-A451-44B8-A20F-87B8E18D01CA}"/>
              </a:ext>
            </a:extLst>
          </p:cNvPr>
          <p:cNvSpPr/>
          <p:nvPr/>
        </p:nvSpPr>
        <p:spPr bwMode="auto">
          <a:xfrm>
            <a:off x="1023326" y="2836187"/>
            <a:ext cx="2809592" cy="914400"/>
          </a:xfrm>
          <a:prstGeom prst="ellipse">
            <a:avLst/>
          </a:prstGeom>
          <a:noFill/>
          <a:ln w="28575" cap="flat" cmpd="sng" algn="ctr">
            <a:solidFill>
              <a:srgbClr val="443BFF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38375A90-1C6D-4657-87C1-90F3B9FD528F}"/>
              </a:ext>
            </a:extLst>
          </p:cNvPr>
          <p:cNvSpPr txBox="1">
            <a:spLocks/>
          </p:cNvSpPr>
          <p:nvPr/>
        </p:nvSpPr>
        <p:spPr bwMode="auto">
          <a:xfrm>
            <a:off x="602146" y="4725144"/>
            <a:ext cx="8541854" cy="1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/>
              <a:t> </a:t>
            </a:r>
            <a:r>
              <a:rPr lang="en-US" altLang="zh-CN" sz="2000" dirty="0"/>
              <a:t>ratio</a:t>
            </a:r>
            <a:r>
              <a:rPr lang="zh-CN" altLang="en-US" sz="2000" dirty="0"/>
              <a:t> = memory_accesses</a:t>
            </a:r>
            <a:r>
              <a:rPr lang="zh-CN" altLang="en-US" sz="2000" baseline="30000" dirty="0"/>
              <a:t>act</a:t>
            </a:r>
            <a:r>
              <a:rPr lang="en-US" altLang="zh-CN" sz="2000" baseline="30000" dirty="0"/>
              <a:t>u</a:t>
            </a:r>
            <a:r>
              <a:rPr lang="zh-CN" altLang="en-US" sz="2000" baseline="30000" dirty="0"/>
              <a:t> </a:t>
            </a:r>
            <a:r>
              <a:rPr lang="en-US" altLang="zh-CN" sz="2000" dirty="0"/>
              <a:t>/ </a:t>
            </a:r>
            <a:r>
              <a:rPr lang="zh-CN" altLang="en-US" sz="2000" dirty="0"/>
              <a:t>memory_accesses</a:t>
            </a:r>
            <a:r>
              <a:rPr lang="zh-CN" altLang="en-US" sz="2000" baseline="30000" dirty="0"/>
              <a:t>the</a:t>
            </a:r>
            <a:r>
              <a:rPr lang="en-US" altLang="zh-CN" sz="2000" baseline="30000" dirty="0"/>
              <a:t>o</a:t>
            </a:r>
            <a:endParaRPr lang="en-US" altLang="zh-CN" sz="2000" kern="0" dirty="0"/>
          </a:p>
          <a:p>
            <a:pPr lvl="1"/>
            <a:r>
              <a:rPr lang="en-US" altLang="zh-CN" kern="0" dirty="0"/>
              <a:t>Radio, presents the locality inefficiency, </a:t>
            </a:r>
            <a:r>
              <a:rPr lang="en-US" altLang="zh-CN" b="1" kern="0" dirty="0">
                <a:solidFill>
                  <a:srgbClr val="443BFF"/>
                </a:solidFill>
              </a:rPr>
              <a:t>lower is better</a:t>
            </a:r>
          </a:p>
          <a:p>
            <a:pPr lvl="1"/>
            <a:r>
              <a:rPr lang="en-US" altLang="zh-CN" kern="0" dirty="0" err="1"/>
              <a:t>memory_accesses</a:t>
            </a:r>
            <a:r>
              <a:rPr lang="en-US" altLang="zh-CN" kern="0" baseline="30000" dirty="0" err="1"/>
              <a:t>actu</a:t>
            </a:r>
            <a:r>
              <a:rPr lang="en-US" altLang="zh-CN" kern="0" dirty="0"/>
              <a:t>:  actual number of memory accesses</a:t>
            </a:r>
          </a:p>
          <a:p>
            <a:pPr lvl="1"/>
            <a:r>
              <a:rPr lang="en-US" altLang="zh-CN" kern="0" dirty="0" err="1"/>
              <a:t>memory_accesses</a:t>
            </a:r>
            <a:r>
              <a:rPr lang="en-US" altLang="zh-CN" kern="0" baseline="30000" dirty="0" err="1"/>
              <a:t>theo</a:t>
            </a:r>
            <a:r>
              <a:rPr lang="en-US" altLang="zh-CN" kern="0" dirty="0"/>
              <a:t>:  theoretical number of memory accesses</a:t>
            </a:r>
          </a:p>
          <a:p>
            <a:pPr lvl="1"/>
            <a:endParaRPr lang="en-US" altLang="zh-CN" kern="0" baseline="30000" dirty="0"/>
          </a:p>
          <a:p>
            <a:pPr marL="457200" lvl="1" indent="0">
              <a:buNone/>
            </a:pPr>
            <a:endParaRPr lang="en-US" altLang="zh-CN" kern="0" dirty="0"/>
          </a:p>
          <a:p>
            <a:pPr marL="0" indent="0">
              <a:buNone/>
            </a:pPr>
            <a:r>
              <a:rPr lang="en-US" altLang="zh-CN" kern="0" dirty="0"/>
              <a:t>       </a:t>
            </a:r>
            <a:r>
              <a:rPr lang="en-US" altLang="zh-CN" sz="1600" kern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338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9CB14775-4AC6-49D8-8D6E-34BFBB8E2C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2598552"/>
              </p:ext>
            </p:extLst>
          </p:nvPr>
        </p:nvGraphicFramePr>
        <p:xfrm>
          <a:off x="0" y="928197"/>
          <a:ext cx="8865471" cy="3940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AB37B243-5D2E-48F6-8A05-A7351803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Locality</a:t>
            </a:r>
            <a:endParaRPr lang="zh-CN" altLang="en-US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1A861D97-EFC4-403C-AD21-931419DE04D6}"/>
              </a:ext>
            </a:extLst>
          </p:cNvPr>
          <p:cNvSpPr txBox="1">
            <a:spLocks/>
          </p:cNvSpPr>
          <p:nvPr/>
        </p:nvSpPr>
        <p:spPr bwMode="auto">
          <a:xfrm>
            <a:off x="602146" y="4725144"/>
            <a:ext cx="8541854" cy="1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/>
              <a:t> </a:t>
            </a:r>
            <a:r>
              <a:rPr lang="en-US" altLang="zh-CN" sz="2000" dirty="0"/>
              <a:t>ratio</a:t>
            </a:r>
            <a:r>
              <a:rPr lang="zh-CN" altLang="en-US" sz="2000" dirty="0"/>
              <a:t> = memory_accesses</a:t>
            </a:r>
            <a:r>
              <a:rPr lang="zh-CN" altLang="en-US" sz="2000" baseline="30000" dirty="0"/>
              <a:t>act</a:t>
            </a:r>
            <a:r>
              <a:rPr lang="en-US" altLang="zh-CN" sz="2000" baseline="30000" dirty="0"/>
              <a:t>u</a:t>
            </a:r>
            <a:r>
              <a:rPr lang="zh-CN" altLang="en-US" sz="2000" baseline="30000" dirty="0"/>
              <a:t> </a:t>
            </a:r>
            <a:r>
              <a:rPr lang="en-US" altLang="zh-CN" sz="2000" dirty="0"/>
              <a:t>/ </a:t>
            </a:r>
            <a:r>
              <a:rPr lang="zh-CN" altLang="en-US" sz="2000" dirty="0"/>
              <a:t>memory_accesses</a:t>
            </a:r>
            <a:r>
              <a:rPr lang="zh-CN" altLang="en-US" sz="2000" baseline="30000" dirty="0"/>
              <a:t>the</a:t>
            </a:r>
            <a:r>
              <a:rPr lang="en-US" altLang="zh-CN" sz="2000" baseline="30000" dirty="0"/>
              <a:t>o</a:t>
            </a:r>
            <a:endParaRPr lang="en-US" altLang="zh-CN" sz="2000" kern="0" dirty="0"/>
          </a:p>
          <a:p>
            <a:pPr lvl="1"/>
            <a:r>
              <a:rPr lang="en-US" altLang="zh-CN" kern="0" dirty="0"/>
              <a:t>Radio, presents the locality inefficiency, </a:t>
            </a:r>
            <a:r>
              <a:rPr lang="en-US" altLang="zh-CN" b="1" kern="0" dirty="0">
                <a:solidFill>
                  <a:srgbClr val="443BFF"/>
                </a:solidFill>
              </a:rPr>
              <a:t>lower is better</a:t>
            </a:r>
          </a:p>
          <a:p>
            <a:pPr lvl="1"/>
            <a:r>
              <a:rPr lang="en-US" altLang="zh-CN" kern="0" dirty="0" err="1"/>
              <a:t>memory_accesses</a:t>
            </a:r>
            <a:r>
              <a:rPr lang="en-US" altLang="zh-CN" kern="0" baseline="30000" dirty="0" err="1"/>
              <a:t>actu</a:t>
            </a:r>
            <a:r>
              <a:rPr lang="en-US" altLang="zh-CN" kern="0" dirty="0"/>
              <a:t>:  actual number of memory accesses</a:t>
            </a:r>
          </a:p>
          <a:p>
            <a:pPr lvl="1"/>
            <a:r>
              <a:rPr lang="en-US" altLang="zh-CN" kern="0" dirty="0" err="1"/>
              <a:t>memory_accesses</a:t>
            </a:r>
            <a:r>
              <a:rPr lang="en-US" altLang="zh-CN" kern="0" baseline="30000" dirty="0" err="1"/>
              <a:t>theo</a:t>
            </a:r>
            <a:r>
              <a:rPr lang="en-US" altLang="zh-CN" kern="0" dirty="0"/>
              <a:t>:  theoretical number of memory accesses</a:t>
            </a:r>
          </a:p>
          <a:p>
            <a:pPr lvl="1"/>
            <a:endParaRPr lang="en-US" altLang="zh-CN" kern="0" baseline="30000" dirty="0"/>
          </a:p>
          <a:p>
            <a:pPr marL="457200" lvl="1" indent="0">
              <a:buNone/>
            </a:pPr>
            <a:endParaRPr lang="en-US" altLang="zh-CN" kern="0" dirty="0"/>
          </a:p>
          <a:p>
            <a:pPr marL="0" indent="0">
              <a:buNone/>
            </a:pPr>
            <a:r>
              <a:rPr lang="en-US" altLang="zh-CN" kern="0" dirty="0"/>
              <a:t>       </a:t>
            </a:r>
            <a:r>
              <a:rPr lang="en-US" altLang="zh-CN" sz="1600" kern="0" dirty="0"/>
              <a:t> 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51F25E2-5B61-426E-9C28-7AF2EAA0C237}"/>
              </a:ext>
            </a:extLst>
          </p:cNvPr>
          <p:cNvSpPr txBox="1">
            <a:spLocks/>
          </p:cNvSpPr>
          <p:nvPr/>
        </p:nvSpPr>
        <p:spPr bwMode="auto">
          <a:xfrm>
            <a:off x="971600" y="2343998"/>
            <a:ext cx="7722858" cy="5525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BT-CSR achieves the best locality on all datasets</a:t>
            </a:r>
            <a:endParaRPr lang="zh-CN" altLang="en-US" baseline="30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34DF71-CAE0-4B63-9BA0-F7E0F526E2D8}"/>
              </a:ext>
            </a:extLst>
          </p:cNvPr>
          <p:cNvSpPr txBox="1"/>
          <p:nvPr/>
        </p:nvSpPr>
        <p:spPr>
          <a:xfrm>
            <a:off x="6500417" y="1262307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7.82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BF020C0-B372-4219-A5FB-41C9FF10B7A1}"/>
              </a:ext>
            </a:extLst>
          </p:cNvPr>
          <p:cNvSpPr txBox="1"/>
          <p:nvPr/>
        </p:nvSpPr>
        <p:spPr>
          <a:xfrm>
            <a:off x="5620807" y="1262306"/>
            <a:ext cx="832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10.02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20174A-7E7D-4C7F-9518-D1C08726AAB4}"/>
              </a:ext>
            </a:extLst>
          </p:cNvPr>
          <p:cNvSpPr txBox="1"/>
          <p:nvPr/>
        </p:nvSpPr>
        <p:spPr>
          <a:xfrm>
            <a:off x="4855443" y="1262305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6.50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350C35-6DC7-442B-9021-4DE21E139FF3}"/>
              </a:ext>
            </a:extLst>
          </p:cNvPr>
          <p:cNvSpPr txBox="1"/>
          <p:nvPr/>
        </p:nvSpPr>
        <p:spPr>
          <a:xfrm>
            <a:off x="6930726" y="1262306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5.85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49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33746"/>
            <a:ext cx="4237394" cy="2295254"/>
          </a:xfrm>
          <a:prstGeom prst="rect">
            <a:avLst/>
          </a:prstGeom>
        </p:spPr>
      </p:pic>
      <p:graphicFrame>
        <p:nvGraphicFramePr>
          <p:cNvPr id="105" name="内容占位符 3"/>
          <p:cNvGraphicFramePr>
            <a:graphicFrameLocks noGrp="1"/>
          </p:cNvGraphicFramePr>
          <p:nvPr>
            <p:ph sz="quarter" idx="10"/>
            <p:extLst/>
          </p:nvPr>
        </p:nvGraphicFramePr>
        <p:xfrm>
          <a:off x="4788024" y="4005064"/>
          <a:ext cx="4088419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3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4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934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/>
                          <a:ea typeface="微软雅黑"/>
                          <a:cs typeface="微软雅黑"/>
                        </a:rPr>
                        <a:t>SW26010</a:t>
                      </a:r>
                      <a:endParaRPr lang="zh-CN" altLang="en-US" sz="1600" b="1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/>
                          <a:ea typeface="微软雅黑"/>
                          <a:cs typeface="微软雅黑"/>
                        </a:rPr>
                        <a:t>#</a:t>
                      </a:r>
                      <a:r>
                        <a:rPr lang="zh-CN" altLang="en-US" sz="1600" b="1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b="1" dirty="0">
                          <a:latin typeface="微软雅黑"/>
                          <a:ea typeface="微软雅黑"/>
                          <a:cs typeface="微软雅黑"/>
                        </a:rPr>
                        <a:t>cores</a:t>
                      </a:r>
                      <a:endParaRPr lang="zh-CN" altLang="en-US" sz="1600" b="1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/>
                          <a:ea typeface="微软雅黑"/>
                          <a:cs typeface="微软雅黑"/>
                        </a:rPr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15867"/>
                  </a:ext>
                </a:extLst>
              </a:tr>
              <a:tr h="3079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/>
                          <a:ea typeface="微软雅黑"/>
                          <a:cs typeface="微软雅黑"/>
                        </a:rPr>
                        <a:t>Peak</a:t>
                      </a:r>
                      <a:r>
                        <a:rPr lang="zh-CN" altLang="en-US" sz="1600" b="1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b="1" dirty="0">
                          <a:latin typeface="微软雅黑"/>
                          <a:ea typeface="微软雅黑"/>
                          <a:cs typeface="微软雅黑"/>
                        </a:rPr>
                        <a:t>Performance</a:t>
                      </a:r>
                      <a:endParaRPr lang="zh-CN" altLang="en-US" sz="1600" b="1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/>
                          <a:ea typeface="微软雅黑"/>
                          <a:cs typeface="微软雅黑"/>
                        </a:rPr>
                        <a:t>3.06</a:t>
                      </a:r>
                      <a:r>
                        <a:rPr lang="zh-CN" altLang="en-US" sz="1600" b="1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b="1" dirty="0" err="1">
                          <a:latin typeface="微软雅黑"/>
                          <a:ea typeface="微软雅黑"/>
                          <a:cs typeface="微软雅黑"/>
                        </a:rPr>
                        <a:t>Tflops</a:t>
                      </a:r>
                      <a:r>
                        <a:rPr lang="en-US" altLang="zh-CN" sz="1600" b="1" dirty="0">
                          <a:latin typeface="微软雅黑"/>
                          <a:ea typeface="微软雅黑"/>
                          <a:cs typeface="微软雅黑"/>
                        </a:rPr>
                        <a:t> (DP)</a:t>
                      </a:r>
                      <a:endParaRPr lang="zh-CN" altLang="en-US" sz="1600" b="1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/>
                          <a:ea typeface="微软雅黑"/>
                          <a:cs typeface="微软雅黑"/>
                        </a:rPr>
                        <a:t>Memory</a:t>
                      </a:r>
                      <a:r>
                        <a:rPr lang="zh-CN" altLang="en-US" sz="1600" b="1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b="1" dirty="0">
                          <a:latin typeface="微软雅黑"/>
                          <a:ea typeface="微软雅黑"/>
                          <a:cs typeface="微软雅黑"/>
                        </a:rPr>
                        <a:t>Bandwidth</a:t>
                      </a:r>
                      <a:endParaRPr lang="zh-CN" altLang="en-US" sz="1600" b="1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/>
                          <a:ea typeface="微软雅黑"/>
                          <a:cs typeface="微软雅黑"/>
                        </a:rPr>
                        <a:t>136.5</a:t>
                      </a:r>
                      <a:r>
                        <a:rPr lang="zh-CN" altLang="en-US" sz="1600" b="1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b="1" dirty="0">
                          <a:latin typeface="微软雅黑"/>
                          <a:ea typeface="微软雅黑"/>
                          <a:cs typeface="微软雅黑"/>
                        </a:rPr>
                        <a:t>GB/s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9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/>
                          <a:ea typeface="微软雅黑"/>
                          <a:cs typeface="微软雅黑"/>
                        </a:rPr>
                        <a:t>Compute / Memory</a:t>
                      </a:r>
                      <a:endParaRPr lang="zh-CN" altLang="en-US" sz="1600" b="1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/>
                          <a:ea typeface="微软雅黑"/>
                          <a:cs typeface="微软雅黑"/>
                        </a:rPr>
                        <a:t>22 flops/byte</a:t>
                      </a:r>
                      <a:endParaRPr lang="zh-CN" altLang="en-US" sz="1600" b="1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835228"/>
                  </a:ext>
                </a:extLst>
              </a:tr>
              <a:tr h="3079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/>
                          <a:ea typeface="微软雅黑"/>
                          <a:cs typeface="微软雅黑"/>
                        </a:rPr>
                        <a:t>Memory</a:t>
                      </a:r>
                      <a:endParaRPr lang="zh-CN" altLang="en-US" sz="1600" b="1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微软雅黑"/>
                          <a:ea typeface="微软雅黑"/>
                          <a:cs typeface="微软雅黑"/>
                        </a:rPr>
                        <a:t>32</a:t>
                      </a:r>
                      <a:r>
                        <a:rPr lang="zh-CN" altLang="en-US" sz="1600" b="1" dirty="0">
                          <a:latin typeface="微软雅黑"/>
                          <a:ea typeface="微软雅黑"/>
                          <a:cs typeface="微软雅黑"/>
                        </a:rPr>
                        <a:t> </a:t>
                      </a:r>
                      <a:r>
                        <a:rPr lang="en-US" altLang="zh-CN" sz="1600" b="1" dirty="0">
                          <a:latin typeface="微软雅黑"/>
                          <a:ea typeface="微软雅黑"/>
                          <a:cs typeface="微软雅黑"/>
                        </a:rPr>
                        <a:t>GB</a:t>
                      </a:r>
                      <a:endParaRPr lang="zh-CN" altLang="en-US" sz="1600" b="1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473616"/>
            <a:ext cx="4377804" cy="25476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87524" y="6587494"/>
            <a:ext cx="723680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latin typeface="NimbusRomNo9L" charset="0"/>
              </a:rPr>
              <a:t>[1] https://www.top500.org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5517232"/>
            <a:ext cx="2395612" cy="787403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048BCC4D-DFA7-4C03-B232-AE853491CAC5}"/>
              </a:ext>
            </a:extLst>
          </p:cNvPr>
          <p:cNvSpPr txBox="1">
            <a:spLocks/>
          </p:cNvSpPr>
          <p:nvPr/>
        </p:nvSpPr>
        <p:spPr bwMode="auto">
          <a:xfrm>
            <a:off x="287524" y="344402"/>
            <a:ext cx="8676964" cy="55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00" b="1" cap="none" spc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Sunway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powers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 err="1">
                <a:latin typeface="微软雅黑"/>
                <a:ea typeface="微软雅黑"/>
                <a:cs typeface="微软雅黑"/>
              </a:rPr>
              <a:t>TaihuLight</a:t>
            </a:r>
            <a:endParaRPr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0" r="27951"/>
          <a:stretch/>
        </p:blipFill>
        <p:spPr>
          <a:xfrm>
            <a:off x="5364088" y="1268760"/>
            <a:ext cx="2832777" cy="22868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右箭头 10"/>
          <p:cNvSpPr/>
          <p:nvPr/>
        </p:nvSpPr>
        <p:spPr>
          <a:xfrm>
            <a:off x="4427984" y="1844824"/>
            <a:ext cx="846584" cy="632672"/>
          </a:xfrm>
          <a:prstGeom prst="rightArrow">
            <a:avLst>
              <a:gd name="adj1" fmla="val 3795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3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6C25C2-C984-47C3-81F4-F4E382646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24" y="404664"/>
            <a:ext cx="8568952" cy="552571"/>
          </a:xfrm>
        </p:spPr>
        <p:txBody>
          <a:bodyPr/>
          <a:lstStyle/>
          <a:p>
            <a:r>
              <a:rPr lang="en-US" altLang="zh-CN" dirty="0">
                <a:latin typeface="微软雅黑"/>
                <a:ea typeface="微软雅黑"/>
                <a:cs typeface="微软雅黑"/>
              </a:rPr>
              <a:t>Outline</a:t>
            </a:r>
            <a:endParaRPr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5FD324-9EFD-4365-8487-8B3E40102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24" y="1196752"/>
            <a:ext cx="8559552" cy="4968552"/>
          </a:xfrm>
        </p:spPr>
        <p:txBody>
          <a:bodyPr/>
          <a:lstStyle/>
          <a:p>
            <a:r>
              <a:rPr lang="en-US" altLang="zh-CN" sz="3200" dirty="0">
                <a:latin typeface="微软雅黑"/>
                <a:ea typeface="微软雅黑"/>
                <a:cs typeface="微软雅黑"/>
              </a:rPr>
              <a:t>Background &amp; Motivation</a:t>
            </a:r>
            <a:endParaRPr lang="en-US" altLang="zh-CN" sz="28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lang="en-US" altLang="zh-CN" sz="2400" dirty="0" err="1">
                <a:latin typeface="微软雅黑"/>
                <a:ea typeface="微软雅黑"/>
                <a:cs typeface="微软雅黑"/>
              </a:rPr>
              <a:t>SpMV</a:t>
            </a:r>
            <a:endParaRPr lang="en-US" altLang="zh-CN" sz="2400" dirty="0">
              <a:latin typeface="微软雅黑"/>
              <a:ea typeface="微软雅黑"/>
              <a:cs typeface="微软雅黑"/>
            </a:endParaRPr>
          </a:p>
          <a:p>
            <a:pPr lvl="1"/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Sunway Architecture</a:t>
            </a:r>
          </a:p>
          <a:p>
            <a:r>
              <a:rPr lang="en-US" altLang="zh-CN" sz="3200" dirty="0">
                <a:latin typeface="微软雅黑"/>
                <a:ea typeface="微软雅黑"/>
                <a:cs typeface="微软雅黑"/>
              </a:rPr>
              <a:t>Proposed Method</a:t>
            </a:r>
          </a:p>
          <a:p>
            <a:pPr lvl="1"/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Dual-side multi-level partition mechanism</a:t>
            </a:r>
          </a:p>
          <a:p>
            <a:pPr lvl="1"/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Example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for</a:t>
            </a:r>
            <a:r>
              <a:rPr lang="zh-CN" altLang="en-US" sz="24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illustration</a:t>
            </a:r>
          </a:p>
          <a:p>
            <a:r>
              <a:rPr lang="en-US" altLang="zh-CN" sz="3200" dirty="0">
                <a:latin typeface="微软雅黑"/>
                <a:ea typeface="微软雅黑"/>
                <a:cs typeface="微软雅黑"/>
              </a:rPr>
              <a:t>Evaluation</a:t>
            </a:r>
          </a:p>
          <a:p>
            <a:pPr lvl="1"/>
            <a:r>
              <a:rPr lang="en-US" altLang="zh-CN" sz="2400" dirty="0" err="1">
                <a:latin typeface="微软雅黑"/>
                <a:ea typeface="微软雅黑"/>
                <a:cs typeface="微软雅黑"/>
              </a:rPr>
              <a:t>SpMV</a:t>
            </a:r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 Performance</a:t>
            </a:r>
          </a:p>
          <a:p>
            <a:pPr lvl="1"/>
            <a:r>
              <a:rPr lang="en-US" altLang="zh-CN" sz="2400" dirty="0">
                <a:latin typeface="微软雅黑"/>
                <a:ea typeface="微软雅黑"/>
                <a:cs typeface="微软雅黑"/>
              </a:rPr>
              <a:t>Locality</a:t>
            </a:r>
          </a:p>
          <a:p>
            <a:r>
              <a:rPr lang="en-US" altLang="zh-CN" sz="3200" b="1" dirty="0">
                <a:solidFill>
                  <a:srgbClr val="443BFF"/>
                </a:solidFill>
                <a:latin typeface="微软雅黑"/>
                <a:ea typeface="微软雅黑"/>
                <a:cs typeface="微软雅黑"/>
              </a:rPr>
              <a:t>Conclusion</a:t>
            </a:r>
            <a:endParaRPr lang="zh-CN" altLang="en-US" sz="3200" b="1" dirty="0">
              <a:solidFill>
                <a:srgbClr val="443BFF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4628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24"/>
    </mc:Choice>
    <mc:Fallback xmlns="">
      <p:transition spd="slow" advTm="31424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35536F-BD05-4249-9DD7-5A91ABD29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Conclusion</a:t>
            </a:r>
            <a:endParaRPr lang="zh-CN" altLang="en-US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9098BCF5-BD32-424E-AAD7-691253AEB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451917"/>
            <a:ext cx="8651304" cy="4857403"/>
          </a:xfrm>
        </p:spPr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b="1" dirty="0"/>
              <a:t>first effort </a:t>
            </a:r>
            <a:r>
              <a:rPr lang="en-US" altLang="zh-CN" dirty="0"/>
              <a:t>of </a:t>
            </a:r>
            <a:r>
              <a:rPr lang="en-US" altLang="zh-CN" dirty="0" err="1"/>
              <a:t>SpMV</a:t>
            </a:r>
            <a:r>
              <a:rPr lang="en-US" altLang="zh-CN" dirty="0"/>
              <a:t> on Sunway architecture</a:t>
            </a:r>
          </a:p>
          <a:p>
            <a:pPr lvl="1"/>
            <a:r>
              <a:rPr kumimoji="1" lang="en-US" altLang="zh-CN" dirty="0"/>
              <a:t>Take good advantage of </a:t>
            </a:r>
            <a:r>
              <a:rPr lang="en-US" altLang="zh-CN" dirty="0"/>
              <a:t>architecture features</a:t>
            </a:r>
          </a:p>
          <a:p>
            <a:pPr lvl="1"/>
            <a:r>
              <a:rPr lang="en-US" altLang="zh-CN" dirty="0"/>
              <a:t>Can help migrate existing </a:t>
            </a:r>
            <a:r>
              <a:rPr lang="en-US" altLang="zh-CN" dirty="0" err="1"/>
              <a:t>SpMV</a:t>
            </a:r>
            <a:r>
              <a:rPr lang="en-US" altLang="zh-CN" dirty="0"/>
              <a:t> methods to Sunway</a:t>
            </a:r>
            <a:endParaRPr kumimoji="1" lang="en-US" altLang="zh-CN" dirty="0"/>
          </a:p>
          <a:p>
            <a:r>
              <a:rPr lang="en-US" altLang="zh-CN" dirty="0"/>
              <a:t>Propose a dual-side multi-level partition mechanism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From both the perspectives of sparse matrix and processor</a:t>
            </a:r>
          </a:p>
          <a:p>
            <a:pPr lvl="1"/>
            <a:r>
              <a:rPr lang="en-US" altLang="zh-CN" dirty="0"/>
              <a:t>Multiple levels of data partitions to exploit the locality</a:t>
            </a:r>
          </a:p>
          <a:p>
            <a:pPr lvl="1"/>
            <a:r>
              <a:rPr lang="en-US" altLang="zh-CN" dirty="0"/>
              <a:t>BT-CSR, high performance </a:t>
            </a:r>
            <a:r>
              <a:rPr lang="en-US" altLang="zh-CN" dirty="0" err="1"/>
              <a:t>SpMV</a:t>
            </a:r>
            <a:r>
              <a:rPr lang="en-US" altLang="zh-CN" dirty="0"/>
              <a:t> implementation on Sunway</a:t>
            </a:r>
          </a:p>
          <a:p>
            <a:r>
              <a:rPr lang="en-US" altLang="zh-CN" dirty="0"/>
              <a:t>BT-CSR shows competitive performance</a:t>
            </a:r>
          </a:p>
          <a:p>
            <a:pPr lvl="1"/>
            <a:r>
              <a:rPr lang="en-US" altLang="zh-CN" b="1" dirty="0"/>
              <a:t>12.3x</a:t>
            </a:r>
            <a:r>
              <a:rPr lang="en-US" altLang="zh-CN" dirty="0"/>
              <a:t> (</a:t>
            </a:r>
            <a:r>
              <a:rPr lang="en-US" altLang="zh-CN" b="1" dirty="0"/>
              <a:t>up to 15.5x</a:t>
            </a:r>
            <a:r>
              <a:rPr lang="en-US" altLang="zh-CN" dirty="0"/>
              <a:t>) speedup on Sunway</a:t>
            </a:r>
          </a:p>
          <a:p>
            <a:pPr lvl="1"/>
            <a:r>
              <a:rPr lang="en-US" altLang="zh-CN" dirty="0"/>
              <a:t>Reduce the memory traffic a lot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51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>
            <a:spLocks/>
          </p:cNvSpPr>
          <p:nvPr/>
        </p:nvSpPr>
        <p:spPr>
          <a:xfrm>
            <a:off x="251520" y="2852936"/>
            <a:ext cx="8410492" cy="926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Thanks! Q&amp;A</a:t>
            </a:r>
            <a:endParaRPr lang="zh-CN" altLang="en-US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772559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A5DE8E-F58A-4670-92E2-B2E9A8540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Memory Bandwidth</a:t>
            </a:r>
            <a:endParaRPr lang="zh-CN" altLang="en-US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250D340D-31F0-4C6B-B726-FD1784BE5A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3470022"/>
              </p:ext>
            </p:extLst>
          </p:nvPr>
        </p:nvGraphicFramePr>
        <p:xfrm>
          <a:off x="107504" y="3284984"/>
          <a:ext cx="4392488" cy="3373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6DC70A1-CD45-4D58-B9FD-A7912E98E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238" y="1399195"/>
            <a:ext cx="8559552" cy="1365989"/>
          </a:xfrm>
        </p:spPr>
        <p:txBody>
          <a:bodyPr/>
          <a:lstStyle/>
          <a:p>
            <a:r>
              <a:rPr lang="en-US" altLang="zh-CN" dirty="0"/>
              <a:t>Max memory bandwidth 26.67 GB/s</a:t>
            </a:r>
            <a:r>
              <a:rPr lang="zh-CN" altLang="en-US" dirty="0"/>
              <a:t>（</a:t>
            </a:r>
            <a:r>
              <a:rPr lang="en-US" altLang="zh-CN" dirty="0"/>
              <a:t>dense2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Average memory bandwidth 21.58 GB/s</a:t>
            </a:r>
          </a:p>
          <a:p>
            <a:r>
              <a:rPr lang="en-US" altLang="zh-CN" dirty="0"/>
              <a:t>Theoretical memory bandwidth is 34 GB/s</a:t>
            </a:r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AABC65E2-CB1F-40E8-93D0-24587076D1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2359956"/>
              </p:ext>
            </p:extLst>
          </p:nvPr>
        </p:nvGraphicFramePr>
        <p:xfrm>
          <a:off x="4644010" y="3356992"/>
          <a:ext cx="4212466" cy="3229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2122654-B67F-4655-966B-A328C0EF6AA7}"/>
              </a:ext>
            </a:extLst>
          </p:cNvPr>
          <p:cNvSpPr txBox="1">
            <a:spLocks/>
          </p:cNvSpPr>
          <p:nvPr/>
        </p:nvSpPr>
        <p:spPr bwMode="auto">
          <a:xfrm>
            <a:off x="418238" y="2769243"/>
            <a:ext cx="3506994" cy="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800" kern="0" dirty="0"/>
              <a:t>Real Bandwidth</a:t>
            </a:r>
          </a:p>
          <a:p>
            <a:pPr marL="0" indent="0">
              <a:buNone/>
            </a:pPr>
            <a:r>
              <a:rPr lang="en-US" altLang="zh-CN" sz="1800" kern="0" dirty="0"/>
              <a:t>       </a:t>
            </a:r>
            <a:r>
              <a:rPr lang="en-US" altLang="zh-CN" sz="1200" kern="0" dirty="0"/>
              <a:t> 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B7399A8-1E44-40DE-A1C0-13F283357FA6}"/>
              </a:ext>
            </a:extLst>
          </p:cNvPr>
          <p:cNvSpPr txBox="1">
            <a:spLocks/>
          </p:cNvSpPr>
          <p:nvPr/>
        </p:nvSpPr>
        <p:spPr bwMode="auto">
          <a:xfrm>
            <a:off x="4954744" y="2765185"/>
            <a:ext cx="4045750" cy="610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1800" kern="0" dirty="0"/>
              <a:t>Bandwidth base on the data through output of CSR</a:t>
            </a:r>
          </a:p>
        </p:txBody>
      </p:sp>
    </p:spTree>
    <p:extLst>
      <p:ext uri="{BB962C8B-B14F-4D97-AF65-F5344CB8AC3E}">
        <p14:creationId xmlns:p14="http://schemas.microsoft.com/office/powerpoint/2010/main" val="112082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6E6F3-B25E-4420-9C13-8BD13F60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Sunway architectures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63C18C-77CE-4DF8-BFF2-4170E812F8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0" r="27951"/>
          <a:stretch/>
        </p:blipFill>
        <p:spPr>
          <a:xfrm>
            <a:off x="933024" y="1467564"/>
            <a:ext cx="2832777" cy="22868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6A9FEDD-AA25-45D9-8224-6BAABD3DC58B}"/>
              </a:ext>
            </a:extLst>
          </p:cNvPr>
          <p:cNvSpPr txBox="1">
            <a:spLocks/>
          </p:cNvSpPr>
          <p:nvPr/>
        </p:nvSpPr>
        <p:spPr bwMode="auto">
          <a:xfrm>
            <a:off x="453433" y="3987844"/>
            <a:ext cx="4104456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60000"/>
              <a:buFont typeface="Wingdings" pitchFamily="2" charset="2"/>
              <a:buChar char="n"/>
              <a:defRPr kumimoji="1" lang="zh-CN" altLang="en-US" sz="24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5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93FFF"/>
              </a:buClr>
              <a:buSzPct val="50000"/>
              <a:buFont typeface="Wingdings" pitchFamily="2" charset="2"/>
              <a:buChar char="n"/>
              <a:defRPr kumimoji="1" lang="zh-CN" altLang="en-US" sz="2000" b="0" cap="none" spc="0" baseline="0" dirty="0" smtClean="0">
                <a:ln w="9000" cmpd="sng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/>
              <a:t>Sunway Architecture</a:t>
            </a:r>
          </a:p>
          <a:p>
            <a:pPr lvl="1"/>
            <a:r>
              <a:rPr lang="en-US" altLang="zh-CN" kern="0" dirty="0"/>
              <a:t>Many-core</a:t>
            </a:r>
          </a:p>
          <a:p>
            <a:pPr lvl="1"/>
            <a:r>
              <a:rPr lang="en-US" altLang="zh-CN" kern="0" dirty="0"/>
              <a:t>Register</a:t>
            </a:r>
            <a:r>
              <a:rPr lang="en-US" kern="0" dirty="0"/>
              <a:t> </a:t>
            </a:r>
            <a:r>
              <a:rPr lang="en-US" altLang="zh-CN" kern="0" dirty="0"/>
              <a:t>communication</a:t>
            </a:r>
          </a:p>
          <a:p>
            <a:pPr lvl="1"/>
            <a:r>
              <a:rPr lang="en-US" altLang="zh-CN" kern="0" dirty="0"/>
              <a:t>LDM</a:t>
            </a:r>
          </a:p>
        </p:txBody>
      </p:sp>
    </p:spTree>
    <p:extLst>
      <p:ext uri="{BB962C8B-B14F-4D97-AF65-F5344CB8AC3E}">
        <p14:creationId xmlns:p14="http://schemas.microsoft.com/office/powerpoint/2010/main" val="266707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>
            <a:extLst>
              <a:ext uri="{FF2B5EF4-FFF2-40B4-BE49-F238E27FC236}">
                <a16:creationId xmlns:a16="http://schemas.microsoft.com/office/drawing/2014/main" id="{048BCC4D-DFA7-4C03-B232-AE853491CAC5}"/>
              </a:ext>
            </a:extLst>
          </p:cNvPr>
          <p:cNvSpPr txBox="1">
            <a:spLocks/>
          </p:cNvSpPr>
          <p:nvPr/>
        </p:nvSpPr>
        <p:spPr bwMode="auto">
          <a:xfrm>
            <a:off x="287524" y="344402"/>
            <a:ext cx="8676964" cy="55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00" b="1" cap="none" spc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r>
              <a:rPr lang="en-US" altLang="zh-CN" sz="3600" dirty="0" err="1">
                <a:latin typeface="微软雅黑"/>
                <a:ea typeface="微软雅黑"/>
                <a:cs typeface="微软雅黑"/>
              </a:rPr>
              <a:t>SpMV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on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Sunway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Processor</a:t>
            </a:r>
            <a:endParaRPr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0" r="27951"/>
          <a:stretch/>
        </p:blipFill>
        <p:spPr>
          <a:xfrm>
            <a:off x="5555647" y="2510350"/>
            <a:ext cx="2832777" cy="22868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0" name="文本框 19"/>
          <p:cNvSpPr txBox="1"/>
          <p:nvPr/>
        </p:nvSpPr>
        <p:spPr>
          <a:xfrm>
            <a:off x="5220072" y="1502238"/>
            <a:ext cx="3528392" cy="6106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 defTabSz="914400">
              <a:defRPr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>
              <a:defRPr>
                <a:solidFill>
                  <a:schemeClr val="lt1"/>
                </a:solidFill>
              </a:defRPr>
            </a:lvl2pPr>
            <a:lvl3pPr defTabSz="914400">
              <a:defRPr>
                <a:solidFill>
                  <a:schemeClr val="lt1"/>
                </a:solidFill>
              </a:defRPr>
            </a:lvl3pPr>
            <a:lvl4pPr defTabSz="914400">
              <a:defRPr>
                <a:solidFill>
                  <a:schemeClr val="lt1"/>
                </a:solidFill>
              </a:defRPr>
            </a:lvl4pPr>
            <a:lvl5pPr defTabSz="914400">
              <a:defRPr>
                <a:solidFill>
                  <a:schemeClr val="lt1"/>
                </a:solidFill>
              </a:defRPr>
            </a:lvl5pPr>
            <a:lvl6pPr defTabSz="914400">
              <a:defRPr>
                <a:solidFill>
                  <a:schemeClr val="lt1"/>
                </a:solidFill>
              </a:defRPr>
            </a:lvl6pPr>
            <a:lvl7pPr defTabSz="914400">
              <a:defRPr>
                <a:solidFill>
                  <a:schemeClr val="lt1"/>
                </a:solidFill>
              </a:defRPr>
            </a:lvl7pPr>
            <a:lvl8pPr defTabSz="914400">
              <a:defRPr>
                <a:solidFill>
                  <a:schemeClr val="lt1"/>
                </a:solidFill>
              </a:defRPr>
            </a:lvl8pPr>
            <a:lvl9pPr defTabSz="914400"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dirty="0"/>
              <a:t>Sunway Processor</a:t>
            </a:r>
            <a:endParaRPr lang="en-US" sz="2800" dirty="0"/>
          </a:p>
        </p:txBody>
      </p:sp>
      <p:sp>
        <p:nvSpPr>
          <p:cNvPr id="22" name="右箭头 21"/>
          <p:cNvSpPr/>
          <p:nvPr/>
        </p:nvSpPr>
        <p:spPr>
          <a:xfrm>
            <a:off x="4373488" y="3317838"/>
            <a:ext cx="990600" cy="632672"/>
          </a:xfrm>
          <a:prstGeom prst="rightArrow">
            <a:avLst>
              <a:gd name="adj1" fmla="val 3795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22"/>
          <p:cNvSpPr/>
          <p:nvPr/>
        </p:nvSpPr>
        <p:spPr bwMode="auto">
          <a:xfrm>
            <a:off x="467544" y="2582358"/>
            <a:ext cx="3672408" cy="216024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59" y="2726374"/>
            <a:ext cx="3369939" cy="1892782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691680" y="1502238"/>
            <a:ext cx="1296145" cy="6106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 defTabSz="914400">
              <a:defRPr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>
              <a:defRPr>
                <a:solidFill>
                  <a:schemeClr val="lt1"/>
                </a:solidFill>
              </a:defRPr>
            </a:lvl2pPr>
            <a:lvl3pPr defTabSz="914400">
              <a:defRPr>
                <a:solidFill>
                  <a:schemeClr val="lt1"/>
                </a:solidFill>
              </a:defRPr>
            </a:lvl3pPr>
            <a:lvl4pPr defTabSz="914400">
              <a:defRPr>
                <a:solidFill>
                  <a:schemeClr val="lt1"/>
                </a:solidFill>
              </a:defRPr>
            </a:lvl4pPr>
            <a:lvl5pPr defTabSz="914400">
              <a:defRPr>
                <a:solidFill>
                  <a:schemeClr val="lt1"/>
                </a:solidFill>
              </a:defRPr>
            </a:lvl5pPr>
            <a:lvl6pPr defTabSz="914400">
              <a:defRPr>
                <a:solidFill>
                  <a:schemeClr val="lt1"/>
                </a:solidFill>
              </a:defRPr>
            </a:lvl6pPr>
            <a:lvl7pPr defTabSz="914400">
              <a:defRPr>
                <a:solidFill>
                  <a:schemeClr val="lt1"/>
                </a:solidFill>
              </a:defRPr>
            </a:lvl7pPr>
            <a:lvl8pPr defTabSz="914400">
              <a:defRPr>
                <a:solidFill>
                  <a:schemeClr val="lt1"/>
                </a:solidFill>
              </a:defRPr>
            </a:lvl8pPr>
            <a:lvl9pPr defTabSz="914400"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dirty="0" err="1"/>
              <a:t>SpMV</a:t>
            </a:r>
            <a:endParaRPr lang="en-US" sz="2800" dirty="0"/>
          </a:p>
        </p:txBody>
      </p:sp>
      <p:sp>
        <p:nvSpPr>
          <p:cNvPr id="26" name="内容占位符 2"/>
          <p:cNvSpPr>
            <a:spLocks noGrp="1"/>
          </p:cNvSpPr>
          <p:nvPr>
            <p:ph idx="4294967295"/>
          </p:nvPr>
        </p:nvSpPr>
        <p:spPr>
          <a:xfrm>
            <a:off x="287524" y="5517232"/>
            <a:ext cx="8856476" cy="864096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lang="en-US" altLang="zh-CN" dirty="0"/>
              <a:t>challenging</a:t>
            </a:r>
            <a:r>
              <a:rPr lang="zh-CN" altLang="en-US" dirty="0"/>
              <a:t> </a:t>
            </a:r>
            <a:r>
              <a:rPr lang="en-US" altLang="zh-CN" dirty="0"/>
              <a:t>for implementing high</a:t>
            </a:r>
            <a:r>
              <a:rPr lang="zh-CN" altLang="en-US" dirty="0"/>
              <a:t> </a:t>
            </a:r>
            <a:r>
              <a:rPr lang="en-US" altLang="zh-CN" dirty="0"/>
              <a:t>performance </a:t>
            </a:r>
            <a:r>
              <a:rPr lang="en-US" altLang="zh-CN" dirty="0" err="1"/>
              <a:t>SpMV</a:t>
            </a:r>
            <a:r>
              <a:rPr lang="en-US" altLang="zh-CN" dirty="0"/>
              <a:t> on</a:t>
            </a:r>
            <a:r>
              <a:rPr lang="zh-CN" altLang="en-US" dirty="0"/>
              <a:t> </a:t>
            </a:r>
            <a:r>
              <a:rPr lang="en-US" altLang="zh-CN" dirty="0"/>
              <a:t>Sunway</a:t>
            </a:r>
            <a:r>
              <a:rPr lang="zh-CN" altLang="en-US" dirty="0"/>
              <a:t> </a:t>
            </a:r>
            <a:r>
              <a:rPr lang="en-US" altLang="zh-CN" dirty="0"/>
              <a:t>processor?</a:t>
            </a:r>
          </a:p>
        </p:txBody>
      </p:sp>
    </p:spTree>
    <p:extLst>
      <p:ext uri="{BB962C8B-B14F-4D97-AF65-F5344CB8AC3E}">
        <p14:creationId xmlns:p14="http://schemas.microsoft.com/office/powerpoint/2010/main" val="265405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>
            <a:extLst>
              <a:ext uri="{FF2B5EF4-FFF2-40B4-BE49-F238E27FC236}">
                <a16:creationId xmlns:a16="http://schemas.microsoft.com/office/drawing/2014/main" id="{048BCC4D-DFA7-4C03-B232-AE853491CAC5}"/>
              </a:ext>
            </a:extLst>
          </p:cNvPr>
          <p:cNvSpPr txBox="1">
            <a:spLocks/>
          </p:cNvSpPr>
          <p:nvPr/>
        </p:nvSpPr>
        <p:spPr bwMode="auto">
          <a:xfrm>
            <a:off x="287524" y="344402"/>
            <a:ext cx="8676964" cy="55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00" b="1" cap="none" spc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r>
              <a:rPr lang="en-US" altLang="zh-CN" sz="3600" dirty="0" err="1">
                <a:latin typeface="微软雅黑"/>
                <a:ea typeface="微软雅黑"/>
                <a:cs typeface="微软雅黑"/>
              </a:rPr>
              <a:t>SpMV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on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Sunway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Processor</a:t>
            </a:r>
            <a:endParaRPr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0" r="27951"/>
          <a:stretch/>
        </p:blipFill>
        <p:spPr>
          <a:xfrm>
            <a:off x="5555647" y="2510350"/>
            <a:ext cx="2832777" cy="22868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0" name="文本框 19"/>
          <p:cNvSpPr txBox="1"/>
          <p:nvPr/>
        </p:nvSpPr>
        <p:spPr>
          <a:xfrm>
            <a:off x="5220072" y="1502238"/>
            <a:ext cx="3528392" cy="6106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 defTabSz="914400">
              <a:defRPr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>
              <a:defRPr>
                <a:solidFill>
                  <a:schemeClr val="lt1"/>
                </a:solidFill>
              </a:defRPr>
            </a:lvl2pPr>
            <a:lvl3pPr defTabSz="914400">
              <a:defRPr>
                <a:solidFill>
                  <a:schemeClr val="lt1"/>
                </a:solidFill>
              </a:defRPr>
            </a:lvl3pPr>
            <a:lvl4pPr defTabSz="914400">
              <a:defRPr>
                <a:solidFill>
                  <a:schemeClr val="lt1"/>
                </a:solidFill>
              </a:defRPr>
            </a:lvl4pPr>
            <a:lvl5pPr defTabSz="914400">
              <a:defRPr>
                <a:solidFill>
                  <a:schemeClr val="lt1"/>
                </a:solidFill>
              </a:defRPr>
            </a:lvl5pPr>
            <a:lvl6pPr defTabSz="914400">
              <a:defRPr>
                <a:solidFill>
                  <a:schemeClr val="lt1"/>
                </a:solidFill>
              </a:defRPr>
            </a:lvl6pPr>
            <a:lvl7pPr defTabSz="914400">
              <a:defRPr>
                <a:solidFill>
                  <a:schemeClr val="lt1"/>
                </a:solidFill>
              </a:defRPr>
            </a:lvl7pPr>
            <a:lvl8pPr defTabSz="914400">
              <a:defRPr>
                <a:solidFill>
                  <a:schemeClr val="lt1"/>
                </a:solidFill>
              </a:defRPr>
            </a:lvl8pPr>
            <a:lvl9pPr defTabSz="914400"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dirty="0"/>
              <a:t>Sunway Processor</a:t>
            </a:r>
            <a:endParaRPr lang="en-US" sz="2800" dirty="0"/>
          </a:p>
        </p:txBody>
      </p:sp>
      <p:sp>
        <p:nvSpPr>
          <p:cNvPr id="22" name="右箭头 21"/>
          <p:cNvSpPr/>
          <p:nvPr/>
        </p:nvSpPr>
        <p:spPr>
          <a:xfrm>
            <a:off x="4373488" y="3317838"/>
            <a:ext cx="990600" cy="632672"/>
          </a:xfrm>
          <a:prstGeom prst="rightArrow">
            <a:avLst>
              <a:gd name="adj1" fmla="val 3795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22"/>
          <p:cNvSpPr/>
          <p:nvPr/>
        </p:nvSpPr>
        <p:spPr bwMode="auto">
          <a:xfrm>
            <a:off x="467544" y="2582358"/>
            <a:ext cx="3672408" cy="216024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59" y="2726374"/>
            <a:ext cx="3369939" cy="1892782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691680" y="1502238"/>
            <a:ext cx="1296145" cy="6106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 defTabSz="914400">
              <a:defRPr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>
              <a:defRPr>
                <a:solidFill>
                  <a:schemeClr val="lt1"/>
                </a:solidFill>
              </a:defRPr>
            </a:lvl2pPr>
            <a:lvl3pPr defTabSz="914400">
              <a:defRPr>
                <a:solidFill>
                  <a:schemeClr val="lt1"/>
                </a:solidFill>
              </a:defRPr>
            </a:lvl3pPr>
            <a:lvl4pPr defTabSz="914400">
              <a:defRPr>
                <a:solidFill>
                  <a:schemeClr val="lt1"/>
                </a:solidFill>
              </a:defRPr>
            </a:lvl4pPr>
            <a:lvl5pPr defTabSz="914400">
              <a:defRPr>
                <a:solidFill>
                  <a:schemeClr val="lt1"/>
                </a:solidFill>
              </a:defRPr>
            </a:lvl5pPr>
            <a:lvl6pPr defTabSz="914400">
              <a:defRPr>
                <a:solidFill>
                  <a:schemeClr val="lt1"/>
                </a:solidFill>
              </a:defRPr>
            </a:lvl6pPr>
            <a:lvl7pPr defTabSz="914400">
              <a:defRPr>
                <a:solidFill>
                  <a:schemeClr val="lt1"/>
                </a:solidFill>
              </a:defRPr>
            </a:lvl7pPr>
            <a:lvl8pPr defTabSz="914400">
              <a:defRPr>
                <a:solidFill>
                  <a:schemeClr val="lt1"/>
                </a:solidFill>
              </a:defRPr>
            </a:lvl8pPr>
            <a:lvl9pPr defTabSz="914400"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dirty="0" err="1"/>
              <a:t>SpMV</a:t>
            </a:r>
            <a:endParaRPr lang="en-US" sz="2800" dirty="0"/>
          </a:p>
        </p:txBody>
      </p:sp>
      <p:sp>
        <p:nvSpPr>
          <p:cNvPr id="26" name="内容占位符 2"/>
          <p:cNvSpPr>
            <a:spLocks noGrp="1"/>
          </p:cNvSpPr>
          <p:nvPr>
            <p:ph idx="4294967295"/>
          </p:nvPr>
        </p:nvSpPr>
        <p:spPr>
          <a:xfrm>
            <a:off x="287524" y="5517232"/>
            <a:ext cx="8856476" cy="86409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challenging</a:t>
            </a:r>
            <a:r>
              <a:rPr lang="zh-CN" altLang="en-US" dirty="0"/>
              <a:t> </a:t>
            </a:r>
            <a:r>
              <a:rPr lang="en-US" altLang="zh-CN" dirty="0"/>
              <a:t>for implementing high</a:t>
            </a:r>
            <a:r>
              <a:rPr lang="zh-CN" altLang="en-US" dirty="0"/>
              <a:t> </a:t>
            </a:r>
            <a:r>
              <a:rPr lang="en-US" altLang="zh-CN" dirty="0"/>
              <a:t>performance </a:t>
            </a:r>
            <a:r>
              <a:rPr lang="en-US" altLang="zh-CN" dirty="0" err="1"/>
              <a:t>SpMV</a:t>
            </a:r>
            <a:r>
              <a:rPr lang="en-US" altLang="zh-CN" dirty="0"/>
              <a:t> on</a:t>
            </a:r>
            <a:r>
              <a:rPr lang="zh-CN" altLang="en-US" dirty="0"/>
              <a:t> </a:t>
            </a:r>
            <a:r>
              <a:rPr lang="en-US" altLang="zh-CN" dirty="0"/>
              <a:t>Sunway</a:t>
            </a:r>
            <a:r>
              <a:rPr lang="zh-CN" altLang="en-US" dirty="0"/>
              <a:t> </a:t>
            </a:r>
            <a:r>
              <a:rPr lang="en-US" altLang="zh-CN" dirty="0"/>
              <a:t>processor?</a:t>
            </a:r>
          </a:p>
        </p:txBody>
      </p:sp>
      <p:sp>
        <p:nvSpPr>
          <p:cNvPr id="5" name="椭圆 4"/>
          <p:cNvSpPr/>
          <p:nvPr/>
        </p:nvSpPr>
        <p:spPr bwMode="auto">
          <a:xfrm>
            <a:off x="899592" y="1268760"/>
            <a:ext cx="3096344" cy="1080120"/>
          </a:xfrm>
          <a:prstGeom prst="ellipse">
            <a:avLst/>
          </a:prstGeom>
          <a:noFill/>
          <a:ln w="571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0499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Performance Analysis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of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SpMV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51" y="1272842"/>
            <a:ext cx="3222625" cy="1799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698" y="1196752"/>
            <a:ext cx="3222462" cy="1799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下箭头 24"/>
          <p:cNvSpPr/>
          <p:nvPr/>
        </p:nvSpPr>
        <p:spPr>
          <a:xfrm rot="16200000">
            <a:off x="4184426" y="1590303"/>
            <a:ext cx="427037" cy="10502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连接符 80"/>
          <p:cNvCxnSpPr/>
          <p:nvPr/>
        </p:nvCxnSpPr>
        <p:spPr>
          <a:xfrm>
            <a:off x="0" y="3515421"/>
            <a:ext cx="8964488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1318875" y="3365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08067" y="2668878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Sparse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Matrix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23728" y="3131676"/>
            <a:ext cx="101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Vector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987824" y="2627620"/>
            <a:ext cx="101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Vector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18" name="内容占位符 2"/>
          <p:cNvSpPr>
            <a:spLocks noGrp="1"/>
          </p:cNvSpPr>
          <p:nvPr>
            <p:ph idx="4294967295"/>
          </p:nvPr>
        </p:nvSpPr>
        <p:spPr>
          <a:xfrm>
            <a:off x="4427984" y="3645024"/>
            <a:ext cx="4536504" cy="3096343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Irregular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</a:p>
          <a:p>
            <a:pPr lvl="1"/>
            <a:r>
              <a:rPr lang="en-US" altLang="zh-CN" dirty="0"/>
              <a:t>Poor</a:t>
            </a:r>
            <a:r>
              <a:rPr lang="zh-CN" altLang="en-US" dirty="0"/>
              <a:t> </a:t>
            </a:r>
            <a:r>
              <a:rPr lang="en-US" altLang="zh-CN" dirty="0"/>
              <a:t>Locality</a:t>
            </a:r>
          </a:p>
          <a:p>
            <a:pPr lvl="1"/>
            <a:r>
              <a:rPr lang="en-US" altLang="zh-CN" dirty="0"/>
              <a:t>Write</a:t>
            </a:r>
            <a:r>
              <a:rPr lang="zh-CN" altLang="en-US" dirty="0"/>
              <a:t> </a:t>
            </a:r>
            <a:r>
              <a:rPr lang="en-US" altLang="zh-CN" dirty="0"/>
              <a:t>Conflict</a:t>
            </a:r>
          </a:p>
          <a:p>
            <a:r>
              <a:rPr lang="en-US" altLang="zh-CN" dirty="0"/>
              <a:t>Storage</a:t>
            </a:r>
            <a:r>
              <a:rPr lang="zh-CN" altLang="en-US" dirty="0"/>
              <a:t> </a:t>
            </a:r>
            <a:r>
              <a:rPr lang="en-US" altLang="zh-CN" dirty="0"/>
              <a:t>Format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</a:p>
          <a:p>
            <a:pPr lvl="1"/>
            <a:r>
              <a:rPr lang="en-US" altLang="zh-CN" dirty="0"/>
              <a:t>CSR</a:t>
            </a:r>
          </a:p>
          <a:p>
            <a:pPr lvl="1"/>
            <a:r>
              <a:rPr lang="en-US" altLang="zh-CN" dirty="0"/>
              <a:t>ELLPACK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[Choi et. al, PPoPP10]</a:t>
            </a:r>
            <a:endParaRPr lang="en-US" altLang="zh-CN" dirty="0"/>
          </a:p>
          <a:p>
            <a:pPr lvl="1"/>
            <a:r>
              <a:rPr lang="en-US" altLang="zh-CN" dirty="0"/>
              <a:t>CSR5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[Liu et. al, ICS15]</a:t>
            </a:r>
            <a:endParaRPr lang="en-US" altLang="zh-CN" dirty="0">
              <a:cs typeface="Arial" panose="020B0604020202020204" pitchFamily="34" charset="0"/>
            </a:endParaRPr>
          </a:p>
          <a:p>
            <a:pPr lvl="1"/>
            <a:r>
              <a:rPr lang="en-US" altLang="zh-CN" dirty="0"/>
              <a:t> </a:t>
            </a:r>
            <a:r>
              <a:rPr lang="mr-IN" altLang="zh-CN" dirty="0"/>
              <a:t>…</a:t>
            </a:r>
            <a:r>
              <a:rPr lang="en-US" altLang="zh-CN" dirty="0"/>
              <a:t>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83" y="3758674"/>
            <a:ext cx="1029186" cy="10291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2222" y="3779748"/>
            <a:ext cx="1010779" cy="10081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606" y="5291916"/>
            <a:ext cx="1061171" cy="10611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5841" y="5291916"/>
            <a:ext cx="1033698" cy="103795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85641" y="4715852"/>
            <a:ext cx="1339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crankseg_2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241825" y="4715852"/>
            <a:ext cx="1466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webbase-1M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13633" y="6300028"/>
            <a:ext cx="1708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2cubes_sphere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457849" y="6228020"/>
            <a:ext cx="913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cage14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467544" y="3635732"/>
            <a:ext cx="3214441" cy="3024336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43872F-0866-4E0D-B00A-3144439CFF7D}"/>
              </a:ext>
            </a:extLst>
          </p:cNvPr>
          <p:cNvSpPr txBox="1"/>
          <p:nvPr/>
        </p:nvSpPr>
        <p:spPr>
          <a:xfrm>
            <a:off x="2222041" y="19702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2913B80-22D3-4EBE-BEB9-788DA4E8F997}"/>
              </a:ext>
            </a:extLst>
          </p:cNvPr>
          <p:cNvSpPr txBox="1"/>
          <p:nvPr/>
        </p:nvSpPr>
        <p:spPr>
          <a:xfrm>
            <a:off x="7006618" y="183686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306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91"/>
    </mc:Choice>
    <mc:Fallback xmlns="">
      <p:transition spd="slow" advTm="68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1" grpId="0"/>
      <p:bldP spid="12" grpId="0"/>
      <p:bldP spid="15" grpId="0"/>
      <p:bldP spid="16" grpId="0"/>
      <p:bldP spid="17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>
            <a:extLst>
              <a:ext uri="{FF2B5EF4-FFF2-40B4-BE49-F238E27FC236}">
                <a16:creationId xmlns:a16="http://schemas.microsoft.com/office/drawing/2014/main" id="{048BCC4D-DFA7-4C03-B232-AE853491CAC5}"/>
              </a:ext>
            </a:extLst>
          </p:cNvPr>
          <p:cNvSpPr txBox="1">
            <a:spLocks/>
          </p:cNvSpPr>
          <p:nvPr/>
        </p:nvSpPr>
        <p:spPr bwMode="auto">
          <a:xfrm>
            <a:off x="287524" y="344402"/>
            <a:ext cx="8676964" cy="552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00" b="1" cap="none" spc="0">
                <a:ln w="17780" cmpd="sng">
                  <a:noFill/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r>
              <a:rPr lang="en-US" altLang="zh-CN" sz="3600" dirty="0" err="1">
                <a:latin typeface="微软雅黑"/>
                <a:ea typeface="微软雅黑"/>
                <a:cs typeface="微软雅黑"/>
              </a:rPr>
              <a:t>SpMV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on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Sunway</a:t>
            </a:r>
            <a:r>
              <a:rPr lang="zh-CN" altLang="en-US" sz="3600" dirty="0"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sz="3600" dirty="0">
                <a:latin typeface="微软雅黑"/>
                <a:ea typeface="微软雅黑"/>
                <a:cs typeface="微软雅黑"/>
              </a:rPr>
              <a:t>Processor</a:t>
            </a:r>
            <a:endParaRPr lang="zh-CN" altLang="en-US" sz="20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0" r="27951"/>
          <a:stretch/>
        </p:blipFill>
        <p:spPr>
          <a:xfrm>
            <a:off x="5555647" y="2510350"/>
            <a:ext cx="2832777" cy="22868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0" name="文本框 19"/>
          <p:cNvSpPr txBox="1"/>
          <p:nvPr/>
        </p:nvSpPr>
        <p:spPr>
          <a:xfrm>
            <a:off x="5220072" y="1502238"/>
            <a:ext cx="3528392" cy="6106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 defTabSz="914400">
              <a:defRPr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>
              <a:defRPr>
                <a:solidFill>
                  <a:schemeClr val="lt1"/>
                </a:solidFill>
              </a:defRPr>
            </a:lvl2pPr>
            <a:lvl3pPr defTabSz="914400">
              <a:defRPr>
                <a:solidFill>
                  <a:schemeClr val="lt1"/>
                </a:solidFill>
              </a:defRPr>
            </a:lvl3pPr>
            <a:lvl4pPr defTabSz="914400">
              <a:defRPr>
                <a:solidFill>
                  <a:schemeClr val="lt1"/>
                </a:solidFill>
              </a:defRPr>
            </a:lvl4pPr>
            <a:lvl5pPr defTabSz="914400">
              <a:defRPr>
                <a:solidFill>
                  <a:schemeClr val="lt1"/>
                </a:solidFill>
              </a:defRPr>
            </a:lvl5pPr>
            <a:lvl6pPr defTabSz="914400">
              <a:defRPr>
                <a:solidFill>
                  <a:schemeClr val="lt1"/>
                </a:solidFill>
              </a:defRPr>
            </a:lvl6pPr>
            <a:lvl7pPr defTabSz="914400">
              <a:defRPr>
                <a:solidFill>
                  <a:schemeClr val="lt1"/>
                </a:solidFill>
              </a:defRPr>
            </a:lvl7pPr>
            <a:lvl8pPr defTabSz="914400">
              <a:defRPr>
                <a:solidFill>
                  <a:schemeClr val="lt1"/>
                </a:solidFill>
              </a:defRPr>
            </a:lvl8pPr>
            <a:lvl9pPr defTabSz="914400"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dirty="0"/>
              <a:t>Sunway Processor</a:t>
            </a:r>
            <a:endParaRPr lang="en-US" sz="2800" dirty="0"/>
          </a:p>
        </p:txBody>
      </p:sp>
      <p:sp>
        <p:nvSpPr>
          <p:cNvPr id="22" name="右箭头 21"/>
          <p:cNvSpPr/>
          <p:nvPr/>
        </p:nvSpPr>
        <p:spPr>
          <a:xfrm>
            <a:off x="4373488" y="3317838"/>
            <a:ext cx="990600" cy="632672"/>
          </a:xfrm>
          <a:prstGeom prst="rightArrow">
            <a:avLst>
              <a:gd name="adj1" fmla="val 3795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22"/>
          <p:cNvSpPr/>
          <p:nvPr/>
        </p:nvSpPr>
        <p:spPr bwMode="auto">
          <a:xfrm>
            <a:off x="467544" y="2582358"/>
            <a:ext cx="3672408" cy="216024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59" y="2726374"/>
            <a:ext cx="3369939" cy="1892782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691680" y="1502238"/>
            <a:ext cx="1296145" cy="6106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 defTabSz="914400">
              <a:defRPr sz="240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>
              <a:defRPr>
                <a:solidFill>
                  <a:schemeClr val="lt1"/>
                </a:solidFill>
              </a:defRPr>
            </a:lvl2pPr>
            <a:lvl3pPr defTabSz="914400">
              <a:defRPr>
                <a:solidFill>
                  <a:schemeClr val="lt1"/>
                </a:solidFill>
              </a:defRPr>
            </a:lvl3pPr>
            <a:lvl4pPr defTabSz="914400">
              <a:defRPr>
                <a:solidFill>
                  <a:schemeClr val="lt1"/>
                </a:solidFill>
              </a:defRPr>
            </a:lvl4pPr>
            <a:lvl5pPr defTabSz="914400">
              <a:defRPr>
                <a:solidFill>
                  <a:schemeClr val="lt1"/>
                </a:solidFill>
              </a:defRPr>
            </a:lvl5pPr>
            <a:lvl6pPr defTabSz="914400">
              <a:defRPr>
                <a:solidFill>
                  <a:schemeClr val="lt1"/>
                </a:solidFill>
              </a:defRPr>
            </a:lvl6pPr>
            <a:lvl7pPr defTabSz="914400">
              <a:defRPr>
                <a:solidFill>
                  <a:schemeClr val="lt1"/>
                </a:solidFill>
              </a:defRPr>
            </a:lvl7pPr>
            <a:lvl8pPr defTabSz="914400">
              <a:defRPr>
                <a:solidFill>
                  <a:schemeClr val="lt1"/>
                </a:solidFill>
              </a:defRPr>
            </a:lvl8pPr>
            <a:lvl9pPr defTabSz="914400"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dirty="0" err="1"/>
              <a:t>SpMV</a:t>
            </a:r>
            <a:endParaRPr lang="en-US" sz="2800" dirty="0"/>
          </a:p>
        </p:txBody>
      </p:sp>
      <p:sp>
        <p:nvSpPr>
          <p:cNvPr id="26" name="内容占位符 2"/>
          <p:cNvSpPr>
            <a:spLocks noGrp="1"/>
          </p:cNvSpPr>
          <p:nvPr>
            <p:ph idx="4294967295"/>
          </p:nvPr>
        </p:nvSpPr>
        <p:spPr>
          <a:xfrm>
            <a:off x="287524" y="5517232"/>
            <a:ext cx="8856476" cy="86409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challenging</a:t>
            </a:r>
            <a:r>
              <a:rPr lang="zh-CN" altLang="en-US" dirty="0"/>
              <a:t> </a:t>
            </a:r>
            <a:r>
              <a:rPr lang="en-US" altLang="zh-CN" dirty="0"/>
              <a:t>for implementing high</a:t>
            </a:r>
            <a:r>
              <a:rPr lang="zh-CN" altLang="en-US" dirty="0"/>
              <a:t> </a:t>
            </a:r>
            <a:r>
              <a:rPr lang="en-US" altLang="zh-CN" dirty="0"/>
              <a:t>performance </a:t>
            </a:r>
            <a:r>
              <a:rPr lang="en-US" altLang="zh-CN" dirty="0" err="1"/>
              <a:t>SpMV</a:t>
            </a:r>
            <a:r>
              <a:rPr lang="en-US" altLang="zh-CN" dirty="0"/>
              <a:t> on</a:t>
            </a:r>
            <a:r>
              <a:rPr lang="zh-CN" altLang="en-US" dirty="0"/>
              <a:t> </a:t>
            </a:r>
            <a:r>
              <a:rPr lang="en-US" altLang="zh-CN" dirty="0"/>
              <a:t>Sunway</a:t>
            </a:r>
            <a:r>
              <a:rPr lang="zh-CN" altLang="en-US" dirty="0"/>
              <a:t> </a:t>
            </a:r>
            <a:r>
              <a:rPr lang="en-US" altLang="zh-CN" dirty="0"/>
              <a:t>processor?</a:t>
            </a:r>
          </a:p>
        </p:txBody>
      </p:sp>
      <p:sp>
        <p:nvSpPr>
          <p:cNvPr id="5" name="椭圆 4"/>
          <p:cNvSpPr/>
          <p:nvPr/>
        </p:nvSpPr>
        <p:spPr bwMode="auto">
          <a:xfrm>
            <a:off x="4499992" y="1196752"/>
            <a:ext cx="4644008" cy="1080120"/>
          </a:xfrm>
          <a:prstGeom prst="ellipse">
            <a:avLst/>
          </a:prstGeom>
          <a:noFill/>
          <a:ln w="571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19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组合 707"/>
          <p:cNvGrpSpPr/>
          <p:nvPr/>
        </p:nvGrpSpPr>
        <p:grpSpPr>
          <a:xfrm>
            <a:off x="319088" y="1196752"/>
            <a:ext cx="8496300" cy="3489325"/>
            <a:chOff x="319088" y="720725"/>
            <a:chExt cx="8496300" cy="3489325"/>
          </a:xfrm>
        </p:grpSpPr>
        <p:grpSp>
          <p:nvGrpSpPr>
            <p:cNvPr id="18" name="Group 4"/>
            <p:cNvGrpSpPr>
              <a:grpSpLocks noChangeAspect="1"/>
            </p:cNvGrpSpPr>
            <p:nvPr/>
          </p:nvGrpSpPr>
          <p:grpSpPr bwMode="auto">
            <a:xfrm>
              <a:off x="319088" y="720725"/>
              <a:ext cx="8496300" cy="3489325"/>
              <a:chOff x="201" y="454"/>
              <a:chExt cx="5352" cy="2198"/>
            </a:xfrm>
          </p:grpSpPr>
          <p:sp>
            <p:nvSpPr>
              <p:cNvPr id="2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201" y="454"/>
                <a:ext cx="5352" cy="2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1" name="Group 205"/>
              <p:cNvGrpSpPr>
                <a:grpSpLocks/>
              </p:cNvGrpSpPr>
              <p:nvPr/>
            </p:nvGrpSpPr>
            <p:grpSpPr bwMode="auto">
              <a:xfrm>
                <a:off x="205" y="453"/>
                <a:ext cx="4679" cy="2189"/>
                <a:chOff x="205" y="453"/>
                <a:chExt cx="4679" cy="2189"/>
              </a:xfrm>
            </p:grpSpPr>
            <p:sp>
              <p:nvSpPr>
                <p:cNvPr id="508" name="Rectangle 5"/>
                <p:cNvSpPr>
                  <a:spLocks noChangeArrowheads="1"/>
                </p:cNvSpPr>
                <p:nvPr/>
              </p:nvSpPr>
              <p:spPr bwMode="auto">
                <a:xfrm>
                  <a:off x="3484" y="2278"/>
                  <a:ext cx="8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C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09" name="Rectangle 6"/>
                <p:cNvSpPr>
                  <a:spLocks noChangeArrowheads="1"/>
                </p:cNvSpPr>
                <p:nvPr/>
              </p:nvSpPr>
              <p:spPr bwMode="auto">
                <a:xfrm>
                  <a:off x="3536" y="2278"/>
                  <a:ext cx="9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or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0" name="Rectangle 7"/>
                <p:cNvSpPr>
                  <a:spLocks noChangeArrowheads="1"/>
                </p:cNvSpPr>
                <p:nvPr/>
              </p:nvSpPr>
              <p:spPr bwMode="auto">
                <a:xfrm>
                  <a:off x="3602" y="2278"/>
                  <a:ext cx="6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e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1" name="Rectangle 8"/>
                <p:cNvSpPr>
                  <a:spLocks noChangeArrowheads="1"/>
                </p:cNvSpPr>
                <p:nvPr/>
              </p:nvSpPr>
              <p:spPr bwMode="auto">
                <a:xfrm>
                  <a:off x="3645" y="2278"/>
                  <a:ext cx="87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G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2" name="Rectangle 9"/>
                <p:cNvSpPr>
                  <a:spLocks noChangeArrowheads="1"/>
                </p:cNvSpPr>
                <p:nvPr/>
              </p:nvSpPr>
              <p:spPr bwMode="auto">
                <a:xfrm>
                  <a:off x="3697" y="2278"/>
                  <a:ext cx="6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r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3" name="Rectangle 10"/>
                <p:cNvSpPr>
                  <a:spLocks noChangeArrowheads="1"/>
                </p:cNvSpPr>
                <p:nvPr/>
              </p:nvSpPr>
              <p:spPr bwMode="auto">
                <a:xfrm>
                  <a:off x="3727" y="2278"/>
                  <a:ext cx="10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ou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4" name="Rectangle 11"/>
                <p:cNvSpPr>
                  <a:spLocks noChangeArrowheads="1"/>
                </p:cNvSpPr>
                <p:nvPr/>
              </p:nvSpPr>
              <p:spPr bwMode="auto">
                <a:xfrm>
                  <a:off x="3801" y="2278"/>
                  <a:ext cx="71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p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5" name="Rectangle 12"/>
                <p:cNvSpPr>
                  <a:spLocks noChangeArrowheads="1"/>
                </p:cNvSpPr>
                <p:nvPr/>
              </p:nvSpPr>
              <p:spPr bwMode="auto">
                <a:xfrm>
                  <a:off x="3862" y="2278"/>
                  <a:ext cx="67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2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6" name="Rectangle 13"/>
                <p:cNvSpPr>
                  <a:spLocks noChangeArrowheads="1"/>
                </p:cNvSpPr>
                <p:nvPr/>
              </p:nvSpPr>
              <p:spPr bwMode="auto">
                <a:xfrm>
                  <a:off x="1488" y="1576"/>
                  <a:ext cx="8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D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7" name="Rectangle 14"/>
                <p:cNvSpPr>
                  <a:spLocks noChangeArrowheads="1"/>
                </p:cNvSpPr>
                <p:nvPr/>
              </p:nvSpPr>
              <p:spPr bwMode="auto">
                <a:xfrm>
                  <a:off x="1540" y="1576"/>
                  <a:ext cx="91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at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8" name="Rectangle 15"/>
                <p:cNvSpPr>
                  <a:spLocks noChangeArrowheads="1"/>
                </p:cNvSpPr>
                <p:nvPr/>
              </p:nvSpPr>
              <p:spPr bwMode="auto">
                <a:xfrm>
                  <a:off x="1596" y="1576"/>
                  <a:ext cx="13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a T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19" name="Rectangle 16"/>
                <p:cNvSpPr>
                  <a:spLocks noChangeArrowheads="1"/>
                </p:cNvSpPr>
                <p:nvPr/>
              </p:nvSpPr>
              <p:spPr bwMode="auto">
                <a:xfrm>
                  <a:off x="1692" y="1576"/>
                  <a:ext cx="6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r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0" name="Rectangle 17"/>
                <p:cNvSpPr>
                  <a:spLocks noChangeArrowheads="1"/>
                </p:cNvSpPr>
                <p:nvPr/>
              </p:nvSpPr>
              <p:spPr bwMode="auto">
                <a:xfrm>
                  <a:off x="1722" y="1576"/>
                  <a:ext cx="10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an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1" name="Rectangle 18"/>
                <p:cNvSpPr>
                  <a:spLocks noChangeArrowheads="1"/>
                </p:cNvSpPr>
                <p:nvPr/>
              </p:nvSpPr>
              <p:spPr bwMode="auto">
                <a:xfrm>
                  <a:off x="1796" y="1576"/>
                  <a:ext cx="5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s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2" name="Rectangle 19"/>
                <p:cNvSpPr>
                  <a:spLocks noChangeArrowheads="1"/>
                </p:cNvSpPr>
                <p:nvPr/>
              </p:nvSpPr>
              <p:spPr bwMode="auto">
                <a:xfrm>
                  <a:off x="1822" y="1576"/>
                  <a:ext cx="5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f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3" name="Rectangle 20"/>
                <p:cNvSpPr>
                  <a:spLocks noChangeArrowheads="1"/>
                </p:cNvSpPr>
                <p:nvPr/>
              </p:nvSpPr>
              <p:spPr bwMode="auto">
                <a:xfrm>
                  <a:off x="1844" y="1576"/>
                  <a:ext cx="6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e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4" name="Rectangle 21"/>
                <p:cNvSpPr>
                  <a:spLocks noChangeArrowheads="1"/>
                </p:cNvSpPr>
                <p:nvPr/>
              </p:nvSpPr>
              <p:spPr bwMode="auto">
                <a:xfrm>
                  <a:off x="1874" y="1576"/>
                  <a:ext cx="6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r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5" name="Rectangle 22"/>
                <p:cNvSpPr>
                  <a:spLocks noChangeArrowheads="1"/>
                </p:cNvSpPr>
                <p:nvPr/>
              </p:nvSpPr>
              <p:spPr bwMode="auto">
                <a:xfrm>
                  <a:off x="1905" y="1576"/>
                  <a:ext cx="4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 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6" name="Rectangle 23"/>
                <p:cNvSpPr>
                  <a:spLocks noChangeArrowheads="1"/>
                </p:cNvSpPr>
                <p:nvPr/>
              </p:nvSpPr>
              <p:spPr bwMode="auto">
                <a:xfrm>
                  <a:off x="1566" y="1663"/>
                  <a:ext cx="8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N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7" name="Rectangle 24"/>
                <p:cNvSpPr>
                  <a:spLocks noChangeArrowheads="1"/>
                </p:cNvSpPr>
                <p:nvPr/>
              </p:nvSpPr>
              <p:spPr bwMode="auto">
                <a:xfrm>
                  <a:off x="1618" y="1663"/>
                  <a:ext cx="6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e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8" name="Rectangle 25"/>
                <p:cNvSpPr>
                  <a:spLocks noChangeArrowheads="1"/>
                </p:cNvSpPr>
                <p:nvPr/>
              </p:nvSpPr>
              <p:spPr bwMode="auto">
                <a:xfrm>
                  <a:off x="1649" y="1663"/>
                  <a:ext cx="55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t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29" name="Rectangle 26"/>
                <p:cNvSpPr>
                  <a:spLocks noChangeArrowheads="1"/>
                </p:cNvSpPr>
                <p:nvPr/>
              </p:nvSpPr>
              <p:spPr bwMode="auto">
                <a:xfrm>
                  <a:off x="1670" y="1663"/>
                  <a:ext cx="84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w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0" name="Rectangle 27"/>
                <p:cNvSpPr>
                  <a:spLocks noChangeArrowheads="1"/>
                </p:cNvSpPr>
                <p:nvPr/>
              </p:nvSpPr>
              <p:spPr bwMode="auto">
                <a:xfrm>
                  <a:off x="1722" y="1663"/>
                  <a:ext cx="9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or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1" name="Rectangle 28"/>
                <p:cNvSpPr>
                  <a:spLocks noChangeArrowheads="1"/>
                </p:cNvSpPr>
                <p:nvPr/>
              </p:nvSpPr>
              <p:spPr bwMode="auto">
                <a:xfrm>
                  <a:off x="1788" y="1663"/>
                  <a:ext cx="71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k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2" name="Freeform 29"/>
                <p:cNvSpPr>
                  <a:spLocks/>
                </p:cNvSpPr>
                <p:nvPr/>
              </p:nvSpPr>
              <p:spPr bwMode="auto">
                <a:xfrm>
                  <a:off x="3478" y="1374"/>
                  <a:ext cx="0" cy="142"/>
                </a:xfrm>
                <a:custGeom>
                  <a:avLst/>
                  <a:gdLst>
                    <a:gd name="T0" fmla="*/ 0 h 437"/>
                    <a:gd name="T1" fmla="*/ 0 h 437"/>
                    <a:gd name="T2" fmla="*/ 437 h 43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3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37"/>
                      </a:ln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3" name="Freeform 30"/>
                <p:cNvSpPr>
                  <a:spLocks/>
                </p:cNvSpPr>
                <p:nvPr/>
              </p:nvSpPr>
              <p:spPr bwMode="auto">
                <a:xfrm>
                  <a:off x="3478" y="1374"/>
                  <a:ext cx="0" cy="142"/>
                </a:xfrm>
                <a:custGeom>
                  <a:avLst/>
                  <a:gdLst>
                    <a:gd name="T0" fmla="*/ 0 h 437"/>
                    <a:gd name="T1" fmla="*/ 0 h 437"/>
                    <a:gd name="T2" fmla="*/ 437 h 43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3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37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4" name="Freeform 31"/>
                <p:cNvSpPr>
                  <a:spLocks/>
                </p:cNvSpPr>
                <p:nvPr/>
              </p:nvSpPr>
              <p:spPr bwMode="auto">
                <a:xfrm>
                  <a:off x="3617" y="952"/>
                  <a:ext cx="0" cy="116"/>
                </a:xfrm>
                <a:custGeom>
                  <a:avLst/>
                  <a:gdLst>
                    <a:gd name="T0" fmla="*/ 0 h 355"/>
                    <a:gd name="T1" fmla="*/ 0 h 355"/>
                    <a:gd name="T2" fmla="*/ 355 h 355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5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55"/>
                      </a:ln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5" name="Freeform 32"/>
                <p:cNvSpPr>
                  <a:spLocks/>
                </p:cNvSpPr>
                <p:nvPr/>
              </p:nvSpPr>
              <p:spPr bwMode="auto">
                <a:xfrm>
                  <a:off x="3617" y="952"/>
                  <a:ext cx="0" cy="116"/>
                </a:xfrm>
                <a:custGeom>
                  <a:avLst/>
                  <a:gdLst>
                    <a:gd name="T0" fmla="*/ 0 h 355"/>
                    <a:gd name="T1" fmla="*/ 0 h 355"/>
                    <a:gd name="T2" fmla="*/ 355 h 355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5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55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6" name="Freeform 33"/>
                <p:cNvSpPr>
                  <a:spLocks/>
                </p:cNvSpPr>
                <p:nvPr/>
              </p:nvSpPr>
              <p:spPr bwMode="auto">
                <a:xfrm>
                  <a:off x="3221" y="944"/>
                  <a:ext cx="1" cy="116"/>
                </a:xfrm>
                <a:custGeom>
                  <a:avLst/>
                  <a:gdLst>
                    <a:gd name="T0" fmla="*/ 0 w 1"/>
                    <a:gd name="T1" fmla="*/ 0 h 356"/>
                    <a:gd name="T2" fmla="*/ 0 w 1"/>
                    <a:gd name="T3" fmla="*/ 0 h 356"/>
                    <a:gd name="T4" fmla="*/ 1 w 1"/>
                    <a:gd name="T5" fmla="*/ 356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5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356"/>
                      </a:ln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7" name="Freeform 34"/>
                <p:cNvSpPr>
                  <a:spLocks/>
                </p:cNvSpPr>
                <p:nvPr/>
              </p:nvSpPr>
              <p:spPr bwMode="auto">
                <a:xfrm>
                  <a:off x="3221" y="944"/>
                  <a:ext cx="1" cy="116"/>
                </a:xfrm>
                <a:custGeom>
                  <a:avLst/>
                  <a:gdLst>
                    <a:gd name="T0" fmla="*/ 0 w 1"/>
                    <a:gd name="T1" fmla="*/ 0 h 356"/>
                    <a:gd name="T2" fmla="*/ 0 w 1"/>
                    <a:gd name="T3" fmla="*/ 0 h 356"/>
                    <a:gd name="T4" fmla="*/ 1 w 1"/>
                    <a:gd name="T5" fmla="*/ 356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5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356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8" name="Freeform 35"/>
                <p:cNvSpPr>
                  <a:spLocks/>
                </p:cNvSpPr>
                <p:nvPr/>
              </p:nvSpPr>
              <p:spPr bwMode="auto">
                <a:xfrm>
                  <a:off x="3052" y="722"/>
                  <a:ext cx="851" cy="656"/>
                </a:xfrm>
                <a:custGeom>
                  <a:avLst/>
                  <a:gdLst>
                    <a:gd name="T0" fmla="*/ 0 w 2614"/>
                    <a:gd name="T1" fmla="*/ 0 h 2014"/>
                    <a:gd name="T2" fmla="*/ 0 w 2614"/>
                    <a:gd name="T3" fmla="*/ 0 h 2014"/>
                    <a:gd name="T4" fmla="*/ 2614 w 2614"/>
                    <a:gd name="T5" fmla="*/ 0 h 2014"/>
                    <a:gd name="T6" fmla="*/ 2614 w 2614"/>
                    <a:gd name="T7" fmla="*/ 2014 h 2014"/>
                    <a:gd name="T8" fmla="*/ 0 w 2614"/>
                    <a:gd name="T9" fmla="*/ 2014 h 2014"/>
                    <a:gd name="T10" fmla="*/ 0 w 2614"/>
                    <a:gd name="T11" fmla="*/ 0 h 20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14" h="20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614" y="0"/>
                      </a:lnTo>
                      <a:lnTo>
                        <a:pt x="2614" y="2014"/>
                      </a:lnTo>
                      <a:lnTo>
                        <a:pt x="0" y="20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9" name="Freeform 36"/>
                <p:cNvSpPr>
                  <a:spLocks noEditPoints="1"/>
                </p:cNvSpPr>
                <p:nvPr/>
              </p:nvSpPr>
              <p:spPr bwMode="auto">
                <a:xfrm>
                  <a:off x="3052" y="722"/>
                  <a:ext cx="851" cy="656"/>
                </a:xfrm>
                <a:custGeom>
                  <a:avLst/>
                  <a:gdLst>
                    <a:gd name="T0" fmla="*/ 0 w 2614"/>
                    <a:gd name="T1" fmla="*/ 0 h 2014"/>
                    <a:gd name="T2" fmla="*/ 294 w 2614"/>
                    <a:gd name="T3" fmla="*/ 0 h 2014"/>
                    <a:gd name="T4" fmla="*/ 507 w 2614"/>
                    <a:gd name="T5" fmla="*/ 0 h 2014"/>
                    <a:gd name="T6" fmla="*/ 587 w 2614"/>
                    <a:gd name="T7" fmla="*/ 0 h 2014"/>
                    <a:gd name="T8" fmla="*/ 880 w 2614"/>
                    <a:gd name="T9" fmla="*/ 0 h 2014"/>
                    <a:gd name="T10" fmla="*/ 1094 w 2614"/>
                    <a:gd name="T11" fmla="*/ 0 h 2014"/>
                    <a:gd name="T12" fmla="*/ 1174 w 2614"/>
                    <a:gd name="T13" fmla="*/ 0 h 2014"/>
                    <a:gd name="T14" fmla="*/ 1467 w 2614"/>
                    <a:gd name="T15" fmla="*/ 0 h 2014"/>
                    <a:gd name="T16" fmla="*/ 1680 w 2614"/>
                    <a:gd name="T17" fmla="*/ 0 h 2014"/>
                    <a:gd name="T18" fmla="*/ 1760 w 2614"/>
                    <a:gd name="T19" fmla="*/ 0 h 2014"/>
                    <a:gd name="T20" fmla="*/ 2054 w 2614"/>
                    <a:gd name="T21" fmla="*/ 0 h 2014"/>
                    <a:gd name="T22" fmla="*/ 2267 w 2614"/>
                    <a:gd name="T23" fmla="*/ 0 h 2014"/>
                    <a:gd name="T24" fmla="*/ 2347 w 2614"/>
                    <a:gd name="T25" fmla="*/ 0 h 2014"/>
                    <a:gd name="T26" fmla="*/ 2614 w 2614"/>
                    <a:gd name="T27" fmla="*/ 27 h 2014"/>
                    <a:gd name="T28" fmla="*/ 2614 w 2614"/>
                    <a:gd name="T29" fmla="*/ 240 h 2014"/>
                    <a:gd name="T30" fmla="*/ 2614 w 2614"/>
                    <a:gd name="T31" fmla="*/ 320 h 2014"/>
                    <a:gd name="T32" fmla="*/ 2614 w 2614"/>
                    <a:gd name="T33" fmla="*/ 614 h 2014"/>
                    <a:gd name="T34" fmla="*/ 2614 w 2614"/>
                    <a:gd name="T35" fmla="*/ 827 h 2014"/>
                    <a:gd name="T36" fmla="*/ 2614 w 2614"/>
                    <a:gd name="T37" fmla="*/ 907 h 2014"/>
                    <a:gd name="T38" fmla="*/ 2614 w 2614"/>
                    <a:gd name="T39" fmla="*/ 1200 h 2014"/>
                    <a:gd name="T40" fmla="*/ 2614 w 2614"/>
                    <a:gd name="T41" fmla="*/ 1414 h 2014"/>
                    <a:gd name="T42" fmla="*/ 2614 w 2614"/>
                    <a:gd name="T43" fmla="*/ 1494 h 2014"/>
                    <a:gd name="T44" fmla="*/ 2614 w 2614"/>
                    <a:gd name="T45" fmla="*/ 1787 h 2014"/>
                    <a:gd name="T46" fmla="*/ 2614 w 2614"/>
                    <a:gd name="T47" fmla="*/ 2000 h 2014"/>
                    <a:gd name="T48" fmla="*/ 2547 w 2614"/>
                    <a:gd name="T49" fmla="*/ 2014 h 2014"/>
                    <a:gd name="T50" fmla="*/ 2254 w 2614"/>
                    <a:gd name="T51" fmla="*/ 2014 h 2014"/>
                    <a:gd name="T52" fmla="*/ 2040 w 2614"/>
                    <a:gd name="T53" fmla="*/ 2014 h 2014"/>
                    <a:gd name="T54" fmla="*/ 1960 w 2614"/>
                    <a:gd name="T55" fmla="*/ 2014 h 2014"/>
                    <a:gd name="T56" fmla="*/ 1667 w 2614"/>
                    <a:gd name="T57" fmla="*/ 2014 h 2014"/>
                    <a:gd name="T58" fmla="*/ 1454 w 2614"/>
                    <a:gd name="T59" fmla="*/ 2014 h 2014"/>
                    <a:gd name="T60" fmla="*/ 1374 w 2614"/>
                    <a:gd name="T61" fmla="*/ 2014 h 2014"/>
                    <a:gd name="T62" fmla="*/ 1080 w 2614"/>
                    <a:gd name="T63" fmla="*/ 2014 h 2014"/>
                    <a:gd name="T64" fmla="*/ 867 w 2614"/>
                    <a:gd name="T65" fmla="*/ 2014 h 2014"/>
                    <a:gd name="T66" fmla="*/ 787 w 2614"/>
                    <a:gd name="T67" fmla="*/ 2014 h 2014"/>
                    <a:gd name="T68" fmla="*/ 494 w 2614"/>
                    <a:gd name="T69" fmla="*/ 2014 h 2014"/>
                    <a:gd name="T70" fmla="*/ 280 w 2614"/>
                    <a:gd name="T71" fmla="*/ 2014 h 2014"/>
                    <a:gd name="T72" fmla="*/ 200 w 2614"/>
                    <a:gd name="T73" fmla="*/ 2014 h 2014"/>
                    <a:gd name="T74" fmla="*/ 0 w 2614"/>
                    <a:gd name="T75" fmla="*/ 2000 h 2014"/>
                    <a:gd name="T76" fmla="*/ 0 w 2614"/>
                    <a:gd name="T77" fmla="*/ 1920 h 2014"/>
                    <a:gd name="T78" fmla="*/ 0 w 2614"/>
                    <a:gd name="T79" fmla="*/ 1627 h 2014"/>
                    <a:gd name="T80" fmla="*/ 0 w 2614"/>
                    <a:gd name="T81" fmla="*/ 1414 h 2014"/>
                    <a:gd name="T82" fmla="*/ 0 w 2614"/>
                    <a:gd name="T83" fmla="*/ 1334 h 2014"/>
                    <a:gd name="T84" fmla="*/ 0 w 2614"/>
                    <a:gd name="T85" fmla="*/ 1040 h 2014"/>
                    <a:gd name="T86" fmla="*/ 0 w 2614"/>
                    <a:gd name="T87" fmla="*/ 827 h 2014"/>
                    <a:gd name="T88" fmla="*/ 0 w 2614"/>
                    <a:gd name="T89" fmla="*/ 747 h 2014"/>
                    <a:gd name="T90" fmla="*/ 0 w 2614"/>
                    <a:gd name="T91" fmla="*/ 454 h 2014"/>
                    <a:gd name="T92" fmla="*/ 0 w 2614"/>
                    <a:gd name="T93" fmla="*/ 240 h 2014"/>
                    <a:gd name="T94" fmla="*/ 0 w 2614"/>
                    <a:gd name="T95" fmla="*/ 160 h 20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614" h="20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14" y="0"/>
                      </a:lnTo>
                      <a:moveTo>
                        <a:pt x="294" y="0"/>
                      </a:moveTo>
                      <a:lnTo>
                        <a:pt x="294" y="0"/>
                      </a:lnTo>
                      <a:lnTo>
                        <a:pt x="507" y="0"/>
                      </a:lnTo>
                      <a:moveTo>
                        <a:pt x="587" y="0"/>
                      </a:moveTo>
                      <a:lnTo>
                        <a:pt x="587" y="0"/>
                      </a:lnTo>
                      <a:lnTo>
                        <a:pt x="800" y="0"/>
                      </a:lnTo>
                      <a:moveTo>
                        <a:pt x="880" y="0"/>
                      </a:moveTo>
                      <a:lnTo>
                        <a:pt x="880" y="0"/>
                      </a:lnTo>
                      <a:lnTo>
                        <a:pt x="1094" y="0"/>
                      </a:lnTo>
                      <a:moveTo>
                        <a:pt x="1174" y="0"/>
                      </a:moveTo>
                      <a:lnTo>
                        <a:pt x="1174" y="0"/>
                      </a:lnTo>
                      <a:lnTo>
                        <a:pt x="1387" y="0"/>
                      </a:lnTo>
                      <a:moveTo>
                        <a:pt x="1467" y="0"/>
                      </a:moveTo>
                      <a:lnTo>
                        <a:pt x="1467" y="0"/>
                      </a:lnTo>
                      <a:lnTo>
                        <a:pt x="1680" y="0"/>
                      </a:lnTo>
                      <a:moveTo>
                        <a:pt x="1760" y="0"/>
                      </a:moveTo>
                      <a:lnTo>
                        <a:pt x="1760" y="0"/>
                      </a:lnTo>
                      <a:lnTo>
                        <a:pt x="1974" y="0"/>
                      </a:lnTo>
                      <a:moveTo>
                        <a:pt x="2054" y="0"/>
                      </a:moveTo>
                      <a:lnTo>
                        <a:pt x="2054" y="0"/>
                      </a:lnTo>
                      <a:lnTo>
                        <a:pt x="2267" y="0"/>
                      </a:lnTo>
                      <a:moveTo>
                        <a:pt x="2347" y="0"/>
                      </a:moveTo>
                      <a:lnTo>
                        <a:pt x="2347" y="0"/>
                      </a:lnTo>
                      <a:lnTo>
                        <a:pt x="2560" y="0"/>
                      </a:lnTo>
                      <a:moveTo>
                        <a:pt x="2614" y="27"/>
                      </a:moveTo>
                      <a:lnTo>
                        <a:pt x="2614" y="27"/>
                      </a:lnTo>
                      <a:lnTo>
                        <a:pt x="2614" y="240"/>
                      </a:lnTo>
                      <a:moveTo>
                        <a:pt x="2614" y="320"/>
                      </a:moveTo>
                      <a:lnTo>
                        <a:pt x="2614" y="320"/>
                      </a:lnTo>
                      <a:lnTo>
                        <a:pt x="2614" y="534"/>
                      </a:lnTo>
                      <a:moveTo>
                        <a:pt x="2614" y="614"/>
                      </a:moveTo>
                      <a:lnTo>
                        <a:pt x="2614" y="614"/>
                      </a:lnTo>
                      <a:lnTo>
                        <a:pt x="2614" y="827"/>
                      </a:lnTo>
                      <a:moveTo>
                        <a:pt x="2614" y="907"/>
                      </a:moveTo>
                      <a:lnTo>
                        <a:pt x="2614" y="907"/>
                      </a:lnTo>
                      <a:lnTo>
                        <a:pt x="2614" y="1120"/>
                      </a:lnTo>
                      <a:moveTo>
                        <a:pt x="2614" y="1200"/>
                      </a:moveTo>
                      <a:lnTo>
                        <a:pt x="2614" y="1200"/>
                      </a:lnTo>
                      <a:lnTo>
                        <a:pt x="2614" y="1414"/>
                      </a:lnTo>
                      <a:moveTo>
                        <a:pt x="2614" y="1494"/>
                      </a:moveTo>
                      <a:lnTo>
                        <a:pt x="2614" y="1494"/>
                      </a:lnTo>
                      <a:lnTo>
                        <a:pt x="2614" y="1707"/>
                      </a:lnTo>
                      <a:moveTo>
                        <a:pt x="2614" y="1787"/>
                      </a:moveTo>
                      <a:lnTo>
                        <a:pt x="2614" y="1787"/>
                      </a:lnTo>
                      <a:lnTo>
                        <a:pt x="2614" y="2000"/>
                      </a:lnTo>
                      <a:moveTo>
                        <a:pt x="2547" y="2014"/>
                      </a:moveTo>
                      <a:lnTo>
                        <a:pt x="2547" y="2014"/>
                      </a:lnTo>
                      <a:lnTo>
                        <a:pt x="2334" y="2014"/>
                      </a:lnTo>
                      <a:moveTo>
                        <a:pt x="2254" y="2014"/>
                      </a:moveTo>
                      <a:lnTo>
                        <a:pt x="2254" y="2014"/>
                      </a:lnTo>
                      <a:lnTo>
                        <a:pt x="2040" y="2014"/>
                      </a:lnTo>
                      <a:moveTo>
                        <a:pt x="1960" y="2014"/>
                      </a:moveTo>
                      <a:lnTo>
                        <a:pt x="1960" y="2014"/>
                      </a:lnTo>
                      <a:lnTo>
                        <a:pt x="1747" y="2014"/>
                      </a:lnTo>
                      <a:moveTo>
                        <a:pt x="1667" y="2014"/>
                      </a:moveTo>
                      <a:lnTo>
                        <a:pt x="1667" y="2014"/>
                      </a:lnTo>
                      <a:lnTo>
                        <a:pt x="1454" y="2014"/>
                      </a:lnTo>
                      <a:moveTo>
                        <a:pt x="1374" y="2014"/>
                      </a:moveTo>
                      <a:lnTo>
                        <a:pt x="1374" y="2014"/>
                      </a:lnTo>
                      <a:lnTo>
                        <a:pt x="1160" y="2014"/>
                      </a:lnTo>
                      <a:moveTo>
                        <a:pt x="1080" y="2014"/>
                      </a:moveTo>
                      <a:lnTo>
                        <a:pt x="1080" y="2014"/>
                      </a:lnTo>
                      <a:lnTo>
                        <a:pt x="867" y="2014"/>
                      </a:lnTo>
                      <a:moveTo>
                        <a:pt x="787" y="2014"/>
                      </a:moveTo>
                      <a:lnTo>
                        <a:pt x="787" y="2014"/>
                      </a:lnTo>
                      <a:lnTo>
                        <a:pt x="574" y="2014"/>
                      </a:lnTo>
                      <a:moveTo>
                        <a:pt x="494" y="2014"/>
                      </a:moveTo>
                      <a:lnTo>
                        <a:pt x="494" y="2014"/>
                      </a:lnTo>
                      <a:lnTo>
                        <a:pt x="280" y="2014"/>
                      </a:lnTo>
                      <a:moveTo>
                        <a:pt x="200" y="2014"/>
                      </a:moveTo>
                      <a:lnTo>
                        <a:pt x="200" y="2014"/>
                      </a:lnTo>
                      <a:lnTo>
                        <a:pt x="0" y="2014"/>
                      </a:lnTo>
                      <a:lnTo>
                        <a:pt x="0" y="2000"/>
                      </a:lnTo>
                      <a:moveTo>
                        <a:pt x="0" y="1920"/>
                      </a:moveTo>
                      <a:lnTo>
                        <a:pt x="0" y="1920"/>
                      </a:lnTo>
                      <a:lnTo>
                        <a:pt x="0" y="1707"/>
                      </a:lnTo>
                      <a:moveTo>
                        <a:pt x="0" y="1627"/>
                      </a:moveTo>
                      <a:lnTo>
                        <a:pt x="0" y="1627"/>
                      </a:lnTo>
                      <a:lnTo>
                        <a:pt x="0" y="1414"/>
                      </a:lnTo>
                      <a:moveTo>
                        <a:pt x="0" y="1334"/>
                      </a:moveTo>
                      <a:lnTo>
                        <a:pt x="0" y="1334"/>
                      </a:lnTo>
                      <a:lnTo>
                        <a:pt x="0" y="1120"/>
                      </a:lnTo>
                      <a:moveTo>
                        <a:pt x="0" y="1040"/>
                      </a:moveTo>
                      <a:lnTo>
                        <a:pt x="0" y="1040"/>
                      </a:lnTo>
                      <a:lnTo>
                        <a:pt x="0" y="827"/>
                      </a:lnTo>
                      <a:moveTo>
                        <a:pt x="0" y="747"/>
                      </a:moveTo>
                      <a:lnTo>
                        <a:pt x="0" y="747"/>
                      </a:lnTo>
                      <a:lnTo>
                        <a:pt x="0" y="534"/>
                      </a:lnTo>
                      <a:moveTo>
                        <a:pt x="0" y="454"/>
                      </a:moveTo>
                      <a:lnTo>
                        <a:pt x="0" y="454"/>
                      </a:lnTo>
                      <a:lnTo>
                        <a:pt x="0" y="240"/>
                      </a:lnTo>
                      <a:moveTo>
                        <a:pt x="0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0" name="Freeform 37"/>
                <p:cNvSpPr>
                  <a:spLocks/>
                </p:cNvSpPr>
                <p:nvPr/>
              </p:nvSpPr>
              <p:spPr bwMode="auto">
                <a:xfrm>
                  <a:off x="3308" y="562"/>
                  <a:ext cx="0" cy="336"/>
                </a:xfrm>
                <a:custGeom>
                  <a:avLst/>
                  <a:gdLst>
                    <a:gd name="T0" fmla="*/ 0 h 1032"/>
                    <a:gd name="T1" fmla="*/ 0 h 1032"/>
                    <a:gd name="T2" fmla="*/ 1032 h 103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03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032"/>
                      </a:ln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1" name="Freeform 38"/>
                <p:cNvSpPr>
                  <a:spLocks/>
                </p:cNvSpPr>
                <p:nvPr/>
              </p:nvSpPr>
              <p:spPr bwMode="auto">
                <a:xfrm>
                  <a:off x="3308" y="562"/>
                  <a:ext cx="0" cy="336"/>
                </a:xfrm>
                <a:custGeom>
                  <a:avLst/>
                  <a:gdLst>
                    <a:gd name="T0" fmla="*/ 0 h 1032"/>
                    <a:gd name="T1" fmla="*/ 0 h 1032"/>
                    <a:gd name="T2" fmla="*/ 1032 h 103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03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032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2" name="Freeform 39"/>
                <p:cNvSpPr>
                  <a:spLocks/>
                </p:cNvSpPr>
                <p:nvPr/>
              </p:nvSpPr>
              <p:spPr bwMode="auto">
                <a:xfrm>
                  <a:off x="3096" y="1039"/>
                  <a:ext cx="264" cy="304"/>
                </a:xfrm>
                <a:custGeom>
                  <a:avLst/>
                  <a:gdLst>
                    <a:gd name="T0" fmla="*/ 0 w 813"/>
                    <a:gd name="T1" fmla="*/ 135 h 933"/>
                    <a:gd name="T2" fmla="*/ 0 w 813"/>
                    <a:gd name="T3" fmla="*/ 135 h 933"/>
                    <a:gd name="T4" fmla="*/ 135 w 813"/>
                    <a:gd name="T5" fmla="*/ 0 h 933"/>
                    <a:gd name="T6" fmla="*/ 678 w 813"/>
                    <a:gd name="T7" fmla="*/ 0 h 933"/>
                    <a:gd name="T8" fmla="*/ 813 w 813"/>
                    <a:gd name="T9" fmla="*/ 135 h 933"/>
                    <a:gd name="T10" fmla="*/ 813 w 813"/>
                    <a:gd name="T11" fmla="*/ 797 h 933"/>
                    <a:gd name="T12" fmla="*/ 678 w 813"/>
                    <a:gd name="T13" fmla="*/ 933 h 933"/>
                    <a:gd name="T14" fmla="*/ 135 w 813"/>
                    <a:gd name="T15" fmla="*/ 933 h 933"/>
                    <a:gd name="T16" fmla="*/ 0 w 813"/>
                    <a:gd name="T17" fmla="*/ 797 h 933"/>
                    <a:gd name="T18" fmla="*/ 0 w 813"/>
                    <a:gd name="T19" fmla="*/ 135 h 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3" h="933">
                      <a:moveTo>
                        <a:pt x="0" y="135"/>
                      </a:moveTo>
                      <a:lnTo>
                        <a:pt x="0" y="135"/>
                      </a:lnTo>
                      <a:cubicBezTo>
                        <a:pt x="0" y="60"/>
                        <a:pt x="61" y="0"/>
                        <a:pt x="135" y="0"/>
                      </a:cubicBezTo>
                      <a:lnTo>
                        <a:pt x="678" y="0"/>
                      </a:lnTo>
                      <a:cubicBezTo>
                        <a:pt x="752" y="0"/>
                        <a:pt x="813" y="60"/>
                        <a:pt x="813" y="135"/>
                      </a:cubicBezTo>
                      <a:lnTo>
                        <a:pt x="813" y="797"/>
                      </a:lnTo>
                      <a:cubicBezTo>
                        <a:pt x="813" y="872"/>
                        <a:pt x="752" y="933"/>
                        <a:pt x="678" y="933"/>
                      </a:cubicBezTo>
                      <a:lnTo>
                        <a:pt x="135" y="933"/>
                      </a:lnTo>
                      <a:cubicBezTo>
                        <a:pt x="61" y="933"/>
                        <a:pt x="0" y="872"/>
                        <a:pt x="0" y="797"/>
                      </a:cubicBez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3" name="Freeform 40"/>
                <p:cNvSpPr>
                  <a:spLocks/>
                </p:cNvSpPr>
                <p:nvPr/>
              </p:nvSpPr>
              <p:spPr bwMode="auto">
                <a:xfrm>
                  <a:off x="3096" y="1039"/>
                  <a:ext cx="264" cy="304"/>
                </a:xfrm>
                <a:custGeom>
                  <a:avLst/>
                  <a:gdLst>
                    <a:gd name="T0" fmla="*/ 0 w 813"/>
                    <a:gd name="T1" fmla="*/ 135 h 933"/>
                    <a:gd name="T2" fmla="*/ 0 w 813"/>
                    <a:gd name="T3" fmla="*/ 135 h 933"/>
                    <a:gd name="T4" fmla="*/ 135 w 813"/>
                    <a:gd name="T5" fmla="*/ 0 h 933"/>
                    <a:gd name="T6" fmla="*/ 678 w 813"/>
                    <a:gd name="T7" fmla="*/ 0 h 933"/>
                    <a:gd name="T8" fmla="*/ 813 w 813"/>
                    <a:gd name="T9" fmla="*/ 135 h 933"/>
                    <a:gd name="T10" fmla="*/ 813 w 813"/>
                    <a:gd name="T11" fmla="*/ 797 h 933"/>
                    <a:gd name="T12" fmla="*/ 678 w 813"/>
                    <a:gd name="T13" fmla="*/ 933 h 933"/>
                    <a:gd name="T14" fmla="*/ 135 w 813"/>
                    <a:gd name="T15" fmla="*/ 933 h 933"/>
                    <a:gd name="T16" fmla="*/ 0 w 813"/>
                    <a:gd name="T17" fmla="*/ 797 h 933"/>
                    <a:gd name="T18" fmla="*/ 0 w 813"/>
                    <a:gd name="T19" fmla="*/ 135 h 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3" h="933">
                      <a:moveTo>
                        <a:pt x="0" y="135"/>
                      </a:moveTo>
                      <a:lnTo>
                        <a:pt x="0" y="135"/>
                      </a:lnTo>
                      <a:cubicBezTo>
                        <a:pt x="0" y="60"/>
                        <a:pt x="61" y="0"/>
                        <a:pt x="135" y="0"/>
                      </a:cubicBezTo>
                      <a:lnTo>
                        <a:pt x="678" y="0"/>
                      </a:lnTo>
                      <a:cubicBezTo>
                        <a:pt x="752" y="0"/>
                        <a:pt x="813" y="60"/>
                        <a:pt x="813" y="135"/>
                      </a:cubicBezTo>
                      <a:lnTo>
                        <a:pt x="813" y="797"/>
                      </a:lnTo>
                      <a:cubicBezTo>
                        <a:pt x="813" y="872"/>
                        <a:pt x="752" y="933"/>
                        <a:pt x="678" y="933"/>
                      </a:cubicBezTo>
                      <a:lnTo>
                        <a:pt x="135" y="933"/>
                      </a:lnTo>
                      <a:cubicBezTo>
                        <a:pt x="61" y="933"/>
                        <a:pt x="0" y="872"/>
                        <a:pt x="0" y="797"/>
                      </a:cubicBezTo>
                      <a:lnTo>
                        <a:pt x="0" y="135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385723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4" name="Rectangle 41"/>
                <p:cNvSpPr>
                  <a:spLocks noChangeArrowheads="1"/>
                </p:cNvSpPr>
                <p:nvPr/>
              </p:nvSpPr>
              <p:spPr bwMode="auto">
                <a:xfrm>
                  <a:off x="3150" y="1152"/>
                  <a:ext cx="142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MP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5" name="Rectangle 42"/>
                <p:cNvSpPr>
                  <a:spLocks noChangeArrowheads="1"/>
                </p:cNvSpPr>
                <p:nvPr/>
              </p:nvSpPr>
              <p:spPr bwMode="auto">
                <a:xfrm>
                  <a:off x="3259" y="1152"/>
                  <a:ext cx="7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E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6" name="Freeform 43"/>
                <p:cNvSpPr>
                  <a:spLocks/>
                </p:cNvSpPr>
                <p:nvPr/>
              </p:nvSpPr>
              <p:spPr bwMode="auto">
                <a:xfrm>
                  <a:off x="3412" y="1039"/>
                  <a:ext cx="413" cy="304"/>
                </a:xfrm>
                <a:custGeom>
                  <a:avLst/>
                  <a:gdLst>
                    <a:gd name="T0" fmla="*/ 0 w 1267"/>
                    <a:gd name="T1" fmla="*/ 155 h 933"/>
                    <a:gd name="T2" fmla="*/ 0 w 1267"/>
                    <a:gd name="T3" fmla="*/ 155 h 933"/>
                    <a:gd name="T4" fmla="*/ 156 w 1267"/>
                    <a:gd name="T5" fmla="*/ 0 h 933"/>
                    <a:gd name="T6" fmla="*/ 1111 w 1267"/>
                    <a:gd name="T7" fmla="*/ 0 h 933"/>
                    <a:gd name="T8" fmla="*/ 1267 w 1267"/>
                    <a:gd name="T9" fmla="*/ 155 h 933"/>
                    <a:gd name="T10" fmla="*/ 1267 w 1267"/>
                    <a:gd name="T11" fmla="*/ 777 h 933"/>
                    <a:gd name="T12" fmla="*/ 1111 w 1267"/>
                    <a:gd name="T13" fmla="*/ 933 h 933"/>
                    <a:gd name="T14" fmla="*/ 156 w 1267"/>
                    <a:gd name="T15" fmla="*/ 933 h 933"/>
                    <a:gd name="T16" fmla="*/ 0 w 1267"/>
                    <a:gd name="T17" fmla="*/ 777 h 933"/>
                    <a:gd name="T18" fmla="*/ 0 w 1267"/>
                    <a:gd name="T19" fmla="*/ 155 h 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67" h="933">
                      <a:moveTo>
                        <a:pt x="0" y="155"/>
                      </a:moveTo>
                      <a:lnTo>
                        <a:pt x="0" y="155"/>
                      </a:lnTo>
                      <a:cubicBezTo>
                        <a:pt x="0" y="69"/>
                        <a:pt x="70" y="0"/>
                        <a:pt x="156" y="0"/>
                      </a:cubicBezTo>
                      <a:lnTo>
                        <a:pt x="1111" y="0"/>
                      </a:lnTo>
                      <a:cubicBezTo>
                        <a:pt x="1197" y="0"/>
                        <a:pt x="1267" y="69"/>
                        <a:pt x="1267" y="155"/>
                      </a:cubicBezTo>
                      <a:lnTo>
                        <a:pt x="1267" y="777"/>
                      </a:lnTo>
                      <a:cubicBezTo>
                        <a:pt x="1267" y="863"/>
                        <a:pt x="1197" y="933"/>
                        <a:pt x="1111" y="933"/>
                      </a:cubicBezTo>
                      <a:lnTo>
                        <a:pt x="156" y="933"/>
                      </a:lnTo>
                      <a:cubicBezTo>
                        <a:pt x="70" y="933"/>
                        <a:pt x="0" y="863"/>
                        <a:pt x="0" y="777"/>
                      </a:cubicBezTo>
                      <a:lnTo>
                        <a:pt x="0" y="1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" name="Freeform 44"/>
                <p:cNvSpPr>
                  <a:spLocks/>
                </p:cNvSpPr>
                <p:nvPr/>
              </p:nvSpPr>
              <p:spPr bwMode="auto">
                <a:xfrm>
                  <a:off x="3412" y="1039"/>
                  <a:ext cx="413" cy="304"/>
                </a:xfrm>
                <a:custGeom>
                  <a:avLst/>
                  <a:gdLst>
                    <a:gd name="T0" fmla="*/ 0 w 1267"/>
                    <a:gd name="T1" fmla="*/ 155 h 933"/>
                    <a:gd name="T2" fmla="*/ 0 w 1267"/>
                    <a:gd name="T3" fmla="*/ 155 h 933"/>
                    <a:gd name="T4" fmla="*/ 156 w 1267"/>
                    <a:gd name="T5" fmla="*/ 0 h 933"/>
                    <a:gd name="T6" fmla="*/ 1111 w 1267"/>
                    <a:gd name="T7" fmla="*/ 0 h 933"/>
                    <a:gd name="T8" fmla="*/ 1267 w 1267"/>
                    <a:gd name="T9" fmla="*/ 155 h 933"/>
                    <a:gd name="T10" fmla="*/ 1267 w 1267"/>
                    <a:gd name="T11" fmla="*/ 777 h 933"/>
                    <a:gd name="T12" fmla="*/ 1111 w 1267"/>
                    <a:gd name="T13" fmla="*/ 933 h 933"/>
                    <a:gd name="T14" fmla="*/ 156 w 1267"/>
                    <a:gd name="T15" fmla="*/ 933 h 933"/>
                    <a:gd name="T16" fmla="*/ 0 w 1267"/>
                    <a:gd name="T17" fmla="*/ 777 h 933"/>
                    <a:gd name="T18" fmla="*/ 0 w 1267"/>
                    <a:gd name="T19" fmla="*/ 155 h 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67" h="933">
                      <a:moveTo>
                        <a:pt x="0" y="155"/>
                      </a:moveTo>
                      <a:lnTo>
                        <a:pt x="0" y="155"/>
                      </a:lnTo>
                      <a:cubicBezTo>
                        <a:pt x="0" y="69"/>
                        <a:pt x="70" y="0"/>
                        <a:pt x="156" y="0"/>
                      </a:cubicBezTo>
                      <a:lnTo>
                        <a:pt x="1111" y="0"/>
                      </a:lnTo>
                      <a:cubicBezTo>
                        <a:pt x="1197" y="0"/>
                        <a:pt x="1267" y="69"/>
                        <a:pt x="1267" y="155"/>
                      </a:cubicBezTo>
                      <a:lnTo>
                        <a:pt x="1267" y="777"/>
                      </a:lnTo>
                      <a:cubicBezTo>
                        <a:pt x="1267" y="863"/>
                        <a:pt x="1197" y="933"/>
                        <a:pt x="1111" y="933"/>
                      </a:cubicBezTo>
                      <a:lnTo>
                        <a:pt x="156" y="933"/>
                      </a:lnTo>
                      <a:cubicBezTo>
                        <a:pt x="70" y="933"/>
                        <a:pt x="0" y="863"/>
                        <a:pt x="0" y="777"/>
                      </a:cubicBezTo>
                      <a:lnTo>
                        <a:pt x="0" y="155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385723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" name="Rectangle 45"/>
                <p:cNvSpPr>
                  <a:spLocks noChangeArrowheads="1"/>
                </p:cNvSpPr>
                <p:nvPr/>
              </p:nvSpPr>
              <p:spPr bwMode="auto">
                <a:xfrm>
                  <a:off x="3488" y="1110"/>
                  <a:ext cx="157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8*8 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49" name="Rectangle 46"/>
                <p:cNvSpPr>
                  <a:spLocks noChangeArrowheads="1"/>
                </p:cNvSpPr>
                <p:nvPr/>
              </p:nvSpPr>
              <p:spPr bwMode="auto">
                <a:xfrm>
                  <a:off x="3609" y="1110"/>
                  <a:ext cx="12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CP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0" name="Rectangle 47"/>
                <p:cNvSpPr>
                  <a:spLocks noChangeArrowheads="1"/>
                </p:cNvSpPr>
                <p:nvPr/>
              </p:nvSpPr>
              <p:spPr bwMode="auto">
                <a:xfrm>
                  <a:off x="3704" y="1110"/>
                  <a:ext cx="7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E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1" name="Rectangle 48"/>
                <p:cNvSpPr>
                  <a:spLocks noChangeArrowheads="1"/>
                </p:cNvSpPr>
                <p:nvPr/>
              </p:nvSpPr>
              <p:spPr bwMode="auto">
                <a:xfrm>
                  <a:off x="3752" y="1110"/>
                  <a:ext cx="4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 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2" name="Rectangle 49"/>
                <p:cNvSpPr>
                  <a:spLocks noChangeArrowheads="1"/>
                </p:cNvSpPr>
                <p:nvPr/>
              </p:nvSpPr>
              <p:spPr bwMode="auto">
                <a:xfrm>
                  <a:off x="3540" y="1197"/>
                  <a:ext cx="15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Mes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3" name="Rectangle 50"/>
                <p:cNvSpPr>
                  <a:spLocks noChangeArrowheads="1"/>
                </p:cNvSpPr>
                <p:nvPr/>
              </p:nvSpPr>
              <p:spPr bwMode="auto">
                <a:xfrm>
                  <a:off x="3661" y="1197"/>
                  <a:ext cx="71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h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4" name="Freeform 51"/>
                <p:cNvSpPr>
                  <a:spLocks/>
                </p:cNvSpPr>
                <p:nvPr/>
              </p:nvSpPr>
              <p:spPr bwMode="auto">
                <a:xfrm>
                  <a:off x="3143" y="883"/>
                  <a:ext cx="534" cy="104"/>
                </a:xfrm>
                <a:custGeom>
                  <a:avLst/>
                  <a:gdLst>
                    <a:gd name="T0" fmla="*/ 0 w 1640"/>
                    <a:gd name="T1" fmla="*/ 53 h 320"/>
                    <a:gd name="T2" fmla="*/ 0 w 1640"/>
                    <a:gd name="T3" fmla="*/ 53 h 320"/>
                    <a:gd name="T4" fmla="*/ 54 w 1640"/>
                    <a:gd name="T5" fmla="*/ 0 h 320"/>
                    <a:gd name="T6" fmla="*/ 1587 w 1640"/>
                    <a:gd name="T7" fmla="*/ 0 h 320"/>
                    <a:gd name="T8" fmla="*/ 1640 w 1640"/>
                    <a:gd name="T9" fmla="*/ 53 h 320"/>
                    <a:gd name="T10" fmla="*/ 1640 w 1640"/>
                    <a:gd name="T11" fmla="*/ 266 h 320"/>
                    <a:gd name="T12" fmla="*/ 1587 w 1640"/>
                    <a:gd name="T13" fmla="*/ 320 h 320"/>
                    <a:gd name="T14" fmla="*/ 54 w 1640"/>
                    <a:gd name="T15" fmla="*/ 320 h 320"/>
                    <a:gd name="T16" fmla="*/ 0 w 1640"/>
                    <a:gd name="T17" fmla="*/ 266 h 320"/>
                    <a:gd name="T18" fmla="*/ 0 w 1640"/>
                    <a:gd name="T19" fmla="*/ 53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40" h="320">
                      <a:moveTo>
                        <a:pt x="0" y="53"/>
                      </a:moveTo>
                      <a:lnTo>
                        <a:pt x="0" y="53"/>
                      </a:lnTo>
                      <a:cubicBezTo>
                        <a:pt x="0" y="23"/>
                        <a:pt x="24" y="0"/>
                        <a:pt x="54" y="0"/>
                      </a:cubicBezTo>
                      <a:lnTo>
                        <a:pt x="1587" y="0"/>
                      </a:lnTo>
                      <a:cubicBezTo>
                        <a:pt x="1617" y="0"/>
                        <a:pt x="1640" y="23"/>
                        <a:pt x="1640" y="53"/>
                      </a:cubicBezTo>
                      <a:lnTo>
                        <a:pt x="1640" y="266"/>
                      </a:lnTo>
                      <a:cubicBezTo>
                        <a:pt x="1640" y="296"/>
                        <a:pt x="1617" y="320"/>
                        <a:pt x="1587" y="320"/>
                      </a:cubicBezTo>
                      <a:lnTo>
                        <a:pt x="54" y="320"/>
                      </a:lnTo>
                      <a:cubicBezTo>
                        <a:pt x="24" y="320"/>
                        <a:pt x="0" y="296"/>
                        <a:pt x="0" y="266"/>
                      </a:cubicBez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" name="Rectangle 52"/>
                <p:cNvSpPr>
                  <a:spLocks noChangeArrowheads="1"/>
                </p:cNvSpPr>
                <p:nvPr/>
              </p:nvSpPr>
              <p:spPr bwMode="auto">
                <a:xfrm>
                  <a:off x="3339" y="895"/>
                  <a:ext cx="16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PPU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6" name="Freeform 53"/>
                <p:cNvSpPr>
                  <a:spLocks/>
                </p:cNvSpPr>
                <p:nvPr/>
              </p:nvSpPr>
              <p:spPr bwMode="auto">
                <a:xfrm>
                  <a:off x="3204" y="740"/>
                  <a:ext cx="226" cy="99"/>
                </a:xfrm>
                <a:custGeom>
                  <a:avLst/>
                  <a:gdLst>
                    <a:gd name="T0" fmla="*/ 0 w 693"/>
                    <a:gd name="T1" fmla="*/ 51 h 306"/>
                    <a:gd name="T2" fmla="*/ 0 w 693"/>
                    <a:gd name="T3" fmla="*/ 51 h 306"/>
                    <a:gd name="T4" fmla="*/ 51 w 693"/>
                    <a:gd name="T5" fmla="*/ 0 h 306"/>
                    <a:gd name="T6" fmla="*/ 642 w 693"/>
                    <a:gd name="T7" fmla="*/ 0 h 306"/>
                    <a:gd name="T8" fmla="*/ 693 w 693"/>
                    <a:gd name="T9" fmla="*/ 51 h 306"/>
                    <a:gd name="T10" fmla="*/ 693 w 693"/>
                    <a:gd name="T11" fmla="*/ 255 h 306"/>
                    <a:gd name="T12" fmla="*/ 642 w 693"/>
                    <a:gd name="T13" fmla="*/ 306 h 306"/>
                    <a:gd name="T14" fmla="*/ 51 w 693"/>
                    <a:gd name="T15" fmla="*/ 306 h 306"/>
                    <a:gd name="T16" fmla="*/ 0 w 693"/>
                    <a:gd name="T17" fmla="*/ 255 h 306"/>
                    <a:gd name="T18" fmla="*/ 0 w 693"/>
                    <a:gd name="T19" fmla="*/ 5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93" h="306">
                      <a:moveTo>
                        <a:pt x="0" y="51"/>
                      </a:moveTo>
                      <a:lnTo>
                        <a:pt x="0" y="51"/>
                      </a:lnTo>
                      <a:cubicBezTo>
                        <a:pt x="0" y="22"/>
                        <a:pt x="23" y="0"/>
                        <a:pt x="51" y="0"/>
                      </a:cubicBezTo>
                      <a:lnTo>
                        <a:pt x="642" y="0"/>
                      </a:lnTo>
                      <a:cubicBezTo>
                        <a:pt x="671" y="0"/>
                        <a:pt x="693" y="22"/>
                        <a:pt x="693" y="51"/>
                      </a:cubicBezTo>
                      <a:lnTo>
                        <a:pt x="693" y="255"/>
                      </a:lnTo>
                      <a:cubicBezTo>
                        <a:pt x="693" y="283"/>
                        <a:pt x="671" y="306"/>
                        <a:pt x="642" y="306"/>
                      </a:cubicBezTo>
                      <a:lnTo>
                        <a:pt x="51" y="306"/>
                      </a:lnTo>
                      <a:cubicBezTo>
                        <a:pt x="23" y="306"/>
                        <a:pt x="0" y="283"/>
                        <a:pt x="0" y="255"/>
                      </a:cubicBez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" name="Rectangle 54"/>
                <p:cNvSpPr>
                  <a:spLocks noChangeArrowheads="1"/>
                </p:cNvSpPr>
                <p:nvPr/>
              </p:nvSpPr>
              <p:spPr bwMode="auto">
                <a:xfrm>
                  <a:off x="3248" y="750"/>
                  <a:ext cx="11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iM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8" name="Rectangle 55"/>
                <p:cNvSpPr>
                  <a:spLocks noChangeArrowheads="1"/>
                </p:cNvSpPr>
                <p:nvPr/>
              </p:nvSpPr>
              <p:spPr bwMode="auto">
                <a:xfrm>
                  <a:off x="3330" y="750"/>
                  <a:ext cx="8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C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9" name="Freeform 56"/>
                <p:cNvSpPr>
                  <a:spLocks/>
                </p:cNvSpPr>
                <p:nvPr/>
              </p:nvSpPr>
              <p:spPr bwMode="auto">
                <a:xfrm>
                  <a:off x="3000" y="453"/>
                  <a:ext cx="903" cy="135"/>
                </a:xfrm>
                <a:custGeom>
                  <a:avLst/>
                  <a:gdLst>
                    <a:gd name="T0" fmla="*/ 0 w 2774"/>
                    <a:gd name="T1" fmla="*/ 67 h 412"/>
                    <a:gd name="T2" fmla="*/ 0 w 2774"/>
                    <a:gd name="T3" fmla="*/ 67 h 412"/>
                    <a:gd name="T4" fmla="*/ 69 w 2774"/>
                    <a:gd name="T5" fmla="*/ 0 h 412"/>
                    <a:gd name="T6" fmla="*/ 2705 w 2774"/>
                    <a:gd name="T7" fmla="*/ 0 h 412"/>
                    <a:gd name="T8" fmla="*/ 2774 w 2774"/>
                    <a:gd name="T9" fmla="*/ 67 h 412"/>
                    <a:gd name="T10" fmla="*/ 2774 w 2774"/>
                    <a:gd name="T11" fmla="*/ 343 h 412"/>
                    <a:gd name="T12" fmla="*/ 2705 w 2774"/>
                    <a:gd name="T13" fmla="*/ 412 h 412"/>
                    <a:gd name="T14" fmla="*/ 69 w 2774"/>
                    <a:gd name="T15" fmla="*/ 412 h 412"/>
                    <a:gd name="T16" fmla="*/ 0 w 2774"/>
                    <a:gd name="T17" fmla="*/ 343 h 412"/>
                    <a:gd name="T18" fmla="*/ 0 w 2774"/>
                    <a:gd name="T19" fmla="*/ 67 h 4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74" h="412">
                      <a:moveTo>
                        <a:pt x="0" y="67"/>
                      </a:moveTo>
                      <a:lnTo>
                        <a:pt x="0" y="67"/>
                      </a:lnTo>
                      <a:cubicBezTo>
                        <a:pt x="0" y="29"/>
                        <a:pt x="31" y="0"/>
                        <a:pt x="69" y="0"/>
                      </a:cubicBezTo>
                      <a:lnTo>
                        <a:pt x="2705" y="0"/>
                      </a:lnTo>
                      <a:cubicBezTo>
                        <a:pt x="2743" y="0"/>
                        <a:pt x="2774" y="29"/>
                        <a:pt x="2774" y="67"/>
                      </a:cubicBezTo>
                      <a:lnTo>
                        <a:pt x="2774" y="343"/>
                      </a:lnTo>
                      <a:cubicBezTo>
                        <a:pt x="2774" y="381"/>
                        <a:pt x="2743" y="412"/>
                        <a:pt x="2705" y="412"/>
                      </a:cubicBezTo>
                      <a:lnTo>
                        <a:pt x="69" y="412"/>
                      </a:lnTo>
                      <a:cubicBezTo>
                        <a:pt x="31" y="412"/>
                        <a:pt x="0" y="381"/>
                        <a:pt x="0" y="343"/>
                      </a:cubicBez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" name="Rectangle 57"/>
                <p:cNvSpPr>
                  <a:spLocks noChangeArrowheads="1"/>
                </p:cNvSpPr>
                <p:nvPr/>
              </p:nvSpPr>
              <p:spPr bwMode="auto">
                <a:xfrm>
                  <a:off x="3327" y="481"/>
                  <a:ext cx="9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M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1" name="Rectangle 58"/>
                <p:cNvSpPr>
                  <a:spLocks noChangeArrowheads="1"/>
                </p:cNvSpPr>
                <p:nvPr/>
              </p:nvSpPr>
              <p:spPr bwMode="auto">
                <a:xfrm>
                  <a:off x="3392" y="481"/>
                  <a:ext cx="6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e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2" name="Rectangle 59"/>
                <p:cNvSpPr>
                  <a:spLocks noChangeArrowheads="1"/>
                </p:cNvSpPr>
                <p:nvPr/>
              </p:nvSpPr>
              <p:spPr bwMode="auto">
                <a:xfrm>
                  <a:off x="3422" y="481"/>
                  <a:ext cx="91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m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3" name="Rectangle 60"/>
                <p:cNvSpPr>
                  <a:spLocks noChangeArrowheads="1"/>
                </p:cNvSpPr>
                <p:nvPr/>
              </p:nvSpPr>
              <p:spPr bwMode="auto">
                <a:xfrm>
                  <a:off x="3479" y="481"/>
                  <a:ext cx="9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or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4" name="Rectangle 61"/>
                <p:cNvSpPr>
                  <a:spLocks noChangeArrowheads="1"/>
                </p:cNvSpPr>
                <p:nvPr/>
              </p:nvSpPr>
              <p:spPr bwMode="auto">
                <a:xfrm>
                  <a:off x="3544" y="481"/>
                  <a:ext cx="6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y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5" name="Rectangle 62"/>
                <p:cNvSpPr>
                  <a:spLocks noChangeArrowheads="1"/>
                </p:cNvSpPr>
                <p:nvPr/>
              </p:nvSpPr>
              <p:spPr bwMode="auto">
                <a:xfrm>
                  <a:off x="3475" y="758"/>
                  <a:ext cx="8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C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6" name="Rectangle 63"/>
                <p:cNvSpPr>
                  <a:spLocks noChangeArrowheads="1"/>
                </p:cNvSpPr>
                <p:nvPr/>
              </p:nvSpPr>
              <p:spPr bwMode="auto">
                <a:xfrm>
                  <a:off x="3527" y="758"/>
                  <a:ext cx="9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or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7" name="Rectangle 64"/>
                <p:cNvSpPr>
                  <a:spLocks noChangeArrowheads="1"/>
                </p:cNvSpPr>
                <p:nvPr/>
              </p:nvSpPr>
              <p:spPr bwMode="auto">
                <a:xfrm>
                  <a:off x="3592" y="758"/>
                  <a:ext cx="6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e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8" name="Rectangle 65"/>
                <p:cNvSpPr>
                  <a:spLocks noChangeArrowheads="1"/>
                </p:cNvSpPr>
                <p:nvPr/>
              </p:nvSpPr>
              <p:spPr bwMode="auto">
                <a:xfrm>
                  <a:off x="3636" y="758"/>
                  <a:ext cx="87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G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69" name="Rectangle 66"/>
                <p:cNvSpPr>
                  <a:spLocks noChangeArrowheads="1"/>
                </p:cNvSpPr>
                <p:nvPr/>
              </p:nvSpPr>
              <p:spPr bwMode="auto">
                <a:xfrm>
                  <a:off x="3688" y="758"/>
                  <a:ext cx="6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r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70" name="Rectangle 67"/>
                <p:cNvSpPr>
                  <a:spLocks noChangeArrowheads="1"/>
                </p:cNvSpPr>
                <p:nvPr/>
              </p:nvSpPr>
              <p:spPr bwMode="auto">
                <a:xfrm>
                  <a:off x="3718" y="758"/>
                  <a:ext cx="10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ou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71" name="Rectangle 68"/>
                <p:cNvSpPr>
                  <a:spLocks noChangeArrowheads="1"/>
                </p:cNvSpPr>
                <p:nvPr/>
              </p:nvSpPr>
              <p:spPr bwMode="auto">
                <a:xfrm>
                  <a:off x="3792" y="758"/>
                  <a:ext cx="71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p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72" name="Rectangle 69"/>
                <p:cNvSpPr>
                  <a:spLocks noChangeArrowheads="1"/>
                </p:cNvSpPr>
                <p:nvPr/>
              </p:nvSpPr>
              <p:spPr bwMode="auto">
                <a:xfrm>
                  <a:off x="3853" y="758"/>
                  <a:ext cx="67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0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73" name="Freeform 70"/>
                <p:cNvSpPr>
                  <a:spLocks/>
                </p:cNvSpPr>
                <p:nvPr/>
              </p:nvSpPr>
              <p:spPr bwMode="auto">
                <a:xfrm>
                  <a:off x="4675" y="952"/>
                  <a:ext cx="0" cy="116"/>
                </a:xfrm>
                <a:custGeom>
                  <a:avLst/>
                  <a:gdLst>
                    <a:gd name="T0" fmla="*/ 0 h 355"/>
                    <a:gd name="T1" fmla="*/ 0 h 355"/>
                    <a:gd name="T2" fmla="*/ 355 h 355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5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55"/>
                      </a:ln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4" name="Freeform 71"/>
                <p:cNvSpPr>
                  <a:spLocks/>
                </p:cNvSpPr>
                <p:nvPr/>
              </p:nvSpPr>
              <p:spPr bwMode="auto">
                <a:xfrm>
                  <a:off x="4675" y="952"/>
                  <a:ext cx="0" cy="116"/>
                </a:xfrm>
                <a:custGeom>
                  <a:avLst/>
                  <a:gdLst>
                    <a:gd name="T0" fmla="*/ 0 h 355"/>
                    <a:gd name="T1" fmla="*/ 0 h 355"/>
                    <a:gd name="T2" fmla="*/ 355 h 355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5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55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5" name="Freeform 72"/>
                <p:cNvSpPr>
                  <a:spLocks/>
                </p:cNvSpPr>
                <p:nvPr/>
              </p:nvSpPr>
              <p:spPr bwMode="auto">
                <a:xfrm>
                  <a:off x="4281" y="944"/>
                  <a:ext cx="0" cy="116"/>
                </a:xfrm>
                <a:custGeom>
                  <a:avLst/>
                  <a:gdLst>
                    <a:gd name="T0" fmla="*/ 0 h 356"/>
                    <a:gd name="T1" fmla="*/ 0 h 356"/>
                    <a:gd name="T2" fmla="*/ 356 h 35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5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56"/>
                      </a:ln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6" name="Freeform 73"/>
                <p:cNvSpPr>
                  <a:spLocks/>
                </p:cNvSpPr>
                <p:nvPr/>
              </p:nvSpPr>
              <p:spPr bwMode="auto">
                <a:xfrm>
                  <a:off x="4281" y="944"/>
                  <a:ext cx="0" cy="116"/>
                </a:xfrm>
                <a:custGeom>
                  <a:avLst/>
                  <a:gdLst>
                    <a:gd name="T0" fmla="*/ 0 h 356"/>
                    <a:gd name="T1" fmla="*/ 0 h 356"/>
                    <a:gd name="T2" fmla="*/ 356 h 35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5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56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7" name="Freeform 74"/>
                <p:cNvSpPr>
                  <a:spLocks/>
                </p:cNvSpPr>
                <p:nvPr/>
              </p:nvSpPr>
              <p:spPr bwMode="auto">
                <a:xfrm>
                  <a:off x="3994" y="722"/>
                  <a:ext cx="855" cy="656"/>
                </a:xfrm>
                <a:custGeom>
                  <a:avLst/>
                  <a:gdLst>
                    <a:gd name="T0" fmla="*/ 0 w 2626"/>
                    <a:gd name="T1" fmla="*/ 0 h 2014"/>
                    <a:gd name="T2" fmla="*/ 0 w 2626"/>
                    <a:gd name="T3" fmla="*/ 0 h 2014"/>
                    <a:gd name="T4" fmla="*/ 2626 w 2626"/>
                    <a:gd name="T5" fmla="*/ 0 h 2014"/>
                    <a:gd name="T6" fmla="*/ 2626 w 2626"/>
                    <a:gd name="T7" fmla="*/ 2014 h 2014"/>
                    <a:gd name="T8" fmla="*/ 0 w 2626"/>
                    <a:gd name="T9" fmla="*/ 2014 h 2014"/>
                    <a:gd name="T10" fmla="*/ 0 w 2626"/>
                    <a:gd name="T11" fmla="*/ 0 h 20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26" h="20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626" y="0"/>
                      </a:lnTo>
                      <a:lnTo>
                        <a:pt x="2626" y="2014"/>
                      </a:lnTo>
                      <a:lnTo>
                        <a:pt x="0" y="20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8" name="Freeform 75"/>
                <p:cNvSpPr>
                  <a:spLocks noEditPoints="1"/>
                </p:cNvSpPr>
                <p:nvPr/>
              </p:nvSpPr>
              <p:spPr bwMode="auto">
                <a:xfrm>
                  <a:off x="3994" y="722"/>
                  <a:ext cx="855" cy="656"/>
                </a:xfrm>
                <a:custGeom>
                  <a:avLst/>
                  <a:gdLst>
                    <a:gd name="T0" fmla="*/ 0 w 2626"/>
                    <a:gd name="T1" fmla="*/ 0 h 2014"/>
                    <a:gd name="T2" fmla="*/ 293 w 2626"/>
                    <a:gd name="T3" fmla="*/ 0 h 2014"/>
                    <a:gd name="T4" fmla="*/ 506 w 2626"/>
                    <a:gd name="T5" fmla="*/ 0 h 2014"/>
                    <a:gd name="T6" fmla="*/ 586 w 2626"/>
                    <a:gd name="T7" fmla="*/ 0 h 2014"/>
                    <a:gd name="T8" fmla="*/ 880 w 2626"/>
                    <a:gd name="T9" fmla="*/ 0 h 2014"/>
                    <a:gd name="T10" fmla="*/ 1093 w 2626"/>
                    <a:gd name="T11" fmla="*/ 0 h 2014"/>
                    <a:gd name="T12" fmla="*/ 1173 w 2626"/>
                    <a:gd name="T13" fmla="*/ 0 h 2014"/>
                    <a:gd name="T14" fmla="*/ 1466 w 2626"/>
                    <a:gd name="T15" fmla="*/ 0 h 2014"/>
                    <a:gd name="T16" fmla="*/ 1680 w 2626"/>
                    <a:gd name="T17" fmla="*/ 0 h 2014"/>
                    <a:gd name="T18" fmla="*/ 1760 w 2626"/>
                    <a:gd name="T19" fmla="*/ 0 h 2014"/>
                    <a:gd name="T20" fmla="*/ 2053 w 2626"/>
                    <a:gd name="T21" fmla="*/ 0 h 2014"/>
                    <a:gd name="T22" fmla="*/ 2266 w 2626"/>
                    <a:gd name="T23" fmla="*/ 0 h 2014"/>
                    <a:gd name="T24" fmla="*/ 2346 w 2626"/>
                    <a:gd name="T25" fmla="*/ 0 h 2014"/>
                    <a:gd name="T26" fmla="*/ 2626 w 2626"/>
                    <a:gd name="T27" fmla="*/ 14 h 2014"/>
                    <a:gd name="T28" fmla="*/ 2626 w 2626"/>
                    <a:gd name="T29" fmla="*/ 227 h 2014"/>
                    <a:gd name="T30" fmla="*/ 2626 w 2626"/>
                    <a:gd name="T31" fmla="*/ 307 h 2014"/>
                    <a:gd name="T32" fmla="*/ 2626 w 2626"/>
                    <a:gd name="T33" fmla="*/ 600 h 2014"/>
                    <a:gd name="T34" fmla="*/ 2626 w 2626"/>
                    <a:gd name="T35" fmla="*/ 814 h 2014"/>
                    <a:gd name="T36" fmla="*/ 2626 w 2626"/>
                    <a:gd name="T37" fmla="*/ 894 h 2014"/>
                    <a:gd name="T38" fmla="*/ 2626 w 2626"/>
                    <a:gd name="T39" fmla="*/ 1187 h 2014"/>
                    <a:gd name="T40" fmla="*/ 2626 w 2626"/>
                    <a:gd name="T41" fmla="*/ 1400 h 2014"/>
                    <a:gd name="T42" fmla="*/ 2626 w 2626"/>
                    <a:gd name="T43" fmla="*/ 1480 h 2014"/>
                    <a:gd name="T44" fmla="*/ 2626 w 2626"/>
                    <a:gd name="T45" fmla="*/ 1774 h 2014"/>
                    <a:gd name="T46" fmla="*/ 2626 w 2626"/>
                    <a:gd name="T47" fmla="*/ 1987 h 2014"/>
                    <a:gd name="T48" fmla="*/ 2573 w 2626"/>
                    <a:gd name="T49" fmla="*/ 2014 h 2014"/>
                    <a:gd name="T50" fmla="*/ 2280 w 2626"/>
                    <a:gd name="T51" fmla="*/ 2014 h 2014"/>
                    <a:gd name="T52" fmla="*/ 2066 w 2626"/>
                    <a:gd name="T53" fmla="*/ 2014 h 2014"/>
                    <a:gd name="T54" fmla="*/ 1986 w 2626"/>
                    <a:gd name="T55" fmla="*/ 2014 h 2014"/>
                    <a:gd name="T56" fmla="*/ 1693 w 2626"/>
                    <a:gd name="T57" fmla="*/ 2014 h 2014"/>
                    <a:gd name="T58" fmla="*/ 1480 w 2626"/>
                    <a:gd name="T59" fmla="*/ 2014 h 2014"/>
                    <a:gd name="T60" fmla="*/ 1400 w 2626"/>
                    <a:gd name="T61" fmla="*/ 2014 h 2014"/>
                    <a:gd name="T62" fmla="*/ 1106 w 2626"/>
                    <a:gd name="T63" fmla="*/ 2014 h 2014"/>
                    <a:gd name="T64" fmla="*/ 893 w 2626"/>
                    <a:gd name="T65" fmla="*/ 2014 h 2014"/>
                    <a:gd name="T66" fmla="*/ 813 w 2626"/>
                    <a:gd name="T67" fmla="*/ 2014 h 2014"/>
                    <a:gd name="T68" fmla="*/ 520 w 2626"/>
                    <a:gd name="T69" fmla="*/ 2014 h 2014"/>
                    <a:gd name="T70" fmla="*/ 306 w 2626"/>
                    <a:gd name="T71" fmla="*/ 2014 h 2014"/>
                    <a:gd name="T72" fmla="*/ 226 w 2626"/>
                    <a:gd name="T73" fmla="*/ 2014 h 2014"/>
                    <a:gd name="T74" fmla="*/ 0 w 2626"/>
                    <a:gd name="T75" fmla="*/ 1947 h 2014"/>
                    <a:gd name="T76" fmla="*/ 0 w 2626"/>
                    <a:gd name="T77" fmla="*/ 1734 h 2014"/>
                    <a:gd name="T78" fmla="*/ 0 w 2626"/>
                    <a:gd name="T79" fmla="*/ 1654 h 2014"/>
                    <a:gd name="T80" fmla="*/ 0 w 2626"/>
                    <a:gd name="T81" fmla="*/ 1360 h 2014"/>
                    <a:gd name="T82" fmla="*/ 0 w 2626"/>
                    <a:gd name="T83" fmla="*/ 1147 h 2014"/>
                    <a:gd name="T84" fmla="*/ 0 w 2626"/>
                    <a:gd name="T85" fmla="*/ 1067 h 2014"/>
                    <a:gd name="T86" fmla="*/ 0 w 2626"/>
                    <a:gd name="T87" fmla="*/ 774 h 2014"/>
                    <a:gd name="T88" fmla="*/ 0 w 2626"/>
                    <a:gd name="T89" fmla="*/ 560 h 2014"/>
                    <a:gd name="T90" fmla="*/ 0 w 2626"/>
                    <a:gd name="T91" fmla="*/ 480 h 2014"/>
                    <a:gd name="T92" fmla="*/ 0 w 2626"/>
                    <a:gd name="T93" fmla="*/ 187 h 2014"/>
                    <a:gd name="T94" fmla="*/ 0 w 2626"/>
                    <a:gd name="T95" fmla="*/ 0 h 20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626" h="20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13" y="0"/>
                      </a:lnTo>
                      <a:moveTo>
                        <a:pt x="293" y="0"/>
                      </a:moveTo>
                      <a:lnTo>
                        <a:pt x="293" y="0"/>
                      </a:lnTo>
                      <a:lnTo>
                        <a:pt x="506" y="0"/>
                      </a:lnTo>
                      <a:moveTo>
                        <a:pt x="586" y="0"/>
                      </a:moveTo>
                      <a:lnTo>
                        <a:pt x="586" y="0"/>
                      </a:lnTo>
                      <a:lnTo>
                        <a:pt x="800" y="0"/>
                      </a:lnTo>
                      <a:moveTo>
                        <a:pt x="880" y="0"/>
                      </a:moveTo>
                      <a:lnTo>
                        <a:pt x="880" y="0"/>
                      </a:lnTo>
                      <a:lnTo>
                        <a:pt x="1093" y="0"/>
                      </a:lnTo>
                      <a:moveTo>
                        <a:pt x="1173" y="0"/>
                      </a:moveTo>
                      <a:lnTo>
                        <a:pt x="1173" y="0"/>
                      </a:lnTo>
                      <a:lnTo>
                        <a:pt x="1386" y="0"/>
                      </a:lnTo>
                      <a:moveTo>
                        <a:pt x="1466" y="0"/>
                      </a:moveTo>
                      <a:lnTo>
                        <a:pt x="1466" y="0"/>
                      </a:lnTo>
                      <a:lnTo>
                        <a:pt x="1680" y="0"/>
                      </a:lnTo>
                      <a:moveTo>
                        <a:pt x="1760" y="0"/>
                      </a:moveTo>
                      <a:lnTo>
                        <a:pt x="1760" y="0"/>
                      </a:lnTo>
                      <a:lnTo>
                        <a:pt x="1973" y="0"/>
                      </a:lnTo>
                      <a:moveTo>
                        <a:pt x="2053" y="0"/>
                      </a:moveTo>
                      <a:lnTo>
                        <a:pt x="2053" y="0"/>
                      </a:lnTo>
                      <a:lnTo>
                        <a:pt x="2266" y="0"/>
                      </a:lnTo>
                      <a:moveTo>
                        <a:pt x="2346" y="0"/>
                      </a:moveTo>
                      <a:lnTo>
                        <a:pt x="2346" y="0"/>
                      </a:lnTo>
                      <a:lnTo>
                        <a:pt x="2560" y="0"/>
                      </a:lnTo>
                      <a:moveTo>
                        <a:pt x="2626" y="14"/>
                      </a:moveTo>
                      <a:lnTo>
                        <a:pt x="2626" y="14"/>
                      </a:lnTo>
                      <a:lnTo>
                        <a:pt x="2626" y="227"/>
                      </a:lnTo>
                      <a:moveTo>
                        <a:pt x="2626" y="307"/>
                      </a:moveTo>
                      <a:lnTo>
                        <a:pt x="2626" y="307"/>
                      </a:lnTo>
                      <a:lnTo>
                        <a:pt x="2626" y="520"/>
                      </a:lnTo>
                      <a:moveTo>
                        <a:pt x="2626" y="600"/>
                      </a:moveTo>
                      <a:lnTo>
                        <a:pt x="2626" y="600"/>
                      </a:lnTo>
                      <a:lnTo>
                        <a:pt x="2626" y="814"/>
                      </a:lnTo>
                      <a:moveTo>
                        <a:pt x="2626" y="894"/>
                      </a:moveTo>
                      <a:lnTo>
                        <a:pt x="2626" y="894"/>
                      </a:lnTo>
                      <a:lnTo>
                        <a:pt x="2626" y="1107"/>
                      </a:lnTo>
                      <a:moveTo>
                        <a:pt x="2626" y="1187"/>
                      </a:moveTo>
                      <a:lnTo>
                        <a:pt x="2626" y="1187"/>
                      </a:lnTo>
                      <a:lnTo>
                        <a:pt x="2626" y="1400"/>
                      </a:lnTo>
                      <a:moveTo>
                        <a:pt x="2626" y="1480"/>
                      </a:moveTo>
                      <a:lnTo>
                        <a:pt x="2626" y="1480"/>
                      </a:lnTo>
                      <a:lnTo>
                        <a:pt x="2626" y="1694"/>
                      </a:lnTo>
                      <a:moveTo>
                        <a:pt x="2626" y="1774"/>
                      </a:moveTo>
                      <a:lnTo>
                        <a:pt x="2626" y="1774"/>
                      </a:lnTo>
                      <a:lnTo>
                        <a:pt x="2626" y="1987"/>
                      </a:lnTo>
                      <a:moveTo>
                        <a:pt x="2573" y="2014"/>
                      </a:moveTo>
                      <a:lnTo>
                        <a:pt x="2573" y="2014"/>
                      </a:lnTo>
                      <a:lnTo>
                        <a:pt x="2360" y="2014"/>
                      </a:lnTo>
                      <a:moveTo>
                        <a:pt x="2280" y="2014"/>
                      </a:moveTo>
                      <a:lnTo>
                        <a:pt x="2280" y="2014"/>
                      </a:lnTo>
                      <a:lnTo>
                        <a:pt x="2066" y="2014"/>
                      </a:lnTo>
                      <a:moveTo>
                        <a:pt x="1986" y="2014"/>
                      </a:moveTo>
                      <a:lnTo>
                        <a:pt x="1986" y="2014"/>
                      </a:lnTo>
                      <a:lnTo>
                        <a:pt x="1773" y="2014"/>
                      </a:lnTo>
                      <a:moveTo>
                        <a:pt x="1693" y="2014"/>
                      </a:moveTo>
                      <a:lnTo>
                        <a:pt x="1693" y="2014"/>
                      </a:lnTo>
                      <a:lnTo>
                        <a:pt x="1480" y="2014"/>
                      </a:lnTo>
                      <a:moveTo>
                        <a:pt x="1400" y="2014"/>
                      </a:moveTo>
                      <a:lnTo>
                        <a:pt x="1400" y="2014"/>
                      </a:lnTo>
                      <a:lnTo>
                        <a:pt x="1186" y="2014"/>
                      </a:lnTo>
                      <a:moveTo>
                        <a:pt x="1106" y="2014"/>
                      </a:moveTo>
                      <a:lnTo>
                        <a:pt x="1106" y="2014"/>
                      </a:lnTo>
                      <a:lnTo>
                        <a:pt x="893" y="2014"/>
                      </a:lnTo>
                      <a:moveTo>
                        <a:pt x="813" y="2014"/>
                      </a:moveTo>
                      <a:lnTo>
                        <a:pt x="813" y="2014"/>
                      </a:lnTo>
                      <a:lnTo>
                        <a:pt x="600" y="2014"/>
                      </a:lnTo>
                      <a:moveTo>
                        <a:pt x="520" y="2014"/>
                      </a:moveTo>
                      <a:lnTo>
                        <a:pt x="520" y="2014"/>
                      </a:lnTo>
                      <a:lnTo>
                        <a:pt x="306" y="2014"/>
                      </a:lnTo>
                      <a:moveTo>
                        <a:pt x="226" y="2014"/>
                      </a:moveTo>
                      <a:lnTo>
                        <a:pt x="226" y="2014"/>
                      </a:lnTo>
                      <a:lnTo>
                        <a:pt x="13" y="2014"/>
                      </a:lnTo>
                      <a:moveTo>
                        <a:pt x="0" y="1947"/>
                      </a:moveTo>
                      <a:lnTo>
                        <a:pt x="0" y="1947"/>
                      </a:lnTo>
                      <a:lnTo>
                        <a:pt x="0" y="1734"/>
                      </a:lnTo>
                      <a:moveTo>
                        <a:pt x="0" y="1654"/>
                      </a:moveTo>
                      <a:lnTo>
                        <a:pt x="0" y="1654"/>
                      </a:lnTo>
                      <a:lnTo>
                        <a:pt x="0" y="1440"/>
                      </a:lnTo>
                      <a:moveTo>
                        <a:pt x="0" y="1360"/>
                      </a:moveTo>
                      <a:lnTo>
                        <a:pt x="0" y="1360"/>
                      </a:lnTo>
                      <a:lnTo>
                        <a:pt x="0" y="1147"/>
                      </a:lnTo>
                      <a:moveTo>
                        <a:pt x="0" y="1067"/>
                      </a:moveTo>
                      <a:lnTo>
                        <a:pt x="0" y="1067"/>
                      </a:lnTo>
                      <a:lnTo>
                        <a:pt x="0" y="854"/>
                      </a:lnTo>
                      <a:moveTo>
                        <a:pt x="0" y="774"/>
                      </a:moveTo>
                      <a:lnTo>
                        <a:pt x="0" y="774"/>
                      </a:lnTo>
                      <a:lnTo>
                        <a:pt x="0" y="560"/>
                      </a:lnTo>
                      <a:moveTo>
                        <a:pt x="0" y="480"/>
                      </a:moveTo>
                      <a:lnTo>
                        <a:pt x="0" y="480"/>
                      </a:lnTo>
                      <a:lnTo>
                        <a:pt x="0" y="267"/>
                      </a:lnTo>
                      <a:moveTo>
                        <a:pt x="0" y="187"/>
                      </a:moveTo>
                      <a:lnTo>
                        <a:pt x="0" y="18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9" name="Freeform 76"/>
                <p:cNvSpPr>
                  <a:spLocks/>
                </p:cNvSpPr>
                <p:nvPr/>
              </p:nvSpPr>
              <p:spPr bwMode="auto">
                <a:xfrm>
                  <a:off x="4610" y="566"/>
                  <a:ext cx="0" cy="336"/>
                </a:xfrm>
                <a:custGeom>
                  <a:avLst/>
                  <a:gdLst>
                    <a:gd name="T0" fmla="*/ 0 h 1032"/>
                    <a:gd name="T1" fmla="*/ 0 h 1032"/>
                    <a:gd name="T2" fmla="*/ 1032 h 103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03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032"/>
                      </a:ln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0" name="Freeform 77"/>
                <p:cNvSpPr>
                  <a:spLocks/>
                </p:cNvSpPr>
                <p:nvPr/>
              </p:nvSpPr>
              <p:spPr bwMode="auto">
                <a:xfrm>
                  <a:off x="4610" y="566"/>
                  <a:ext cx="0" cy="336"/>
                </a:xfrm>
                <a:custGeom>
                  <a:avLst/>
                  <a:gdLst>
                    <a:gd name="T0" fmla="*/ 0 h 1032"/>
                    <a:gd name="T1" fmla="*/ 0 h 1032"/>
                    <a:gd name="T2" fmla="*/ 1032 h 103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03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032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1" name="Freeform 78"/>
                <p:cNvSpPr>
                  <a:spLocks/>
                </p:cNvSpPr>
                <p:nvPr/>
              </p:nvSpPr>
              <p:spPr bwMode="auto">
                <a:xfrm>
                  <a:off x="4541" y="1039"/>
                  <a:ext cx="265" cy="304"/>
                </a:xfrm>
                <a:custGeom>
                  <a:avLst/>
                  <a:gdLst>
                    <a:gd name="T0" fmla="*/ 0 w 813"/>
                    <a:gd name="T1" fmla="*/ 135 h 933"/>
                    <a:gd name="T2" fmla="*/ 0 w 813"/>
                    <a:gd name="T3" fmla="*/ 135 h 933"/>
                    <a:gd name="T4" fmla="*/ 135 w 813"/>
                    <a:gd name="T5" fmla="*/ 0 h 933"/>
                    <a:gd name="T6" fmla="*/ 678 w 813"/>
                    <a:gd name="T7" fmla="*/ 0 h 933"/>
                    <a:gd name="T8" fmla="*/ 813 w 813"/>
                    <a:gd name="T9" fmla="*/ 135 h 933"/>
                    <a:gd name="T10" fmla="*/ 813 w 813"/>
                    <a:gd name="T11" fmla="*/ 797 h 933"/>
                    <a:gd name="T12" fmla="*/ 678 w 813"/>
                    <a:gd name="T13" fmla="*/ 933 h 933"/>
                    <a:gd name="T14" fmla="*/ 135 w 813"/>
                    <a:gd name="T15" fmla="*/ 933 h 933"/>
                    <a:gd name="T16" fmla="*/ 0 w 813"/>
                    <a:gd name="T17" fmla="*/ 797 h 933"/>
                    <a:gd name="T18" fmla="*/ 0 w 813"/>
                    <a:gd name="T19" fmla="*/ 135 h 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3" h="933">
                      <a:moveTo>
                        <a:pt x="0" y="135"/>
                      </a:moveTo>
                      <a:lnTo>
                        <a:pt x="0" y="135"/>
                      </a:lnTo>
                      <a:cubicBezTo>
                        <a:pt x="0" y="60"/>
                        <a:pt x="61" y="0"/>
                        <a:pt x="135" y="0"/>
                      </a:cubicBezTo>
                      <a:lnTo>
                        <a:pt x="678" y="0"/>
                      </a:lnTo>
                      <a:cubicBezTo>
                        <a:pt x="752" y="0"/>
                        <a:pt x="813" y="60"/>
                        <a:pt x="813" y="135"/>
                      </a:cubicBezTo>
                      <a:lnTo>
                        <a:pt x="813" y="797"/>
                      </a:lnTo>
                      <a:cubicBezTo>
                        <a:pt x="813" y="872"/>
                        <a:pt x="752" y="933"/>
                        <a:pt x="678" y="933"/>
                      </a:cubicBezTo>
                      <a:lnTo>
                        <a:pt x="135" y="933"/>
                      </a:lnTo>
                      <a:cubicBezTo>
                        <a:pt x="61" y="933"/>
                        <a:pt x="0" y="872"/>
                        <a:pt x="0" y="797"/>
                      </a:cubicBez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2" name="Freeform 79"/>
                <p:cNvSpPr>
                  <a:spLocks/>
                </p:cNvSpPr>
                <p:nvPr/>
              </p:nvSpPr>
              <p:spPr bwMode="auto">
                <a:xfrm>
                  <a:off x="4541" y="1039"/>
                  <a:ext cx="265" cy="304"/>
                </a:xfrm>
                <a:custGeom>
                  <a:avLst/>
                  <a:gdLst>
                    <a:gd name="T0" fmla="*/ 0 w 813"/>
                    <a:gd name="T1" fmla="*/ 135 h 933"/>
                    <a:gd name="T2" fmla="*/ 0 w 813"/>
                    <a:gd name="T3" fmla="*/ 135 h 933"/>
                    <a:gd name="T4" fmla="*/ 135 w 813"/>
                    <a:gd name="T5" fmla="*/ 0 h 933"/>
                    <a:gd name="T6" fmla="*/ 678 w 813"/>
                    <a:gd name="T7" fmla="*/ 0 h 933"/>
                    <a:gd name="T8" fmla="*/ 813 w 813"/>
                    <a:gd name="T9" fmla="*/ 135 h 933"/>
                    <a:gd name="T10" fmla="*/ 813 w 813"/>
                    <a:gd name="T11" fmla="*/ 797 h 933"/>
                    <a:gd name="T12" fmla="*/ 678 w 813"/>
                    <a:gd name="T13" fmla="*/ 933 h 933"/>
                    <a:gd name="T14" fmla="*/ 135 w 813"/>
                    <a:gd name="T15" fmla="*/ 933 h 933"/>
                    <a:gd name="T16" fmla="*/ 0 w 813"/>
                    <a:gd name="T17" fmla="*/ 797 h 933"/>
                    <a:gd name="T18" fmla="*/ 0 w 813"/>
                    <a:gd name="T19" fmla="*/ 135 h 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3" h="933">
                      <a:moveTo>
                        <a:pt x="0" y="135"/>
                      </a:moveTo>
                      <a:lnTo>
                        <a:pt x="0" y="135"/>
                      </a:lnTo>
                      <a:cubicBezTo>
                        <a:pt x="0" y="60"/>
                        <a:pt x="61" y="0"/>
                        <a:pt x="135" y="0"/>
                      </a:cubicBezTo>
                      <a:lnTo>
                        <a:pt x="678" y="0"/>
                      </a:lnTo>
                      <a:cubicBezTo>
                        <a:pt x="752" y="0"/>
                        <a:pt x="813" y="60"/>
                        <a:pt x="813" y="135"/>
                      </a:cubicBezTo>
                      <a:lnTo>
                        <a:pt x="813" y="797"/>
                      </a:lnTo>
                      <a:cubicBezTo>
                        <a:pt x="813" y="872"/>
                        <a:pt x="752" y="933"/>
                        <a:pt x="678" y="933"/>
                      </a:cubicBezTo>
                      <a:lnTo>
                        <a:pt x="135" y="933"/>
                      </a:lnTo>
                      <a:cubicBezTo>
                        <a:pt x="61" y="933"/>
                        <a:pt x="0" y="872"/>
                        <a:pt x="0" y="797"/>
                      </a:cubicBezTo>
                      <a:lnTo>
                        <a:pt x="0" y="135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385723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3" name="Rectangle 80"/>
                <p:cNvSpPr>
                  <a:spLocks noChangeArrowheads="1"/>
                </p:cNvSpPr>
                <p:nvPr/>
              </p:nvSpPr>
              <p:spPr bwMode="auto">
                <a:xfrm>
                  <a:off x="4595" y="1152"/>
                  <a:ext cx="142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MP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4" name="Rectangle 81"/>
                <p:cNvSpPr>
                  <a:spLocks noChangeArrowheads="1"/>
                </p:cNvSpPr>
                <p:nvPr/>
              </p:nvSpPr>
              <p:spPr bwMode="auto">
                <a:xfrm>
                  <a:off x="4704" y="1152"/>
                  <a:ext cx="7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E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5" name="Freeform 82"/>
                <p:cNvSpPr>
                  <a:spLocks/>
                </p:cNvSpPr>
                <p:nvPr/>
              </p:nvSpPr>
              <p:spPr bwMode="auto">
                <a:xfrm>
                  <a:off x="4077" y="1044"/>
                  <a:ext cx="412" cy="299"/>
                </a:xfrm>
                <a:custGeom>
                  <a:avLst/>
                  <a:gdLst>
                    <a:gd name="T0" fmla="*/ 0 w 1267"/>
                    <a:gd name="T1" fmla="*/ 153 h 920"/>
                    <a:gd name="T2" fmla="*/ 0 w 1267"/>
                    <a:gd name="T3" fmla="*/ 153 h 920"/>
                    <a:gd name="T4" fmla="*/ 154 w 1267"/>
                    <a:gd name="T5" fmla="*/ 0 h 920"/>
                    <a:gd name="T6" fmla="*/ 1113 w 1267"/>
                    <a:gd name="T7" fmla="*/ 0 h 920"/>
                    <a:gd name="T8" fmla="*/ 1267 w 1267"/>
                    <a:gd name="T9" fmla="*/ 153 h 920"/>
                    <a:gd name="T10" fmla="*/ 1267 w 1267"/>
                    <a:gd name="T11" fmla="*/ 766 h 920"/>
                    <a:gd name="T12" fmla="*/ 1113 w 1267"/>
                    <a:gd name="T13" fmla="*/ 920 h 920"/>
                    <a:gd name="T14" fmla="*/ 154 w 1267"/>
                    <a:gd name="T15" fmla="*/ 920 h 920"/>
                    <a:gd name="T16" fmla="*/ 0 w 1267"/>
                    <a:gd name="T17" fmla="*/ 766 h 920"/>
                    <a:gd name="T18" fmla="*/ 0 w 1267"/>
                    <a:gd name="T19" fmla="*/ 153 h 9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67" h="920">
                      <a:moveTo>
                        <a:pt x="0" y="153"/>
                      </a:moveTo>
                      <a:lnTo>
                        <a:pt x="0" y="153"/>
                      </a:lnTo>
                      <a:cubicBezTo>
                        <a:pt x="0" y="68"/>
                        <a:pt x="69" y="0"/>
                        <a:pt x="154" y="0"/>
                      </a:cubicBezTo>
                      <a:lnTo>
                        <a:pt x="1113" y="0"/>
                      </a:lnTo>
                      <a:cubicBezTo>
                        <a:pt x="1198" y="0"/>
                        <a:pt x="1267" y="68"/>
                        <a:pt x="1267" y="153"/>
                      </a:cubicBezTo>
                      <a:lnTo>
                        <a:pt x="1267" y="766"/>
                      </a:lnTo>
                      <a:cubicBezTo>
                        <a:pt x="1267" y="851"/>
                        <a:pt x="1198" y="920"/>
                        <a:pt x="1113" y="920"/>
                      </a:cubicBezTo>
                      <a:lnTo>
                        <a:pt x="154" y="920"/>
                      </a:lnTo>
                      <a:cubicBezTo>
                        <a:pt x="69" y="920"/>
                        <a:pt x="0" y="851"/>
                        <a:pt x="0" y="766"/>
                      </a:cubicBezTo>
                      <a:lnTo>
                        <a:pt x="0" y="1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6" name="Freeform 83"/>
                <p:cNvSpPr>
                  <a:spLocks/>
                </p:cNvSpPr>
                <p:nvPr/>
              </p:nvSpPr>
              <p:spPr bwMode="auto">
                <a:xfrm>
                  <a:off x="4077" y="1044"/>
                  <a:ext cx="412" cy="299"/>
                </a:xfrm>
                <a:custGeom>
                  <a:avLst/>
                  <a:gdLst>
                    <a:gd name="T0" fmla="*/ 0 w 1267"/>
                    <a:gd name="T1" fmla="*/ 153 h 920"/>
                    <a:gd name="T2" fmla="*/ 0 w 1267"/>
                    <a:gd name="T3" fmla="*/ 153 h 920"/>
                    <a:gd name="T4" fmla="*/ 154 w 1267"/>
                    <a:gd name="T5" fmla="*/ 0 h 920"/>
                    <a:gd name="T6" fmla="*/ 1113 w 1267"/>
                    <a:gd name="T7" fmla="*/ 0 h 920"/>
                    <a:gd name="T8" fmla="*/ 1267 w 1267"/>
                    <a:gd name="T9" fmla="*/ 153 h 920"/>
                    <a:gd name="T10" fmla="*/ 1267 w 1267"/>
                    <a:gd name="T11" fmla="*/ 766 h 920"/>
                    <a:gd name="T12" fmla="*/ 1113 w 1267"/>
                    <a:gd name="T13" fmla="*/ 920 h 920"/>
                    <a:gd name="T14" fmla="*/ 154 w 1267"/>
                    <a:gd name="T15" fmla="*/ 920 h 920"/>
                    <a:gd name="T16" fmla="*/ 0 w 1267"/>
                    <a:gd name="T17" fmla="*/ 766 h 920"/>
                    <a:gd name="T18" fmla="*/ 0 w 1267"/>
                    <a:gd name="T19" fmla="*/ 153 h 9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67" h="920">
                      <a:moveTo>
                        <a:pt x="0" y="153"/>
                      </a:moveTo>
                      <a:lnTo>
                        <a:pt x="0" y="153"/>
                      </a:lnTo>
                      <a:cubicBezTo>
                        <a:pt x="0" y="68"/>
                        <a:pt x="69" y="0"/>
                        <a:pt x="154" y="0"/>
                      </a:cubicBezTo>
                      <a:lnTo>
                        <a:pt x="1113" y="0"/>
                      </a:lnTo>
                      <a:cubicBezTo>
                        <a:pt x="1198" y="0"/>
                        <a:pt x="1267" y="68"/>
                        <a:pt x="1267" y="153"/>
                      </a:cubicBezTo>
                      <a:lnTo>
                        <a:pt x="1267" y="766"/>
                      </a:lnTo>
                      <a:cubicBezTo>
                        <a:pt x="1267" y="851"/>
                        <a:pt x="1198" y="920"/>
                        <a:pt x="1113" y="920"/>
                      </a:cubicBezTo>
                      <a:lnTo>
                        <a:pt x="154" y="920"/>
                      </a:lnTo>
                      <a:cubicBezTo>
                        <a:pt x="69" y="920"/>
                        <a:pt x="0" y="851"/>
                        <a:pt x="0" y="766"/>
                      </a:cubicBezTo>
                      <a:lnTo>
                        <a:pt x="0" y="153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385723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7" name="Rectangle 84"/>
                <p:cNvSpPr>
                  <a:spLocks noChangeArrowheads="1"/>
                </p:cNvSpPr>
                <p:nvPr/>
              </p:nvSpPr>
              <p:spPr bwMode="auto">
                <a:xfrm>
                  <a:off x="4151" y="1114"/>
                  <a:ext cx="157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8*8 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8" name="Rectangle 85"/>
                <p:cNvSpPr>
                  <a:spLocks noChangeArrowheads="1"/>
                </p:cNvSpPr>
                <p:nvPr/>
              </p:nvSpPr>
              <p:spPr bwMode="auto">
                <a:xfrm>
                  <a:off x="4272" y="1114"/>
                  <a:ext cx="12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CP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89" name="Rectangle 86"/>
                <p:cNvSpPr>
                  <a:spLocks noChangeArrowheads="1"/>
                </p:cNvSpPr>
                <p:nvPr/>
              </p:nvSpPr>
              <p:spPr bwMode="auto">
                <a:xfrm>
                  <a:off x="4368" y="1114"/>
                  <a:ext cx="7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E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90" name="Rectangle 87"/>
                <p:cNvSpPr>
                  <a:spLocks noChangeArrowheads="1"/>
                </p:cNvSpPr>
                <p:nvPr/>
              </p:nvSpPr>
              <p:spPr bwMode="auto">
                <a:xfrm>
                  <a:off x="4416" y="1114"/>
                  <a:ext cx="4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 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91" name="Rectangle 88"/>
                <p:cNvSpPr>
                  <a:spLocks noChangeArrowheads="1"/>
                </p:cNvSpPr>
                <p:nvPr/>
              </p:nvSpPr>
              <p:spPr bwMode="auto">
                <a:xfrm>
                  <a:off x="4203" y="1201"/>
                  <a:ext cx="15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Mes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92" name="Rectangle 89"/>
                <p:cNvSpPr>
                  <a:spLocks noChangeArrowheads="1"/>
                </p:cNvSpPr>
                <p:nvPr/>
              </p:nvSpPr>
              <p:spPr bwMode="auto">
                <a:xfrm>
                  <a:off x="4325" y="1201"/>
                  <a:ext cx="71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h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93" name="Freeform 90"/>
                <p:cNvSpPr>
                  <a:spLocks/>
                </p:cNvSpPr>
                <p:nvPr/>
              </p:nvSpPr>
              <p:spPr bwMode="auto">
                <a:xfrm>
                  <a:off x="4502" y="740"/>
                  <a:ext cx="226" cy="99"/>
                </a:xfrm>
                <a:custGeom>
                  <a:avLst/>
                  <a:gdLst>
                    <a:gd name="T0" fmla="*/ 0 w 693"/>
                    <a:gd name="T1" fmla="*/ 51 h 306"/>
                    <a:gd name="T2" fmla="*/ 0 w 693"/>
                    <a:gd name="T3" fmla="*/ 51 h 306"/>
                    <a:gd name="T4" fmla="*/ 51 w 693"/>
                    <a:gd name="T5" fmla="*/ 0 h 306"/>
                    <a:gd name="T6" fmla="*/ 642 w 693"/>
                    <a:gd name="T7" fmla="*/ 0 h 306"/>
                    <a:gd name="T8" fmla="*/ 693 w 693"/>
                    <a:gd name="T9" fmla="*/ 51 h 306"/>
                    <a:gd name="T10" fmla="*/ 693 w 693"/>
                    <a:gd name="T11" fmla="*/ 255 h 306"/>
                    <a:gd name="T12" fmla="*/ 642 w 693"/>
                    <a:gd name="T13" fmla="*/ 306 h 306"/>
                    <a:gd name="T14" fmla="*/ 51 w 693"/>
                    <a:gd name="T15" fmla="*/ 306 h 306"/>
                    <a:gd name="T16" fmla="*/ 0 w 693"/>
                    <a:gd name="T17" fmla="*/ 255 h 306"/>
                    <a:gd name="T18" fmla="*/ 0 w 693"/>
                    <a:gd name="T19" fmla="*/ 51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93" h="306">
                      <a:moveTo>
                        <a:pt x="0" y="51"/>
                      </a:moveTo>
                      <a:lnTo>
                        <a:pt x="0" y="51"/>
                      </a:lnTo>
                      <a:cubicBezTo>
                        <a:pt x="0" y="22"/>
                        <a:pt x="23" y="0"/>
                        <a:pt x="51" y="0"/>
                      </a:cubicBezTo>
                      <a:lnTo>
                        <a:pt x="642" y="0"/>
                      </a:lnTo>
                      <a:cubicBezTo>
                        <a:pt x="670" y="0"/>
                        <a:pt x="693" y="22"/>
                        <a:pt x="693" y="51"/>
                      </a:cubicBezTo>
                      <a:lnTo>
                        <a:pt x="693" y="255"/>
                      </a:lnTo>
                      <a:cubicBezTo>
                        <a:pt x="693" y="283"/>
                        <a:pt x="670" y="306"/>
                        <a:pt x="642" y="306"/>
                      </a:cubicBezTo>
                      <a:lnTo>
                        <a:pt x="51" y="306"/>
                      </a:lnTo>
                      <a:cubicBezTo>
                        <a:pt x="23" y="306"/>
                        <a:pt x="0" y="283"/>
                        <a:pt x="0" y="255"/>
                      </a:cubicBez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4" name="Rectangle 91"/>
                <p:cNvSpPr>
                  <a:spLocks noChangeArrowheads="1"/>
                </p:cNvSpPr>
                <p:nvPr/>
              </p:nvSpPr>
              <p:spPr bwMode="auto">
                <a:xfrm>
                  <a:off x="4547" y="750"/>
                  <a:ext cx="11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iM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95" name="Rectangle 92"/>
                <p:cNvSpPr>
                  <a:spLocks noChangeArrowheads="1"/>
                </p:cNvSpPr>
                <p:nvPr/>
              </p:nvSpPr>
              <p:spPr bwMode="auto">
                <a:xfrm>
                  <a:off x="4629" y="750"/>
                  <a:ext cx="8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C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96" name="Freeform 93"/>
                <p:cNvSpPr>
                  <a:spLocks/>
                </p:cNvSpPr>
                <p:nvPr/>
              </p:nvSpPr>
              <p:spPr bwMode="auto">
                <a:xfrm>
                  <a:off x="4224" y="883"/>
                  <a:ext cx="534" cy="104"/>
                </a:xfrm>
                <a:custGeom>
                  <a:avLst/>
                  <a:gdLst>
                    <a:gd name="T0" fmla="*/ 0 w 1640"/>
                    <a:gd name="T1" fmla="*/ 53 h 320"/>
                    <a:gd name="T2" fmla="*/ 0 w 1640"/>
                    <a:gd name="T3" fmla="*/ 53 h 320"/>
                    <a:gd name="T4" fmla="*/ 54 w 1640"/>
                    <a:gd name="T5" fmla="*/ 0 h 320"/>
                    <a:gd name="T6" fmla="*/ 1587 w 1640"/>
                    <a:gd name="T7" fmla="*/ 0 h 320"/>
                    <a:gd name="T8" fmla="*/ 1640 w 1640"/>
                    <a:gd name="T9" fmla="*/ 53 h 320"/>
                    <a:gd name="T10" fmla="*/ 1640 w 1640"/>
                    <a:gd name="T11" fmla="*/ 266 h 320"/>
                    <a:gd name="T12" fmla="*/ 1587 w 1640"/>
                    <a:gd name="T13" fmla="*/ 320 h 320"/>
                    <a:gd name="T14" fmla="*/ 54 w 1640"/>
                    <a:gd name="T15" fmla="*/ 320 h 320"/>
                    <a:gd name="T16" fmla="*/ 0 w 1640"/>
                    <a:gd name="T17" fmla="*/ 266 h 320"/>
                    <a:gd name="T18" fmla="*/ 0 w 1640"/>
                    <a:gd name="T19" fmla="*/ 53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40" h="320">
                      <a:moveTo>
                        <a:pt x="0" y="53"/>
                      </a:moveTo>
                      <a:lnTo>
                        <a:pt x="0" y="53"/>
                      </a:lnTo>
                      <a:cubicBezTo>
                        <a:pt x="0" y="23"/>
                        <a:pt x="24" y="0"/>
                        <a:pt x="54" y="0"/>
                      </a:cubicBezTo>
                      <a:lnTo>
                        <a:pt x="1587" y="0"/>
                      </a:lnTo>
                      <a:cubicBezTo>
                        <a:pt x="1617" y="0"/>
                        <a:pt x="1640" y="23"/>
                        <a:pt x="1640" y="53"/>
                      </a:cubicBezTo>
                      <a:lnTo>
                        <a:pt x="1640" y="266"/>
                      </a:lnTo>
                      <a:cubicBezTo>
                        <a:pt x="1640" y="296"/>
                        <a:pt x="1617" y="320"/>
                        <a:pt x="1587" y="320"/>
                      </a:cubicBezTo>
                      <a:lnTo>
                        <a:pt x="54" y="320"/>
                      </a:lnTo>
                      <a:cubicBezTo>
                        <a:pt x="24" y="320"/>
                        <a:pt x="0" y="296"/>
                        <a:pt x="0" y="266"/>
                      </a:cubicBez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7" name="Rectangle 94"/>
                <p:cNvSpPr>
                  <a:spLocks noChangeArrowheads="1"/>
                </p:cNvSpPr>
                <p:nvPr/>
              </p:nvSpPr>
              <p:spPr bwMode="auto">
                <a:xfrm>
                  <a:off x="4420" y="895"/>
                  <a:ext cx="16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PPU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98" name="Freeform 95"/>
                <p:cNvSpPr>
                  <a:spLocks/>
                </p:cNvSpPr>
                <p:nvPr/>
              </p:nvSpPr>
              <p:spPr bwMode="auto">
                <a:xfrm>
                  <a:off x="3942" y="453"/>
                  <a:ext cx="942" cy="135"/>
                </a:xfrm>
                <a:custGeom>
                  <a:avLst/>
                  <a:gdLst>
                    <a:gd name="T0" fmla="*/ 0 w 2893"/>
                    <a:gd name="T1" fmla="*/ 67 h 412"/>
                    <a:gd name="T2" fmla="*/ 0 w 2893"/>
                    <a:gd name="T3" fmla="*/ 67 h 412"/>
                    <a:gd name="T4" fmla="*/ 69 w 2893"/>
                    <a:gd name="T5" fmla="*/ 0 h 412"/>
                    <a:gd name="T6" fmla="*/ 2824 w 2893"/>
                    <a:gd name="T7" fmla="*/ 0 h 412"/>
                    <a:gd name="T8" fmla="*/ 2893 w 2893"/>
                    <a:gd name="T9" fmla="*/ 67 h 412"/>
                    <a:gd name="T10" fmla="*/ 2893 w 2893"/>
                    <a:gd name="T11" fmla="*/ 343 h 412"/>
                    <a:gd name="T12" fmla="*/ 2824 w 2893"/>
                    <a:gd name="T13" fmla="*/ 412 h 412"/>
                    <a:gd name="T14" fmla="*/ 69 w 2893"/>
                    <a:gd name="T15" fmla="*/ 412 h 412"/>
                    <a:gd name="T16" fmla="*/ 0 w 2893"/>
                    <a:gd name="T17" fmla="*/ 343 h 412"/>
                    <a:gd name="T18" fmla="*/ 0 w 2893"/>
                    <a:gd name="T19" fmla="*/ 67 h 4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93" h="412">
                      <a:moveTo>
                        <a:pt x="0" y="67"/>
                      </a:moveTo>
                      <a:lnTo>
                        <a:pt x="0" y="67"/>
                      </a:lnTo>
                      <a:cubicBezTo>
                        <a:pt x="0" y="29"/>
                        <a:pt x="31" y="0"/>
                        <a:pt x="69" y="0"/>
                      </a:cubicBezTo>
                      <a:lnTo>
                        <a:pt x="2824" y="0"/>
                      </a:lnTo>
                      <a:cubicBezTo>
                        <a:pt x="2862" y="0"/>
                        <a:pt x="2893" y="29"/>
                        <a:pt x="2893" y="67"/>
                      </a:cubicBezTo>
                      <a:lnTo>
                        <a:pt x="2893" y="343"/>
                      </a:lnTo>
                      <a:cubicBezTo>
                        <a:pt x="2893" y="381"/>
                        <a:pt x="2862" y="412"/>
                        <a:pt x="2824" y="412"/>
                      </a:cubicBezTo>
                      <a:lnTo>
                        <a:pt x="69" y="412"/>
                      </a:lnTo>
                      <a:cubicBezTo>
                        <a:pt x="31" y="412"/>
                        <a:pt x="0" y="381"/>
                        <a:pt x="0" y="343"/>
                      </a:cubicBezTo>
                      <a:lnTo>
                        <a:pt x="0" y="67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9" name="Rectangle 96"/>
                <p:cNvSpPr>
                  <a:spLocks noChangeArrowheads="1"/>
                </p:cNvSpPr>
                <p:nvPr/>
              </p:nvSpPr>
              <p:spPr bwMode="auto">
                <a:xfrm>
                  <a:off x="4286" y="481"/>
                  <a:ext cx="9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M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00" name="Rectangle 97"/>
                <p:cNvSpPr>
                  <a:spLocks noChangeArrowheads="1"/>
                </p:cNvSpPr>
                <p:nvPr/>
              </p:nvSpPr>
              <p:spPr bwMode="auto">
                <a:xfrm>
                  <a:off x="4351" y="481"/>
                  <a:ext cx="6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e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01" name="Rectangle 98"/>
                <p:cNvSpPr>
                  <a:spLocks noChangeArrowheads="1"/>
                </p:cNvSpPr>
                <p:nvPr/>
              </p:nvSpPr>
              <p:spPr bwMode="auto">
                <a:xfrm>
                  <a:off x="4381" y="481"/>
                  <a:ext cx="91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m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02" name="Rectangle 99"/>
                <p:cNvSpPr>
                  <a:spLocks noChangeArrowheads="1"/>
                </p:cNvSpPr>
                <p:nvPr/>
              </p:nvSpPr>
              <p:spPr bwMode="auto">
                <a:xfrm>
                  <a:off x="4437" y="481"/>
                  <a:ext cx="9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or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03" name="Rectangle 100"/>
                <p:cNvSpPr>
                  <a:spLocks noChangeArrowheads="1"/>
                </p:cNvSpPr>
                <p:nvPr/>
              </p:nvSpPr>
              <p:spPr bwMode="auto">
                <a:xfrm>
                  <a:off x="4503" y="481"/>
                  <a:ext cx="6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y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04" name="Rectangle 101"/>
                <p:cNvSpPr>
                  <a:spLocks noChangeArrowheads="1"/>
                </p:cNvSpPr>
                <p:nvPr/>
              </p:nvSpPr>
              <p:spPr bwMode="auto">
                <a:xfrm>
                  <a:off x="4042" y="760"/>
                  <a:ext cx="8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C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05" name="Rectangle 102"/>
                <p:cNvSpPr>
                  <a:spLocks noChangeArrowheads="1"/>
                </p:cNvSpPr>
                <p:nvPr/>
              </p:nvSpPr>
              <p:spPr bwMode="auto">
                <a:xfrm>
                  <a:off x="4094" y="760"/>
                  <a:ext cx="9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or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06" name="Rectangle 103"/>
                <p:cNvSpPr>
                  <a:spLocks noChangeArrowheads="1"/>
                </p:cNvSpPr>
                <p:nvPr/>
              </p:nvSpPr>
              <p:spPr bwMode="auto">
                <a:xfrm>
                  <a:off x="4159" y="760"/>
                  <a:ext cx="6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e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07" name="Rectangle 104"/>
                <p:cNvSpPr>
                  <a:spLocks noChangeArrowheads="1"/>
                </p:cNvSpPr>
                <p:nvPr/>
              </p:nvSpPr>
              <p:spPr bwMode="auto">
                <a:xfrm>
                  <a:off x="4202" y="760"/>
                  <a:ext cx="87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G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08" name="Rectangle 105"/>
                <p:cNvSpPr>
                  <a:spLocks noChangeArrowheads="1"/>
                </p:cNvSpPr>
                <p:nvPr/>
              </p:nvSpPr>
              <p:spPr bwMode="auto">
                <a:xfrm>
                  <a:off x="4255" y="760"/>
                  <a:ext cx="6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r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09" name="Rectangle 106"/>
                <p:cNvSpPr>
                  <a:spLocks noChangeArrowheads="1"/>
                </p:cNvSpPr>
                <p:nvPr/>
              </p:nvSpPr>
              <p:spPr bwMode="auto">
                <a:xfrm>
                  <a:off x="4285" y="760"/>
                  <a:ext cx="10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ou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10" name="Rectangle 107"/>
                <p:cNvSpPr>
                  <a:spLocks noChangeArrowheads="1"/>
                </p:cNvSpPr>
                <p:nvPr/>
              </p:nvSpPr>
              <p:spPr bwMode="auto">
                <a:xfrm>
                  <a:off x="4359" y="760"/>
                  <a:ext cx="71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p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11" name="Rectangle 108"/>
                <p:cNvSpPr>
                  <a:spLocks noChangeArrowheads="1"/>
                </p:cNvSpPr>
                <p:nvPr/>
              </p:nvSpPr>
              <p:spPr bwMode="auto">
                <a:xfrm>
                  <a:off x="4420" y="760"/>
                  <a:ext cx="67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1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12" name="Freeform 109"/>
                <p:cNvSpPr>
                  <a:spLocks/>
                </p:cNvSpPr>
                <p:nvPr/>
              </p:nvSpPr>
              <p:spPr bwMode="auto">
                <a:xfrm>
                  <a:off x="4667" y="2008"/>
                  <a:ext cx="0" cy="116"/>
                </a:xfrm>
                <a:custGeom>
                  <a:avLst/>
                  <a:gdLst>
                    <a:gd name="T0" fmla="*/ 0 h 355"/>
                    <a:gd name="T1" fmla="*/ 0 h 355"/>
                    <a:gd name="T2" fmla="*/ 355 h 355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5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55"/>
                      </a:ln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3" name="Freeform 110"/>
                <p:cNvSpPr>
                  <a:spLocks/>
                </p:cNvSpPr>
                <p:nvPr/>
              </p:nvSpPr>
              <p:spPr bwMode="auto">
                <a:xfrm>
                  <a:off x="4667" y="2008"/>
                  <a:ext cx="0" cy="116"/>
                </a:xfrm>
                <a:custGeom>
                  <a:avLst/>
                  <a:gdLst>
                    <a:gd name="T0" fmla="*/ 0 w 1"/>
                    <a:gd name="T1" fmla="*/ 0 h 355"/>
                    <a:gd name="T2" fmla="*/ 0 w 1"/>
                    <a:gd name="T3" fmla="*/ 0 h 355"/>
                    <a:gd name="T4" fmla="*/ 1 w 1"/>
                    <a:gd name="T5" fmla="*/ 355 h 3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5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355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4" name="Freeform 111"/>
                <p:cNvSpPr>
                  <a:spLocks/>
                </p:cNvSpPr>
                <p:nvPr/>
              </p:nvSpPr>
              <p:spPr bwMode="auto">
                <a:xfrm>
                  <a:off x="4272" y="2008"/>
                  <a:ext cx="0" cy="116"/>
                </a:xfrm>
                <a:custGeom>
                  <a:avLst/>
                  <a:gdLst>
                    <a:gd name="T0" fmla="*/ 0 h 355"/>
                    <a:gd name="T1" fmla="*/ 0 h 355"/>
                    <a:gd name="T2" fmla="*/ 355 h 355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5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55"/>
                      </a:ln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5" name="Freeform 112"/>
                <p:cNvSpPr>
                  <a:spLocks/>
                </p:cNvSpPr>
                <p:nvPr/>
              </p:nvSpPr>
              <p:spPr bwMode="auto">
                <a:xfrm>
                  <a:off x="4272" y="2008"/>
                  <a:ext cx="0" cy="116"/>
                </a:xfrm>
                <a:custGeom>
                  <a:avLst/>
                  <a:gdLst>
                    <a:gd name="T0" fmla="*/ 0 h 355"/>
                    <a:gd name="T1" fmla="*/ 0 h 355"/>
                    <a:gd name="T2" fmla="*/ 355 h 355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5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55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6" name="Freeform 113"/>
                <p:cNvSpPr>
                  <a:spLocks/>
                </p:cNvSpPr>
                <p:nvPr/>
              </p:nvSpPr>
              <p:spPr bwMode="auto">
                <a:xfrm>
                  <a:off x="3994" y="1717"/>
                  <a:ext cx="855" cy="660"/>
                </a:xfrm>
                <a:custGeom>
                  <a:avLst/>
                  <a:gdLst>
                    <a:gd name="T0" fmla="*/ 0 w 2626"/>
                    <a:gd name="T1" fmla="*/ 0 h 2026"/>
                    <a:gd name="T2" fmla="*/ 0 w 2626"/>
                    <a:gd name="T3" fmla="*/ 0 h 2026"/>
                    <a:gd name="T4" fmla="*/ 2626 w 2626"/>
                    <a:gd name="T5" fmla="*/ 0 h 2026"/>
                    <a:gd name="T6" fmla="*/ 2626 w 2626"/>
                    <a:gd name="T7" fmla="*/ 2026 h 2026"/>
                    <a:gd name="T8" fmla="*/ 0 w 2626"/>
                    <a:gd name="T9" fmla="*/ 2026 h 2026"/>
                    <a:gd name="T10" fmla="*/ 0 w 2626"/>
                    <a:gd name="T11" fmla="*/ 0 h 20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26" h="202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626" y="0"/>
                      </a:lnTo>
                      <a:lnTo>
                        <a:pt x="2626" y="2026"/>
                      </a:lnTo>
                      <a:lnTo>
                        <a:pt x="0" y="20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7" name="Freeform 114"/>
                <p:cNvSpPr>
                  <a:spLocks noEditPoints="1"/>
                </p:cNvSpPr>
                <p:nvPr/>
              </p:nvSpPr>
              <p:spPr bwMode="auto">
                <a:xfrm>
                  <a:off x="3994" y="1717"/>
                  <a:ext cx="855" cy="660"/>
                </a:xfrm>
                <a:custGeom>
                  <a:avLst/>
                  <a:gdLst>
                    <a:gd name="T0" fmla="*/ 0 w 2626"/>
                    <a:gd name="T1" fmla="*/ 0 h 2026"/>
                    <a:gd name="T2" fmla="*/ 293 w 2626"/>
                    <a:gd name="T3" fmla="*/ 0 h 2026"/>
                    <a:gd name="T4" fmla="*/ 506 w 2626"/>
                    <a:gd name="T5" fmla="*/ 0 h 2026"/>
                    <a:gd name="T6" fmla="*/ 586 w 2626"/>
                    <a:gd name="T7" fmla="*/ 0 h 2026"/>
                    <a:gd name="T8" fmla="*/ 880 w 2626"/>
                    <a:gd name="T9" fmla="*/ 0 h 2026"/>
                    <a:gd name="T10" fmla="*/ 1093 w 2626"/>
                    <a:gd name="T11" fmla="*/ 0 h 2026"/>
                    <a:gd name="T12" fmla="*/ 1173 w 2626"/>
                    <a:gd name="T13" fmla="*/ 0 h 2026"/>
                    <a:gd name="T14" fmla="*/ 1466 w 2626"/>
                    <a:gd name="T15" fmla="*/ 0 h 2026"/>
                    <a:gd name="T16" fmla="*/ 1680 w 2626"/>
                    <a:gd name="T17" fmla="*/ 0 h 2026"/>
                    <a:gd name="T18" fmla="*/ 1760 w 2626"/>
                    <a:gd name="T19" fmla="*/ 0 h 2026"/>
                    <a:gd name="T20" fmla="*/ 2053 w 2626"/>
                    <a:gd name="T21" fmla="*/ 0 h 2026"/>
                    <a:gd name="T22" fmla="*/ 2266 w 2626"/>
                    <a:gd name="T23" fmla="*/ 0 h 2026"/>
                    <a:gd name="T24" fmla="*/ 2346 w 2626"/>
                    <a:gd name="T25" fmla="*/ 0 h 2026"/>
                    <a:gd name="T26" fmla="*/ 2626 w 2626"/>
                    <a:gd name="T27" fmla="*/ 13 h 2026"/>
                    <a:gd name="T28" fmla="*/ 2626 w 2626"/>
                    <a:gd name="T29" fmla="*/ 226 h 2026"/>
                    <a:gd name="T30" fmla="*/ 2626 w 2626"/>
                    <a:gd name="T31" fmla="*/ 306 h 2026"/>
                    <a:gd name="T32" fmla="*/ 2626 w 2626"/>
                    <a:gd name="T33" fmla="*/ 600 h 2026"/>
                    <a:gd name="T34" fmla="*/ 2626 w 2626"/>
                    <a:gd name="T35" fmla="*/ 813 h 2026"/>
                    <a:gd name="T36" fmla="*/ 2626 w 2626"/>
                    <a:gd name="T37" fmla="*/ 893 h 2026"/>
                    <a:gd name="T38" fmla="*/ 2626 w 2626"/>
                    <a:gd name="T39" fmla="*/ 1186 h 2026"/>
                    <a:gd name="T40" fmla="*/ 2626 w 2626"/>
                    <a:gd name="T41" fmla="*/ 1400 h 2026"/>
                    <a:gd name="T42" fmla="*/ 2626 w 2626"/>
                    <a:gd name="T43" fmla="*/ 1480 h 2026"/>
                    <a:gd name="T44" fmla="*/ 2626 w 2626"/>
                    <a:gd name="T45" fmla="*/ 1773 h 2026"/>
                    <a:gd name="T46" fmla="*/ 2626 w 2626"/>
                    <a:gd name="T47" fmla="*/ 1986 h 2026"/>
                    <a:gd name="T48" fmla="*/ 2586 w 2626"/>
                    <a:gd name="T49" fmla="*/ 2026 h 2026"/>
                    <a:gd name="T50" fmla="*/ 2293 w 2626"/>
                    <a:gd name="T51" fmla="*/ 2026 h 2026"/>
                    <a:gd name="T52" fmla="*/ 2080 w 2626"/>
                    <a:gd name="T53" fmla="*/ 2026 h 2026"/>
                    <a:gd name="T54" fmla="*/ 2000 w 2626"/>
                    <a:gd name="T55" fmla="*/ 2026 h 2026"/>
                    <a:gd name="T56" fmla="*/ 1706 w 2626"/>
                    <a:gd name="T57" fmla="*/ 2026 h 2026"/>
                    <a:gd name="T58" fmla="*/ 1493 w 2626"/>
                    <a:gd name="T59" fmla="*/ 2026 h 2026"/>
                    <a:gd name="T60" fmla="*/ 1413 w 2626"/>
                    <a:gd name="T61" fmla="*/ 2026 h 2026"/>
                    <a:gd name="T62" fmla="*/ 1120 w 2626"/>
                    <a:gd name="T63" fmla="*/ 2026 h 2026"/>
                    <a:gd name="T64" fmla="*/ 906 w 2626"/>
                    <a:gd name="T65" fmla="*/ 2026 h 2026"/>
                    <a:gd name="T66" fmla="*/ 826 w 2626"/>
                    <a:gd name="T67" fmla="*/ 2026 h 2026"/>
                    <a:gd name="T68" fmla="*/ 533 w 2626"/>
                    <a:gd name="T69" fmla="*/ 2026 h 2026"/>
                    <a:gd name="T70" fmla="*/ 320 w 2626"/>
                    <a:gd name="T71" fmla="*/ 2026 h 2026"/>
                    <a:gd name="T72" fmla="*/ 240 w 2626"/>
                    <a:gd name="T73" fmla="*/ 2026 h 2026"/>
                    <a:gd name="T74" fmla="*/ 0 w 2626"/>
                    <a:gd name="T75" fmla="*/ 1973 h 2026"/>
                    <a:gd name="T76" fmla="*/ 0 w 2626"/>
                    <a:gd name="T77" fmla="*/ 1760 h 2026"/>
                    <a:gd name="T78" fmla="*/ 0 w 2626"/>
                    <a:gd name="T79" fmla="*/ 1680 h 2026"/>
                    <a:gd name="T80" fmla="*/ 0 w 2626"/>
                    <a:gd name="T81" fmla="*/ 1386 h 2026"/>
                    <a:gd name="T82" fmla="*/ 0 w 2626"/>
                    <a:gd name="T83" fmla="*/ 1173 h 2026"/>
                    <a:gd name="T84" fmla="*/ 0 w 2626"/>
                    <a:gd name="T85" fmla="*/ 1093 h 2026"/>
                    <a:gd name="T86" fmla="*/ 0 w 2626"/>
                    <a:gd name="T87" fmla="*/ 800 h 2026"/>
                    <a:gd name="T88" fmla="*/ 0 w 2626"/>
                    <a:gd name="T89" fmla="*/ 586 h 2026"/>
                    <a:gd name="T90" fmla="*/ 0 w 2626"/>
                    <a:gd name="T91" fmla="*/ 506 h 2026"/>
                    <a:gd name="T92" fmla="*/ 0 w 2626"/>
                    <a:gd name="T93" fmla="*/ 213 h 2026"/>
                    <a:gd name="T94" fmla="*/ 0 w 2626"/>
                    <a:gd name="T95" fmla="*/ 0 h 20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626" h="202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13" y="0"/>
                      </a:lnTo>
                      <a:moveTo>
                        <a:pt x="293" y="0"/>
                      </a:moveTo>
                      <a:lnTo>
                        <a:pt x="293" y="0"/>
                      </a:lnTo>
                      <a:lnTo>
                        <a:pt x="506" y="0"/>
                      </a:lnTo>
                      <a:moveTo>
                        <a:pt x="586" y="0"/>
                      </a:moveTo>
                      <a:lnTo>
                        <a:pt x="586" y="0"/>
                      </a:lnTo>
                      <a:lnTo>
                        <a:pt x="800" y="0"/>
                      </a:lnTo>
                      <a:moveTo>
                        <a:pt x="880" y="0"/>
                      </a:moveTo>
                      <a:lnTo>
                        <a:pt x="880" y="0"/>
                      </a:lnTo>
                      <a:lnTo>
                        <a:pt x="1093" y="0"/>
                      </a:lnTo>
                      <a:moveTo>
                        <a:pt x="1173" y="0"/>
                      </a:moveTo>
                      <a:lnTo>
                        <a:pt x="1173" y="0"/>
                      </a:lnTo>
                      <a:lnTo>
                        <a:pt x="1386" y="0"/>
                      </a:lnTo>
                      <a:moveTo>
                        <a:pt x="1466" y="0"/>
                      </a:moveTo>
                      <a:lnTo>
                        <a:pt x="1466" y="0"/>
                      </a:lnTo>
                      <a:lnTo>
                        <a:pt x="1680" y="0"/>
                      </a:lnTo>
                      <a:moveTo>
                        <a:pt x="1760" y="0"/>
                      </a:moveTo>
                      <a:lnTo>
                        <a:pt x="1760" y="0"/>
                      </a:lnTo>
                      <a:lnTo>
                        <a:pt x="1973" y="0"/>
                      </a:lnTo>
                      <a:moveTo>
                        <a:pt x="2053" y="0"/>
                      </a:moveTo>
                      <a:lnTo>
                        <a:pt x="2053" y="0"/>
                      </a:lnTo>
                      <a:lnTo>
                        <a:pt x="2266" y="0"/>
                      </a:lnTo>
                      <a:moveTo>
                        <a:pt x="2346" y="0"/>
                      </a:moveTo>
                      <a:lnTo>
                        <a:pt x="2346" y="0"/>
                      </a:lnTo>
                      <a:lnTo>
                        <a:pt x="2560" y="0"/>
                      </a:lnTo>
                      <a:moveTo>
                        <a:pt x="2626" y="13"/>
                      </a:moveTo>
                      <a:lnTo>
                        <a:pt x="2626" y="13"/>
                      </a:lnTo>
                      <a:lnTo>
                        <a:pt x="2626" y="226"/>
                      </a:lnTo>
                      <a:moveTo>
                        <a:pt x="2626" y="306"/>
                      </a:moveTo>
                      <a:lnTo>
                        <a:pt x="2626" y="306"/>
                      </a:lnTo>
                      <a:lnTo>
                        <a:pt x="2626" y="520"/>
                      </a:lnTo>
                      <a:moveTo>
                        <a:pt x="2626" y="600"/>
                      </a:moveTo>
                      <a:lnTo>
                        <a:pt x="2626" y="600"/>
                      </a:lnTo>
                      <a:lnTo>
                        <a:pt x="2626" y="813"/>
                      </a:lnTo>
                      <a:moveTo>
                        <a:pt x="2626" y="893"/>
                      </a:moveTo>
                      <a:lnTo>
                        <a:pt x="2626" y="893"/>
                      </a:lnTo>
                      <a:lnTo>
                        <a:pt x="2626" y="1106"/>
                      </a:lnTo>
                      <a:moveTo>
                        <a:pt x="2626" y="1186"/>
                      </a:moveTo>
                      <a:lnTo>
                        <a:pt x="2626" y="1186"/>
                      </a:lnTo>
                      <a:lnTo>
                        <a:pt x="2626" y="1400"/>
                      </a:lnTo>
                      <a:moveTo>
                        <a:pt x="2626" y="1480"/>
                      </a:moveTo>
                      <a:lnTo>
                        <a:pt x="2626" y="1480"/>
                      </a:lnTo>
                      <a:lnTo>
                        <a:pt x="2626" y="1693"/>
                      </a:lnTo>
                      <a:moveTo>
                        <a:pt x="2626" y="1773"/>
                      </a:moveTo>
                      <a:lnTo>
                        <a:pt x="2626" y="1773"/>
                      </a:lnTo>
                      <a:lnTo>
                        <a:pt x="2626" y="1986"/>
                      </a:lnTo>
                      <a:moveTo>
                        <a:pt x="2586" y="2026"/>
                      </a:moveTo>
                      <a:lnTo>
                        <a:pt x="2586" y="2026"/>
                      </a:lnTo>
                      <a:lnTo>
                        <a:pt x="2373" y="2026"/>
                      </a:lnTo>
                      <a:moveTo>
                        <a:pt x="2293" y="2026"/>
                      </a:moveTo>
                      <a:lnTo>
                        <a:pt x="2293" y="2026"/>
                      </a:lnTo>
                      <a:lnTo>
                        <a:pt x="2080" y="2026"/>
                      </a:lnTo>
                      <a:moveTo>
                        <a:pt x="2000" y="2026"/>
                      </a:moveTo>
                      <a:lnTo>
                        <a:pt x="2000" y="2026"/>
                      </a:lnTo>
                      <a:lnTo>
                        <a:pt x="1786" y="2026"/>
                      </a:lnTo>
                      <a:moveTo>
                        <a:pt x="1706" y="2026"/>
                      </a:moveTo>
                      <a:lnTo>
                        <a:pt x="1706" y="2026"/>
                      </a:lnTo>
                      <a:lnTo>
                        <a:pt x="1493" y="2026"/>
                      </a:lnTo>
                      <a:moveTo>
                        <a:pt x="1413" y="2026"/>
                      </a:moveTo>
                      <a:lnTo>
                        <a:pt x="1413" y="2026"/>
                      </a:lnTo>
                      <a:lnTo>
                        <a:pt x="1200" y="2026"/>
                      </a:lnTo>
                      <a:moveTo>
                        <a:pt x="1120" y="2026"/>
                      </a:moveTo>
                      <a:lnTo>
                        <a:pt x="1120" y="2026"/>
                      </a:lnTo>
                      <a:lnTo>
                        <a:pt x="906" y="2026"/>
                      </a:lnTo>
                      <a:moveTo>
                        <a:pt x="826" y="2026"/>
                      </a:moveTo>
                      <a:lnTo>
                        <a:pt x="826" y="2026"/>
                      </a:lnTo>
                      <a:lnTo>
                        <a:pt x="613" y="2026"/>
                      </a:lnTo>
                      <a:moveTo>
                        <a:pt x="533" y="2026"/>
                      </a:moveTo>
                      <a:lnTo>
                        <a:pt x="533" y="2026"/>
                      </a:lnTo>
                      <a:lnTo>
                        <a:pt x="320" y="2026"/>
                      </a:lnTo>
                      <a:moveTo>
                        <a:pt x="240" y="2026"/>
                      </a:moveTo>
                      <a:lnTo>
                        <a:pt x="240" y="2026"/>
                      </a:lnTo>
                      <a:lnTo>
                        <a:pt x="26" y="2026"/>
                      </a:lnTo>
                      <a:moveTo>
                        <a:pt x="0" y="1973"/>
                      </a:moveTo>
                      <a:lnTo>
                        <a:pt x="0" y="1973"/>
                      </a:lnTo>
                      <a:lnTo>
                        <a:pt x="0" y="1760"/>
                      </a:lnTo>
                      <a:moveTo>
                        <a:pt x="0" y="1680"/>
                      </a:moveTo>
                      <a:lnTo>
                        <a:pt x="0" y="1680"/>
                      </a:lnTo>
                      <a:lnTo>
                        <a:pt x="0" y="1466"/>
                      </a:lnTo>
                      <a:moveTo>
                        <a:pt x="0" y="1386"/>
                      </a:moveTo>
                      <a:lnTo>
                        <a:pt x="0" y="1386"/>
                      </a:lnTo>
                      <a:lnTo>
                        <a:pt x="0" y="1173"/>
                      </a:lnTo>
                      <a:moveTo>
                        <a:pt x="0" y="1093"/>
                      </a:moveTo>
                      <a:lnTo>
                        <a:pt x="0" y="1093"/>
                      </a:lnTo>
                      <a:lnTo>
                        <a:pt x="0" y="880"/>
                      </a:lnTo>
                      <a:moveTo>
                        <a:pt x="0" y="800"/>
                      </a:moveTo>
                      <a:lnTo>
                        <a:pt x="0" y="800"/>
                      </a:lnTo>
                      <a:lnTo>
                        <a:pt x="0" y="586"/>
                      </a:lnTo>
                      <a:moveTo>
                        <a:pt x="0" y="506"/>
                      </a:moveTo>
                      <a:lnTo>
                        <a:pt x="0" y="506"/>
                      </a:lnTo>
                      <a:lnTo>
                        <a:pt x="0" y="293"/>
                      </a:lnTo>
                      <a:moveTo>
                        <a:pt x="0" y="213"/>
                      </a:moveTo>
                      <a:lnTo>
                        <a:pt x="0" y="21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8" name="Freeform 115"/>
                <p:cNvSpPr>
                  <a:spLocks/>
                </p:cNvSpPr>
                <p:nvPr/>
              </p:nvSpPr>
              <p:spPr bwMode="auto">
                <a:xfrm>
                  <a:off x="4597" y="2208"/>
                  <a:ext cx="0" cy="299"/>
                </a:xfrm>
                <a:custGeom>
                  <a:avLst/>
                  <a:gdLst>
                    <a:gd name="T0" fmla="*/ 0 h 919"/>
                    <a:gd name="T1" fmla="*/ 0 h 919"/>
                    <a:gd name="T2" fmla="*/ 919 h 919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91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919"/>
                      </a:ln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9" name="Freeform 116"/>
                <p:cNvSpPr>
                  <a:spLocks/>
                </p:cNvSpPr>
                <p:nvPr/>
              </p:nvSpPr>
              <p:spPr bwMode="auto">
                <a:xfrm>
                  <a:off x="4597" y="2208"/>
                  <a:ext cx="0" cy="299"/>
                </a:xfrm>
                <a:custGeom>
                  <a:avLst/>
                  <a:gdLst>
                    <a:gd name="T0" fmla="*/ 0 h 919"/>
                    <a:gd name="T1" fmla="*/ 0 h 919"/>
                    <a:gd name="T2" fmla="*/ 919 h 919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91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919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0" name="Freeform 117"/>
                <p:cNvSpPr>
                  <a:spLocks/>
                </p:cNvSpPr>
                <p:nvPr/>
              </p:nvSpPr>
              <p:spPr bwMode="auto">
                <a:xfrm>
                  <a:off x="4545" y="1756"/>
                  <a:ext cx="265" cy="300"/>
                </a:xfrm>
                <a:custGeom>
                  <a:avLst/>
                  <a:gdLst>
                    <a:gd name="T0" fmla="*/ 0 w 813"/>
                    <a:gd name="T1" fmla="*/ 135 h 920"/>
                    <a:gd name="T2" fmla="*/ 0 w 813"/>
                    <a:gd name="T3" fmla="*/ 135 h 920"/>
                    <a:gd name="T4" fmla="*/ 136 w 813"/>
                    <a:gd name="T5" fmla="*/ 0 h 920"/>
                    <a:gd name="T6" fmla="*/ 678 w 813"/>
                    <a:gd name="T7" fmla="*/ 0 h 920"/>
                    <a:gd name="T8" fmla="*/ 813 w 813"/>
                    <a:gd name="T9" fmla="*/ 135 h 920"/>
                    <a:gd name="T10" fmla="*/ 813 w 813"/>
                    <a:gd name="T11" fmla="*/ 784 h 920"/>
                    <a:gd name="T12" fmla="*/ 678 w 813"/>
                    <a:gd name="T13" fmla="*/ 920 h 920"/>
                    <a:gd name="T14" fmla="*/ 136 w 813"/>
                    <a:gd name="T15" fmla="*/ 920 h 920"/>
                    <a:gd name="T16" fmla="*/ 0 w 813"/>
                    <a:gd name="T17" fmla="*/ 784 h 920"/>
                    <a:gd name="T18" fmla="*/ 0 w 813"/>
                    <a:gd name="T19" fmla="*/ 135 h 9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3" h="920">
                      <a:moveTo>
                        <a:pt x="0" y="135"/>
                      </a:moveTo>
                      <a:lnTo>
                        <a:pt x="0" y="135"/>
                      </a:lnTo>
                      <a:cubicBezTo>
                        <a:pt x="0" y="60"/>
                        <a:pt x="61" y="0"/>
                        <a:pt x="136" y="0"/>
                      </a:cubicBezTo>
                      <a:lnTo>
                        <a:pt x="678" y="0"/>
                      </a:lnTo>
                      <a:cubicBezTo>
                        <a:pt x="753" y="0"/>
                        <a:pt x="813" y="60"/>
                        <a:pt x="813" y="135"/>
                      </a:cubicBezTo>
                      <a:lnTo>
                        <a:pt x="813" y="784"/>
                      </a:lnTo>
                      <a:cubicBezTo>
                        <a:pt x="813" y="859"/>
                        <a:pt x="753" y="920"/>
                        <a:pt x="678" y="920"/>
                      </a:cubicBezTo>
                      <a:lnTo>
                        <a:pt x="136" y="920"/>
                      </a:lnTo>
                      <a:cubicBezTo>
                        <a:pt x="61" y="920"/>
                        <a:pt x="0" y="859"/>
                        <a:pt x="0" y="784"/>
                      </a:cubicBez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1" name="Freeform 118"/>
                <p:cNvSpPr>
                  <a:spLocks/>
                </p:cNvSpPr>
                <p:nvPr/>
              </p:nvSpPr>
              <p:spPr bwMode="auto">
                <a:xfrm>
                  <a:off x="4545" y="1756"/>
                  <a:ext cx="265" cy="300"/>
                </a:xfrm>
                <a:custGeom>
                  <a:avLst/>
                  <a:gdLst>
                    <a:gd name="T0" fmla="*/ 0 w 813"/>
                    <a:gd name="T1" fmla="*/ 135 h 920"/>
                    <a:gd name="T2" fmla="*/ 0 w 813"/>
                    <a:gd name="T3" fmla="*/ 135 h 920"/>
                    <a:gd name="T4" fmla="*/ 136 w 813"/>
                    <a:gd name="T5" fmla="*/ 0 h 920"/>
                    <a:gd name="T6" fmla="*/ 678 w 813"/>
                    <a:gd name="T7" fmla="*/ 0 h 920"/>
                    <a:gd name="T8" fmla="*/ 813 w 813"/>
                    <a:gd name="T9" fmla="*/ 135 h 920"/>
                    <a:gd name="T10" fmla="*/ 813 w 813"/>
                    <a:gd name="T11" fmla="*/ 784 h 920"/>
                    <a:gd name="T12" fmla="*/ 678 w 813"/>
                    <a:gd name="T13" fmla="*/ 920 h 920"/>
                    <a:gd name="T14" fmla="*/ 136 w 813"/>
                    <a:gd name="T15" fmla="*/ 920 h 920"/>
                    <a:gd name="T16" fmla="*/ 0 w 813"/>
                    <a:gd name="T17" fmla="*/ 784 h 920"/>
                    <a:gd name="T18" fmla="*/ 0 w 813"/>
                    <a:gd name="T19" fmla="*/ 135 h 9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3" h="920">
                      <a:moveTo>
                        <a:pt x="0" y="135"/>
                      </a:moveTo>
                      <a:lnTo>
                        <a:pt x="0" y="135"/>
                      </a:lnTo>
                      <a:cubicBezTo>
                        <a:pt x="0" y="60"/>
                        <a:pt x="61" y="0"/>
                        <a:pt x="136" y="0"/>
                      </a:cubicBezTo>
                      <a:lnTo>
                        <a:pt x="678" y="0"/>
                      </a:lnTo>
                      <a:cubicBezTo>
                        <a:pt x="753" y="0"/>
                        <a:pt x="813" y="60"/>
                        <a:pt x="813" y="135"/>
                      </a:cubicBezTo>
                      <a:lnTo>
                        <a:pt x="813" y="784"/>
                      </a:lnTo>
                      <a:cubicBezTo>
                        <a:pt x="813" y="859"/>
                        <a:pt x="753" y="920"/>
                        <a:pt x="678" y="920"/>
                      </a:cubicBezTo>
                      <a:lnTo>
                        <a:pt x="136" y="920"/>
                      </a:lnTo>
                      <a:cubicBezTo>
                        <a:pt x="61" y="920"/>
                        <a:pt x="0" y="859"/>
                        <a:pt x="0" y="784"/>
                      </a:cubicBezTo>
                      <a:lnTo>
                        <a:pt x="0" y="135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385723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2" name="Rectangle 119"/>
                <p:cNvSpPr>
                  <a:spLocks noChangeArrowheads="1"/>
                </p:cNvSpPr>
                <p:nvPr/>
              </p:nvSpPr>
              <p:spPr bwMode="auto">
                <a:xfrm>
                  <a:off x="4598" y="1867"/>
                  <a:ext cx="142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MP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23" name="Rectangle 120"/>
                <p:cNvSpPr>
                  <a:spLocks noChangeArrowheads="1"/>
                </p:cNvSpPr>
                <p:nvPr/>
              </p:nvSpPr>
              <p:spPr bwMode="auto">
                <a:xfrm>
                  <a:off x="4707" y="1867"/>
                  <a:ext cx="7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E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24" name="Freeform 121"/>
                <p:cNvSpPr>
                  <a:spLocks/>
                </p:cNvSpPr>
                <p:nvPr/>
              </p:nvSpPr>
              <p:spPr bwMode="auto">
                <a:xfrm>
                  <a:off x="4072" y="1760"/>
                  <a:ext cx="417" cy="304"/>
                </a:xfrm>
                <a:custGeom>
                  <a:avLst/>
                  <a:gdLst>
                    <a:gd name="T0" fmla="*/ 0 w 1280"/>
                    <a:gd name="T1" fmla="*/ 155 h 933"/>
                    <a:gd name="T2" fmla="*/ 0 w 1280"/>
                    <a:gd name="T3" fmla="*/ 155 h 933"/>
                    <a:gd name="T4" fmla="*/ 155 w 1280"/>
                    <a:gd name="T5" fmla="*/ 0 h 933"/>
                    <a:gd name="T6" fmla="*/ 1124 w 1280"/>
                    <a:gd name="T7" fmla="*/ 0 h 933"/>
                    <a:gd name="T8" fmla="*/ 1280 w 1280"/>
                    <a:gd name="T9" fmla="*/ 155 h 933"/>
                    <a:gd name="T10" fmla="*/ 1280 w 1280"/>
                    <a:gd name="T11" fmla="*/ 778 h 933"/>
                    <a:gd name="T12" fmla="*/ 1124 w 1280"/>
                    <a:gd name="T13" fmla="*/ 933 h 933"/>
                    <a:gd name="T14" fmla="*/ 155 w 1280"/>
                    <a:gd name="T15" fmla="*/ 933 h 933"/>
                    <a:gd name="T16" fmla="*/ 0 w 1280"/>
                    <a:gd name="T17" fmla="*/ 778 h 933"/>
                    <a:gd name="T18" fmla="*/ 0 w 1280"/>
                    <a:gd name="T19" fmla="*/ 155 h 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80" h="933">
                      <a:moveTo>
                        <a:pt x="0" y="155"/>
                      </a:moveTo>
                      <a:lnTo>
                        <a:pt x="0" y="155"/>
                      </a:lnTo>
                      <a:cubicBezTo>
                        <a:pt x="0" y="69"/>
                        <a:pt x="69" y="0"/>
                        <a:pt x="155" y="0"/>
                      </a:cubicBezTo>
                      <a:lnTo>
                        <a:pt x="1124" y="0"/>
                      </a:lnTo>
                      <a:cubicBezTo>
                        <a:pt x="1210" y="0"/>
                        <a:pt x="1280" y="69"/>
                        <a:pt x="1280" y="155"/>
                      </a:cubicBezTo>
                      <a:lnTo>
                        <a:pt x="1280" y="778"/>
                      </a:lnTo>
                      <a:cubicBezTo>
                        <a:pt x="1280" y="864"/>
                        <a:pt x="1210" y="933"/>
                        <a:pt x="1124" y="933"/>
                      </a:cubicBezTo>
                      <a:lnTo>
                        <a:pt x="155" y="933"/>
                      </a:lnTo>
                      <a:cubicBezTo>
                        <a:pt x="69" y="933"/>
                        <a:pt x="0" y="864"/>
                        <a:pt x="0" y="778"/>
                      </a:cubicBezTo>
                      <a:lnTo>
                        <a:pt x="0" y="1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5" name="Freeform 122"/>
                <p:cNvSpPr>
                  <a:spLocks/>
                </p:cNvSpPr>
                <p:nvPr/>
              </p:nvSpPr>
              <p:spPr bwMode="auto">
                <a:xfrm>
                  <a:off x="4072" y="1760"/>
                  <a:ext cx="417" cy="304"/>
                </a:xfrm>
                <a:custGeom>
                  <a:avLst/>
                  <a:gdLst>
                    <a:gd name="T0" fmla="*/ 0 w 1280"/>
                    <a:gd name="T1" fmla="*/ 155 h 933"/>
                    <a:gd name="T2" fmla="*/ 0 w 1280"/>
                    <a:gd name="T3" fmla="*/ 155 h 933"/>
                    <a:gd name="T4" fmla="*/ 155 w 1280"/>
                    <a:gd name="T5" fmla="*/ 0 h 933"/>
                    <a:gd name="T6" fmla="*/ 1124 w 1280"/>
                    <a:gd name="T7" fmla="*/ 0 h 933"/>
                    <a:gd name="T8" fmla="*/ 1280 w 1280"/>
                    <a:gd name="T9" fmla="*/ 155 h 933"/>
                    <a:gd name="T10" fmla="*/ 1280 w 1280"/>
                    <a:gd name="T11" fmla="*/ 778 h 933"/>
                    <a:gd name="T12" fmla="*/ 1124 w 1280"/>
                    <a:gd name="T13" fmla="*/ 933 h 933"/>
                    <a:gd name="T14" fmla="*/ 155 w 1280"/>
                    <a:gd name="T15" fmla="*/ 933 h 933"/>
                    <a:gd name="T16" fmla="*/ 0 w 1280"/>
                    <a:gd name="T17" fmla="*/ 778 h 933"/>
                    <a:gd name="T18" fmla="*/ 0 w 1280"/>
                    <a:gd name="T19" fmla="*/ 155 h 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80" h="933">
                      <a:moveTo>
                        <a:pt x="0" y="155"/>
                      </a:moveTo>
                      <a:lnTo>
                        <a:pt x="0" y="155"/>
                      </a:lnTo>
                      <a:cubicBezTo>
                        <a:pt x="0" y="69"/>
                        <a:pt x="69" y="0"/>
                        <a:pt x="155" y="0"/>
                      </a:cubicBezTo>
                      <a:lnTo>
                        <a:pt x="1124" y="0"/>
                      </a:lnTo>
                      <a:cubicBezTo>
                        <a:pt x="1210" y="0"/>
                        <a:pt x="1280" y="69"/>
                        <a:pt x="1280" y="155"/>
                      </a:cubicBezTo>
                      <a:lnTo>
                        <a:pt x="1280" y="778"/>
                      </a:lnTo>
                      <a:cubicBezTo>
                        <a:pt x="1280" y="864"/>
                        <a:pt x="1210" y="933"/>
                        <a:pt x="1124" y="933"/>
                      </a:cubicBezTo>
                      <a:lnTo>
                        <a:pt x="155" y="933"/>
                      </a:lnTo>
                      <a:cubicBezTo>
                        <a:pt x="69" y="933"/>
                        <a:pt x="0" y="864"/>
                        <a:pt x="0" y="778"/>
                      </a:cubicBezTo>
                      <a:lnTo>
                        <a:pt x="0" y="155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385723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6" name="Rectangle 123"/>
                <p:cNvSpPr>
                  <a:spLocks noChangeArrowheads="1"/>
                </p:cNvSpPr>
                <p:nvPr/>
              </p:nvSpPr>
              <p:spPr bwMode="auto">
                <a:xfrm>
                  <a:off x="4148" y="1831"/>
                  <a:ext cx="157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8*8 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27" name="Rectangle 124"/>
                <p:cNvSpPr>
                  <a:spLocks noChangeArrowheads="1"/>
                </p:cNvSpPr>
                <p:nvPr/>
              </p:nvSpPr>
              <p:spPr bwMode="auto">
                <a:xfrm>
                  <a:off x="4270" y="1831"/>
                  <a:ext cx="12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CP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28" name="Rectangle 125"/>
                <p:cNvSpPr>
                  <a:spLocks noChangeArrowheads="1"/>
                </p:cNvSpPr>
                <p:nvPr/>
              </p:nvSpPr>
              <p:spPr bwMode="auto">
                <a:xfrm>
                  <a:off x="4365" y="1831"/>
                  <a:ext cx="7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E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29" name="Rectangle 126"/>
                <p:cNvSpPr>
                  <a:spLocks noChangeArrowheads="1"/>
                </p:cNvSpPr>
                <p:nvPr/>
              </p:nvSpPr>
              <p:spPr bwMode="auto">
                <a:xfrm>
                  <a:off x="4413" y="1831"/>
                  <a:ext cx="4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 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30" name="Rectangle 127"/>
                <p:cNvSpPr>
                  <a:spLocks noChangeArrowheads="1"/>
                </p:cNvSpPr>
                <p:nvPr/>
              </p:nvSpPr>
              <p:spPr bwMode="auto">
                <a:xfrm>
                  <a:off x="4200" y="1918"/>
                  <a:ext cx="15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Mes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31" name="Rectangle 128"/>
                <p:cNvSpPr>
                  <a:spLocks noChangeArrowheads="1"/>
                </p:cNvSpPr>
                <p:nvPr/>
              </p:nvSpPr>
              <p:spPr bwMode="auto">
                <a:xfrm>
                  <a:off x="4322" y="1918"/>
                  <a:ext cx="71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h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32" name="Freeform 129"/>
                <p:cNvSpPr>
                  <a:spLocks/>
                </p:cNvSpPr>
                <p:nvPr/>
              </p:nvSpPr>
              <p:spPr bwMode="auto">
                <a:xfrm>
                  <a:off x="4211" y="2116"/>
                  <a:ext cx="534" cy="105"/>
                </a:xfrm>
                <a:custGeom>
                  <a:avLst/>
                  <a:gdLst>
                    <a:gd name="T0" fmla="*/ 0 w 1640"/>
                    <a:gd name="T1" fmla="*/ 54 h 320"/>
                    <a:gd name="T2" fmla="*/ 0 w 1640"/>
                    <a:gd name="T3" fmla="*/ 54 h 320"/>
                    <a:gd name="T4" fmla="*/ 54 w 1640"/>
                    <a:gd name="T5" fmla="*/ 0 h 320"/>
                    <a:gd name="T6" fmla="*/ 1587 w 1640"/>
                    <a:gd name="T7" fmla="*/ 0 h 320"/>
                    <a:gd name="T8" fmla="*/ 1640 w 1640"/>
                    <a:gd name="T9" fmla="*/ 54 h 320"/>
                    <a:gd name="T10" fmla="*/ 1640 w 1640"/>
                    <a:gd name="T11" fmla="*/ 267 h 320"/>
                    <a:gd name="T12" fmla="*/ 1587 w 1640"/>
                    <a:gd name="T13" fmla="*/ 320 h 320"/>
                    <a:gd name="T14" fmla="*/ 54 w 1640"/>
                    <a:gd name="T15" fmla="*/ 320 h 320"/>
                    <a:gd name="T16" fmla="*/ 0 w 1640"/>
                    <a:gd name="T17" fmla="*/ 267 h 320"/>
                    <a:gd name="T18" fmla="*/ 0 w 1640"/>
                    <a:gd name="T19" fmla="*/ 54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40" h="320">
                      <a:moveTo>
                        <a:pt x="0" y="54"/>
                      </a:moveTo>
                      <a:lnTo>
                        <a:pt x="0" y="54"/>
                      </a:lnTo>
                      <a:cubicBezTo>
                        <a:pt x="0" y="24"/>
                        <a:pt x="24" y="0"/>
                        <a:pt x="54" y="0"/>
                      </a:cubicBezTo>
                      <a:lnTo>
                        <a:pt x="1587" y="0"/>
                      </a:lnTo>
                      <a:cubicBezTo>
                        <a:pt x="1617" y="0"/>
                        <a:pt x="1640" y="24"/>
                        <a:pt x="1640" y="54"/>
                      </a:cubicBezTo>
                      <a:lnTo>
                        <a:pt x="1640" y="267"/>
                      </a:lnTo>
                      <a:cubicBezTo>
                        <a:pt x="1640" y="296"/>
                        <a:pt x="1617" y="320"/>
                        <a:pt x="1587" y="320"/>
                      </a:cubicBezTo>
                      <a:lnTo>
                        <a:pt x="54" y="320"/>
                      </a:lnTo>
                      <a:cubicBezTo>
                        <a:pt x="24" y="320"/>
                        <a:pt x="0" y="296"/>
                        <a:pt x="0" y="267"/>
                      </a:cubicBez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3" name="Rectangle 130"/>
                <p:cNvSpPr>
                  <a:spLocks noChangeArrowheads="1"/>
                </p:cNvSpPr>
                <p:nvPr/>
              </p:nvSpPr>
              <p:spPr bwMode="auto">
                <a:xfrm>
                  <a:off x="4409" y="2128"/>
                  <a:ext cx="16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PPU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34" name="Rectangle 131"/>
                <p:cNvSpPr>
                  <a:spLocks noChangeArrowheads="1"/>
                </p:cNvSpPr>
                <p:nvPr/>
              </p:nvSpPr>
              <p:spPr bwMode="auto">
                <a:xfrm>
                  <a:off x="4044" y="2274"/>
                  <a:ext cx="8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C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35" name="Rectangle 132"/>
                <p:cNvSpPr>
                  <a:spLocks noChangeArrowheads="1"/>
                </p:cNvSpPr>
                <p:nvPr/>
              </p:nvSpPr>
              <p:spPr bwMode="auto">
                <a:xfrm>
                  <a:off x="4096" y="2274"/>
                  <a:ext cx="9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or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36" name="Rectangle 133"/>
                <p:cNvSpPr>
                  <a:spLocks noChangeArrowheads="1"/>
                </p:cNvSpPr>
                <p:nvPr/>
              </p:nvSpPr>
              <p:spPr bwMode="auto">
                <a:xfrm>
                  <a:off x="4161" y="2274"/>
                  <a:ext cx="6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e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37" name="Rectangle 134"/>
                <p:cNvSpPr>
                  <a:spLocks noChangeArrowheads="1"/>
                </p:cNvSpPr>
                <p:nvPr/>
              </p:nvSpPr>
              <p:spPr bwMode="auto">
                <a:xfrm>
                  <a:off x="4204" y="2274"/>
                  <a:ext cx="87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G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38" name="Rectangle 135"/>
                <p:cNvSpPr>
                  <a:spLocks noChangeArrowheads="1"/>
                </p:cNvSpPr>
                <p:nvPr/>
              </p:nvSpPr>
              <p:spPr bwMode="auto">
                <a:xfrm>
                  <a:off x="4257" y="2274"/>
                  <a:ext cx="6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r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39" name="Rectangle 136"/>
                <p:cNvSpPr>
                  <a:spLocks noChangeArrowheads="1"/>
                </p:cNvSpPr>
                <p:nvPr/>
              </p:nvSpPr>
              <p:spPr bwMode="auto">
                <a:xfrm>
                  <a:off x="4287" y="2274"/>
                  <a:ext cx="10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ou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40" name="Rectangle 137"/>
                <p:cNvSpPr>
                  <a:spLocks noChangeArrowheads="1"/>
                </p:cNvSpPr>
                <p:nvPr/>
              </p:nvSpPr>
              <p:spPr bwMode="auto">
                <a:xfrm>
                  <a:off x="4361" y="2274"/>
                  <a:ext cx="71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p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41" name="Rectangle 138"/>
                <p:cNvSpPr>
                  <a:spLocks noChangeArrowheads="1"/>
                </p:cNvSpPr>
                <p:nvPr/>
              </p:nvSpPr>
              <p:spPr bwMode="auto">
                <a:xfrm>
                  <a:off x="4421" y="2274"/>
                  <a:ext cx="67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3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42" name="Freeform 139"/>
                <p:cNvSpPr>
                  <a:spLocks/>
                </p:cNvSpPr>
                <p:nvPr/>
              </p:nvSpPr>
              <p:spPr bwMode="auto">
                <a:xfrm>
                  <a:off x="4484" y="2260"/>
                  <a:ext cx="230" cy="96"/>
                </a:xfrm>
                <a:custGeom>
                  <a:avLst/>
                  <a:gdLst>
                    <a:gd name="T0" fmla="*/ 0 w 707"/>
                    <a:gd name="T1" fmla="*/ 49 h 294"/>
                    <a:gd name="T2" fmla="*/ 0 w 707"/>
                    <a:gd name="T3" fmla="*/ 49 h 294"/>
                    <a:gd name="T4" fmla="*/ 49 w 707"/>
                    <a:gd name="T5" fmla="*/ 0 h 294"/>
                    <a:gd name="T6" fmla="*/ 658 w 707"/>
                    <a:gd name="T7" fmla="*/ 0 h 294"/>
                    <a:gd name="T8" fmla="*/ 707 w 707"/>
                    <a:gd name="T9" fmla="*/ 49 h 294"/>
                    <a:gd name="T10" fmla="*/ 707 w 707"/>
                    <a:gd name="T11" fmla="*/ 245 h 294"/>
                    <a:gd name="T12" fmla="*/ 658 w 707"/>
                    <a:gd name="T13" fmla="*/ 294 h 294"/>
                    <a:gd name="T14" fmla="*/ 49 w 707"/>
                    <a:gd name="T15" fmla="*/ 294 h 294"/>
                    <a:gd name="T16" fmla="*/ 0 w 707"/>
                    <a:gd name="T17" fmla="*/ 245 h 294"/>
                    <a:gd name="T18" fmla="*/ 0 w 707"/>
                    <a:gd name="T19" fmla="*/ 49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07" h="294">
                      <a:moveTo>
                        <a:pt x="0" y="49"/>
                      </a:moveTo>
                      <a:lnTo>
                        <a:pt x="0" y="49"/>
                      </a:lnTo>
                      <a:cubicBezTo>
                        <a:pt x="0" y="22"/>
                        <a:pt x="22" y="0"/>
                        <a:pt x="49" y="0"/>
                      </a:cubicBezTo>
                      <a:lnTo>
                        <a:pt x="658" y="0"/>
                      </a:lnTo>
                      <a:cubicBezTo>
                        <a:pt x="685" y="0"/>
                        <a:pt x="707" y="22"/>
                        <a:pt x="707" y="49"/>
                      </a:cubicBezTo>
                      <a:lnTo>
                        <a:pt x="707" y="245"/>
                      </a:lnTo>
                      <a:cubicBezTo>
                        <a:pt x="707" y="272"/>
                        <a:pt x="685" y="294"/>
                        <a:pt x="658" y="294"/>
                      </a:cubicBezTo>
                      <a:lnTo>
                        <a:pt x="49" y="294"/>
                      </a:lnTo>
                      <a:cubicBezTo>
                        <a:pt x="22" y="294"/>
                        <a:pt x="0" y="272"/>
                        <a:pt x="0" y="245"/>
                      </a:cubicBez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3" name="Rectangle 140"/>
                <p:cNvSpPr>
                  <a:spLocks noChangeArrowheads="1"/>
                </p:cNvSpPr>
                <p:nvPr/>
              </p:nvSpPr>
              <p:spPr bwMode="auto">
                <a:xfrm>
                  <a:off x="4532" y="2268"/>
                  <a:ext cx="11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iM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44" name="Rectangle 141"/>
                <p:cNvSpPr>
                  <a:spLocks noChangeArrowheads="1"/>
                </p:cNvSpPr>
                <p:nvPr/>
              </p:nvSpPr>
              <p:spPr bwMode="auto">
                <a:xfrm>
                  <a:off x="4614" y="2268"/>
                  <a:ext cx="8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C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45" name="Freeform 142"/>
                <p:cNvSpPr>
                  <a:spLocks/>
                </p:cNvSpPr>
                <p:nvPr/>
              </p:nvSpPr>
              <p:spPr bwMode="auto">
                <a:xfrm>
                  <a:off x="3994" y="2507"/>
                  <a:ext cx="890" cy="135"/>
                </a:xfrm>
                <a:custGeom>
                  <a:avLst/>
                  <a:gdLst>
                    <a:gd name="T0" fmla="*/ 0 w 2733"/>
                    <a:gd name="T1" fmla="*/ 69 h 414"/>
                    <a:gd name="T2" fmla="*/ 0 w 2733"/>
                    <a:gd name="T3" fmla="*/ 69 h 414"/>
                    <a:gd name="T4" fmla="*/ 69 w 2733"/>
                    <a:gd name="T5" fmla="*/ 0 h 414"/>
                    <a:gd name="T6" fmla="*/ 2664 w 2733"/>
                    <a:gd name="T7" fmla="*/ 0 h 414"/>
                    <a:gd name="T8" fmla="*/ 2733 w 2733"/>
                    <a:gd name="T9" fmla="*/ 69 h 414"/>
                    <a:gd name="T10" fmla="*/ 2733 w 2733"/>
                    <a:gd name="T11" fmla="*/ 345 h 414"/>
                    <a:gd name="T12" fmla="*/ 2664 w 2733"/>
                    <a:gd name="T13" fmla="*/ 414 h 414"/>
                    <a:gd name="T14" fmla="*/ 69 w 2733"/>
                    <a:gd name="T15" fmla="*/ 414 h 414"/>
                    <a:gd name="T16" fmla="*/ 0 w 2733"/>
                    <a:gd name="T17" fmla="*/ 345 h 414"/>
                    <a:gd name="T18" fmla="*/ 0 w 2733"/>
                    <a:gd name="T19" fmla="*/ 69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33" h="414">
                      <a:moveTo>
                        <a:pt x="0" y="69"/>
                      </a:moveTo>
                      <a:lnTo>
                        <a:pt x="0" y="69"/>
                      </a:lnTo>
                      <a:cubicBezTo>
                        <a:pt x="0" y="31"/>
                        <a:pt x="31" y="0"/>
                        <a:pt x="69" y="0"/>
                      </a:cubicBezTo>
                      <a:lnTo>
                        <a:pt x="2664" y="0"/>
                      </a:lnTo>
                      <a:cubicBezTo>
                        <a:pt x="2702" y="0"/>
                        <a:pt x="2733" y="31"/>
                        <a:pt x="2733" y="69"/>
                      </a:cubicBezTo>
                      <a:lnTo>
                        <a:pt x="2733" y="345"/>
                      </a:lnTo>
                      <a:cubicBezTo>
                        <a:pt x="2733" y="383"/>
                        <a:pt x="2702" y="414"/>
                        <a:pt x="2664" y="414"/>
                      </a:cubicBezTo>
                      <a:lnTo>
                        <a:pt x="69" y="414"/>
                      </a:lnTo>
                      <a:cubicBezTo>
                        <a:pt x="31" y="414"/>
                        <a:pt x="0" y="383"/>
                        <a:pt x="0" y="345"/>
                      </a:cubicBez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6" name="Rectangle 143"/>
                <p:cNvSpPr>
                  <a:spLocks noChangeArrowheads="1"/>
                </p:cNvSpPr>
                <p:nvPr/>
              </p:nvSpPr>
              <p:spPr bwMode="auto">
                <a:xfrm>
                  <a:off x="4312" y="2537"/>
                  <a:ext cx="9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M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47" name="Rectangle 144"/>
                <p:cNvSpPr>
                  <a:spLocks noChangeArrowheads="1"/>
                </p:cNvSpPr>
                <p:nvPr/>
              </p:nvSpPr>
              <p:spPr bwMode="auto">
                <a:xfrm>
                  <a:off x="4377" y="2537"/>
                  <a:ext cx="6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e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48" name="Rectangle 145"/>
                <p:cNvSpPr>
                  <a:spLocks noChangeArrowheads="1"/>
                </p:cNvSpPr>
                <p:nvPr/>
              </p:nvSpPr>
              <p:spPr bwMode="auto">
                <a:xfrm>
                  <a:off x="4407" y="2537"/>
                  <a:ext cx="91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m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49" name="Rectangle 146"/>
                <p:cNvSpPr>
                  <a:spLocks noChangeArrowheads="1"/>
                </p:cNvSpPr>
                <p:nvPr/>
              </p:nvSpPr>
              <p:spPr bwMode="auto">
                <a:xfrm>
                  <a:off x="4464" y="2537"/>
                  <a:ext cx="9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or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50" name="Rectangle 147"/>
                <p:cNvSpPr>
                  <a:spLocks noChangeArrowheads="1"/>
                </p:cNvSpPr>
                <p:nvPr/>
              </p:nvSpPr>
              <p:spPr bwMode="auto">
                <a:xfrm>
                  <a:off x="4529" y="2537"/>
                  <a:ext cx="6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y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51" name="Freeform 148"/>
                <p:cNvSpPr>
                  <a:spLocks/>
                </p:cNvSpPr>
                <p:nvPr/>
              </p:nvSpPr>
              <p:spPr bwMode="auto">
                <a:xfrm>
                  <a:off x="3612" y="2008"/>
                  <a:ext cx="0" cy="116"/>
                </a:xfrm>
                <a:custGeom>
                  <a:avLst/>
                  <a:gdLst>
                    <a:gd name="T0" fmla="*/ 0 w 1"/>
                    <a:gd name="T1" fmla="*/ 0 h 355"/>
                    <a:gd name="T2" fmla="*/ 0 w 1"/>
                    <a:gd name="T3" fmla="*/ 0 h 355"/>
                    <a:gd name="T4" fmla="*/ 1 w 1"/>
                    <a:gd name="T5" fmla="*/ 355 h 3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5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355"/>
                      </a:ln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2" name="Freeform 149"/>
                <p:cNvSpPr>
                  <a:spLocks/>
                </p:cNvSpPr>
                <p:nvPr/>
              </p:nvSpPr>
              <p:spPr bwMode="auto">
                <a:xfrm>
                  <a:off x="3612" y="2008"/>
                  <a:ext cx="0" cy="116"/>
                </a:xfrm>
                <a:custGeom>
                  <a:avLst/>
                  <a:gdLst>
                    <a:gd name="T0" fmla="*/ 0 w 1"/>
                    <a:gd name="T1" fmla="*/ 0 h 355"/>
                    <a:gd name="T2" fmla="*/ 0 w 1"/>
                    <a:gd name="T3" fmla="*/ 0 h 355"/>
                    <a:gd name="T4" fmla="*/ 1 w 1"/>
                    <a:gd name="T5" fmla="*/ 355 h 3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5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355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3" name="Freeform 150"/>
                <p:cNvSpPr>
                  <a:spLocks/>
                </p:cNvSpPr>
                <p:nvPr/>
              </p:nvSpPr>
              <p:spPr bwMode="auto">
                <a:xfrm>
                  <a:off x="3217" y="2008"/>
                  <a:ext cx="0" cy="116"/>
                </a:xfrm>
                <a:custGeom>
                  <a:avLst/>
                  <a:gdLst>
                    <a:gd name="T0" fmla="*/ 0 h 355"/>
                    <a:gd name="T1" fmla="*/ 0 h 355"/>
                    <a:gd name="T2" fmla="*/ 355 h 355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5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55"/>
                      </a:ln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4" name="Freeform 151"/>
                <p:cNvSpPr>
                  <a:spLocks/>
                </p:cNvSpPr>
                <p:nvPr/>
              </p:nvSpPr>
              <p:spPr bwMode="auto">
                <a:xfrm>
                  <a:off x="3217" y="2008"/>
                  <a:ext cx="0" cy="116"/>
                </a:xfrm>
                <a:custGeom>
                  <a:avLst/>
                  <a:gdLst>
                    <a:gd name="T0" fmla="*/ 0 h 355"/>
                    <a:gd name="T1" fmla="*/ 0 h 355"/>
                    <a:gd name="T2" fmla="*/ 355 h 355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5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55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5" name="Freeform 152"/>
                <p:cNvSpPr>
                  <a:spLocks/>
                </p:cNvSpPr>
                <p:nvPr/>
              </p:nvSpPr>
              <p:spPr bwMode="auto">
                <a:xfrm>
                  <a:off x="3321" y="2208"/>
                  <a:ext cx="0" cy="299"/>
                </a:xfrm>
                <a:custGeom>
                  <a:avLst/>
                  <a:gdLst>
                    <a:gd name="T0" fmla="*/ 0 h 919"/>
                    <a:gd name="T1" fmla="*/ 0 h 919"/>
                    <a:gd name="T2" fmla="*/ 919 h 919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91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919"/>
                      </a:ln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6" name="Freeform 153"/>
                <p:cNvSpPr>
                  <a:spLocks/>
                </p:cNvSpPr>
                <p:nvPr/>
              </p:nvSpPr>
              <p:spPr bwMode="auto">
                <a:xfrm>
                  <a:off x="3321" y="2208"/>
                  <a:ext cx="0" cy="299"/>
                </a:xfrm>
                <a:custGeom>
                  <a:avLst/>
                  <a:gdLst>
                    <a:gd name="T0" fmla="*/ 0 h 919"/>
                    <a:gd name="T1" fmla="*/ 0 h 919"/>
                    <a:gd name="T2" fmla="*/ 919 h 919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91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919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7" name="Freeform 154"/>
                <p:cNvSpPr>
                  <a:spLocks noEditPoints="1"/>
                </p:cNvSpPr>
                <p:nvPr/>
              </p:nvSpPr>
              <p:spPr bwMode="auto">
                <a:xfrm>
                  <a:off x="3052" y="1717"/>
                  <a:ext cx="851" cy="660"/>
                </a:xfrm>
                <a:custGeom>
                  <a:avLst/>
                  <a:gdLst>
                    <a:gd name="T0" fmla="*/ 0 w 2614"/>
                    <a:gd name="T1" fmla="*/ 0 h 2026"/>
                    <a:gd name="T2" fmla="*/ 294 w 2614"/>
                    <a:gd name="T3" fmla="*/ 0 h 2026"/>
                    <a:gd name="T4" fmla="*/ 507 w 2614"/>
                    <a:gd name="T5" fmla="*/ 0 h 2026"/>
                    <a:gd name="T6" fmla="*/ 587 w 2614"/>
                    <a:gd name="T7" fmla="*/ 0 h 2026"/>
                    <a:gd name="T8" fmla="*/ 880 w 2614"/>
                    <a:gd name="T9" fmla="*/ 0 h 2026"/>
                    <a:gd name="T10" fmla="*/ 1094 w 2614"/>
                    <a:gd name="T11" fmla="*/ 0 h 2026"/>
                    <a:gd name="T12" fmla="*/ 1174 w 2614"/>
                    <a:gd name="T13" fmla="*/ 0 h 2026"/>
                    <a:gd name="T14" fmla="*/ 1467 w 2614"/>
                    <a:gd name="T15" fmla="*/ 0 h 2026"/>
                    <a:gd name="T16" fmla="*/ 1680 w 2614"/>
                    <a:gd name="T17" fmla="*/ 0 h 2026"/>
                    <a:gd name="T18" fmla="*/ 1760 w 2614"/>
                    <a:gd name="T19" fmla="*/ 0 h 2026"/>
                    <a:gd name="T20" fmla="*/ 2054 w 2614"/>
                    <a:gd name="T21" fmla="*/ 0 h 2026"/>
                    <a:gd name="T22" fmla="*/ 2267 w 2614"/>
                    <a:gd name="T23" fmla="*/ 0 h 2026"/>
                    <a:gd name="T24" fmla="*/ 2347 w 2614"/>
                    <a:gd name="T25" fmla="*/ 0 h 2026"/>
                    <a:gd name="T26" fmla="*/ 2614 w 2614"/>
                    <a:gd name="T27" fmla="*/ 26 h 2026"/>
                    <a:gd name="T28" fmla="*/ 2614 w 2614"/>
                    <a:gd name="T29" fmla="*/ 240 h 2026"/>
                    <a:gd name="T30" fmla="*/ 2614 w 2614"/>
                    <a:gd name="T31" fmla="*/ 320 h 2026"/>
                    <a:gd name="T32" fmla="*/ 2614 w 2614"/>
                    <a:gd name="T33" fmla="*/ 613 h 2026"/>
                    <a:gd name="T34" fmla="*/ 2614 w 2614"/>
                    <a:gd name="T35" fmla="*/ 826 h 2026"/>
                    <a:gd name="T36" fmla="*/ 2614 w 2614"/>
                    <a:gd name="T37" fmla="*/ 906 h 2026"/>
                    <a:gd name="T38" fmla="*/ 2614 w 2614"/>
                    <a:gd name="T39" fmla="*/ 1200 h 2026"/>
                    <a:gd name="T40" fmla="*/ 2614 w 2614"/>
                    <a:gd name="T41" fmla="*/ 1413 h 2026"/>
                    <a:gd name="T42" fmla="*/ 2614 w 2614"/>
                    <a:gd name="T43" fmla="*/ 1493 h 2026"/>
                    <a:gd name="T44" fmla="*/ 2614 w 2614"/>
                    <a:gd name="T45" fmla="*/ 1786 h 2026"/>
                    <a:gd name="T46" fmla="*/ 2614 w 2614"/>
                    <a:gd name="T47" fmla="*/ 2000 h 2026"/>
                    <a:gd name="T48" fmla="*/ 2560 w 2614"/>
                    <a:gd name="T49" fmla="*/ 2026 h 2026"/>
                    <a:gd name="T50" fmla="*/ 2267 w 2614"/>
                    <a:gd name="T51" fmla="*/ 2026 h 2026"/>
                    <a:gd name="T52" fmla="*/ 2054 w 2614"/>
                    <a:gd name="T53" fmla="*/ 2026 h 2026"/>
                    <a:gd name="T54" fmla="*/ 1974 w 2614"/>
                    <a:gd name="T55" fmla="*/ 2026 h 2026"/>
                    <a:gd name="T56" fmla="*/ 1680 w 2614"/>
                    <a:gd name="T57" fmla="*/ 2026 h 2026"/>
                    <a:gd name="T58" fmla="*/ 1467 w 2614"/>
                    <a:gd name="T59" fmla="*/ 2026 h 2026"/>
                    <a:gd name="T60" fmla="*/ 1387 w 2614"/>
                    <a:gd name="T61" fmla="*/ 2026 h 2026"/>
                    <a:gd name="T62" fmla="*/ 1094 w 2614"/>
                    <a:gd name="T63" fmla="*/ 2026 h 2026"/>
                    <a:gd name="T64" fmla="*/ 880 w 2614"/>
                    <a:gd name="T65" fmla="*/ 2026 h 2026"/>
                    <a:gd name="T66" fmla="*/ 800 w 2614"/>
                    <a:gd name="T67" fmla="*/ 2026 h 2026"/>
                    <a:gd name="T68" fmla="*/ 507 w 2614"/>
                    <a:gd name="T69" fmla="*/ 2026 h 2026"/>
                    <a:gd name="T70" fmla="*/ 294 w 2614"/>
                    <a:gd name="T71" fmla="*/ 2026 h 2026"/>
                    <a:gd name="T72" fmla="*/ 214 w 2614"/>
                    <a:gd name="T73" fmla="*/ 2026 h 2026"/>
                    <a:gd name="T74" fmla="*/ 0 w 2614"/>
                    <a:gd name="T75" fmla="*/ 1946 h 2026"/>
                    <a:gd name="T76" fmla="*/ 0 w 2614"/>
                    <a:gd name="T77" fmla="*/ 1733 h 2026"/>
                    <a:gd name="T78" fmla="*/ 0 w 2614"/>
                    <a:gd name="T79" fmla="*/ 1653 h 2026"/>
                    <a:gd name="T80" fmla="*/ 0 w 2614"/>
                    <a:gd name="T81" fmla="*/ 1360 h 2026"/>
                    <a:gd name="T82" fmla="*/ 0 w 2614"/>
                    <a:gd name="T83" fmla="*/ 1146 h 2026"/>
                    <a:gd name="T84" fmla="*/ 0 w 2614"/>
                    <a:gd name="T85" fmla="*/ 1066 h 2026"/>
                    <a:gd name="T86" fmla="*/ 0 w 2614"/>
                    <a:gd name="T87" fmla="*/ 773 h 2026"/>
                    <a:gd name="T88" fmla="*/ 0 w 2614"/>
                    <a:gd name="T89" fmla="*/ 560 h 2026"/>
                    <a:gd name="T90" fmla="*/ 0 w 2614"/>
                    <a:gd name="T91" fmla="*/ 480 h 2026"/>
                    <a:gd name="T92" fmla="*/ 0 w 2614"/>
                    <a:gd name="T93" fmla="*/ 186 h 2026"/>
                    <a:gd name="T94" fmla="*/ 0 w 2614"/>
                    <a:gd name="T95" fmla="*/ 0 h 20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614" h="202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14" y="0"/>
                      </a:lnTo>
                      <a:moveTo>
                        <a:pt x="294" y="0"/>
                      </a:moveTo>
                      <a:lnTo>
                        <a:pt x="294" y="0"/>
                      </a:lnTo>
                      <a:lnTo>
                        <a:pt x="507" y="0"/>
                      </a:lnTo>
                      <a:moveTo>
                        <a:pt x="587" y="0"/>
                      </a:moveTo>
                      <a:lnTo>
                        <a:pt x="587" y="0"/>
                      </a:lnTo>
                      <a:lnTo>
                        <a:pt x="800" y="0"/>
                      </a:lnTo>
                      <a:moveTo>
                        <a:pt x="880" y="0"/>
                      </a:moveTo>
                      <a:lnTo>
                        <a:pt x="880" y="0"/>
                      </a:lnTo>
                      <a:lnTo>
                        <a:pt x="1094" y="0"/>
                      </a:lnTo>
                      <a:moveTo>
                        <a:pt x="1174" y="0"/>
                      </a:moveTo>
                      <a:lnTo>
                        <a:pt x="1174" y="0"/>
                      </a:lnTo>
                      <a:lnTo>
                        <a:pt x="1387" y="0"/>
                      </a:lnTo>
                      <a:moveTo>
                        <a:pt x="1467" y="0"/>
                      </a:moveTo>
                      <a:lnTo>
                        <a:pt x="1467" y="0"/>
                      </a:lnTo>
                      <a:lnTo>
                        <a:pt x="1680" y="0"/>
                      </a:lnTo>
                      <a:moveTo>
                        <a:pt x="1760" y="0"/>
                      </a:moveTo>
                      <a:lnTo>
                        <a:pt x="1760" y="0"/>
                      </a:lnTo>
                      <a:lnTo>
                        <a:pt x="1974" y="0"/>
                      </a:lnTo>
                      <a:moveTo>
                        <a:pt x="2054" y="0"/>
                      </a:moveTo>
                      <a:lnTo>
                        <a:pt x="2054" y="0"/>
                      </a:lnTo>
                      <a:lnTo>
                        <a:pt x="2267" y="0"/>
                      </a:lnTo>
                      <a:moveTo>
                        <a:pt x="2347" y="0"/>
                      </a:moveTo>
                      <a:lnTo>
                        <a:pt x="2347" y="0"/>
                      </a:lnTo>
                      <a:lnTo>
                        <a:pt x="2560" y="0"/>
                      </a:lnTo>
                      <a:moveTo>
                        <a:pt x="2614" y="26"/>
                      </a:moveTo>
                      <a:lnTo>
                        <a:pt x="2614" y="26"/>
                      </a:lnTo>
                      <a:lnTo>
                        <a:pt x="2614" y="240"/>
                      </a:lnTo>
                      <a:moveTo>
                        <a:pt x="2614" y="320"/>
                      </a:moveTo>
                      <a:lnTo>
                        <a:pt x="2614" y="320"/>
                      </a:lnTo>
                      <a:lnTo>
                        <a:pt x="2614" y="533"/>
                      </a:lnTo>
                      <a:moveTo>
                        <a:pt x="2614" y="613"/>
                      </a:moveTo>
                      <a:lnTo>
                        <a:pt x="2614" y="613"/>
                      </a:lnTo>
                      <a:lnTo>
                        <a:pt x="2614" y="826"/>
                      </a:lnTo>
                      <a:moveTo>
                        <a:pt x="2614" y="906"/>
                      </a:moveTo>
                      <a:lnTo>
                        <a:pt x="2614" y="906"/>
                      </a:lnTo>
                      <a:lnTo>
                        <a:pt x="2614" y="1120"/>
                      </a:lnTo>
                      <a:moveTo>
                        <a:pt x="2614" y="1200"/>
                      </a:moveTo>
                      <a:lnTo>
                        <a:pt x="2614" y="1200"/>
                      </a:lnTo>
                      <a:lnTo>
                        <a:pt x="2614" y="1413"/>
                      </a:lnTo>
                      <a:moveTo>
                        <a:pt x="2614" y="1493"/>
                      </a:moveTo>
                      <a:lnTo>
                        <a:pt x="2614" y="1493"/>
                      </a:lnTo>
                      <a:lnTo>
                        <a:pt x="2614" y="1706"/>
                      </a:lnTo>
                      <a:moveTo>
                        <a:pt x="2614" y="1786"/>
                      </a:moveTo>
                      <a:lnTo>
                        <a:pt x="2614" y="1786"/>
                      </a:lnTo>
                      <a:lnTo>
                        <a:pt x="2614" y="2000"/>
                      </a:lnTo>
                      <a:moveTo>
                        <a:pt x="2560" y="2026"/>
                      </a:moveTo>
                      <a:lnTo>
                        <a:pt x="2560" y="2026"/>
                      </a:lnTo>
                      <a:lnTo>
                        <a:pt x="2347" y="2026"/>
                      </a:lnTo>
                      <a:moveTo>
                        <a:pt x="2267" y="2026"/>
                      </a:moveTo>
                      <a:lnTo>
                        <a:pt x="2267" y="2026"/>
                      </a:lnTo>
                      <a:lnTo>
                        <a:pt x="2054" y="2026"/>
                      </a:lnTo>
                      <a:moveTo>
                        <a:pt x="1974" y="2026"/>
                      </a:moveTo>
                      <a:lnTo>
                        <a:pt x="1974" y="2026"/>
                      </a:lnTo>
                      <a:lnTo>
                        <a:pt x="1760" y="2026"/>
                      </a:lnTo>
                      <a:moveTo>
                        <a:pt x="1680" y="2026"/>
                      </a:moveTo>
                      <a:lnTo>
                        <a:pt x="1680" y="2026"/>
                      </a:lnTo>
                      <a:lnTo>
                        <a:pt x="1467" y="2026"/>
                      </a:lnTo>
                      <a:moveTo>
                        <a:pt x="1387" y="2026"/>
                      </a:moveTo>
                      <a:lnTo>
                        <a:pt x="1387" y="2026"/>
                      </a:lnTo>
                      <a:lnTo>
                        <a:pt x="1174" y="2026"/>
                      </a:lnTo>
                      <a:moveTo>
                        <a:pt x="1094" y="2026"/>
                      </a:moveTo>
                      <a:lnTo>
                        <a:pt x="1094" y="2026"/>
                      </a:lnTo>
                      <a:lnTo>
                        <a:pt x="880" y="2026"/>
                      </a:lnTo>
                      <a:moveTo>
                        <a:pt x="800" y="2026"/>
                      </a:moveTo>
                      <a:lnTo>
                        <a:pt x="800" y="2026"/>
                      </a:lnTo>
                      <a:lnTo>
                        <a:pt x="587" y="2026"/>
                      </a:lnTo>
                      <a:moveTo>
                        <a:pt x="507" y="2026"/>
                      </a:moveTo>
                      <a:lnTo>
                        <a:pt x="507" y="2026"/>
                      </a:lnTo>
                      <a:lnTo>
                        <a:pt x="294" y="2026"/>
                      </a:lnTo>
                      <a:moveTo>
                        <a:pt x="214" y="2026"/>
                      </a:moveTo>
                      <a:lnTo>
                        <a:pt x="214" y="2026"/>
                      </a:lnTo>
                      <a:lnTo>
                        <a:pt x="0" y="2026"/>
                      </a:lnTo>
                      <a:moveTo>
                        <a:pt x="0" y="1946"/>
                      </a:moveTo>
                      <a:lnTo>
                        <a:pt x="0" y="1946"/>
                      </a:lnTo>
                      <a:lnTo>
                        <a:pt x="0" y="1733"/>
                      </a:lnTo>
                      <a:moveTo>
                        <a:pt x="0" y="1653"/>
                      </a:moveTo>
                      <a:lnTo>
                        <a:pt x="0" y="1653"/>
                      </a:lnTo>
                      <a:lnTo>
                        <a:pt x="0" y="1440"/>
                      </a:lnTo>
                      <a:moveTo>
                        <a:pt x="0" y="1360"/>
                      </a:moveTo>
                      <a:lnTo>
                        <a:pt x="0" y="1360"/>
                      </a:lnTo>
                      <a:lnTo>
                        <a:pt x="0" y="1146"/>
                      </a:lnTo>
                      <a:moveTo>
                        <a:pt x="0" y="1066"/>
                      </a:moveTo>
                      <a:lnTo>
                        <a:pt x="0" y="1066"/>
                      </a:lnTo>
                      <a:lnTo>
                        <a:pt x="0" y="853"/>
                      </a:lnTo>
                      <a:moveTo>
                        <a:pt x="0" y="773"/>
                      </a:moveTo>
                      <a:lnTo>
                        <a:pt x="0" y="773"/>
                      </a:lnTo>
                      <a:lnTo>
                        <a:pt x="0" y="560"/>
                      </a:lnTo>
                      <a:moveTo>
                        <a:pt x="0" y="480"/>
                      </a:moveTo>
                      <a:lnTo>
                        <a:pt x="0" y="480"/>
                      </a:lnTo>
                      <a:lnTo>
                        <a:pt x="0" y="266"/>
                      </a:lnTo>
                      <a:moveTo>
                        <a:pt x="0" y="186"/>
                      </a:moveTo>
                      <a:lnTo>
                        <a:pt x="0" y="18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8" name="Freeform 155"/>
                <p:cNvSpPr>
                  <a:spLocks/>
                </p:cNvSpPr>
                <p:nvPr/>
              </p:nvSpPr>
              <p:spPr bwMode="auto">
                <a:xfrm>
                  <a:off x="3096" y="1765"/>
                  <a:ext cx="264" cy="299"/>
                </a:xfrm>
                <a:custGeom>
                  <a:avLst/>
                  <a:gdLst>
                    <a:gd name="T0" fmla="*/ 0 w 813"/>
                    <a:gd name="T1" fmla="*/ 136 h 920"/>
                    <a:gd name="T2" fmla="*/ 0 w 813"/>
                    <a:gd name="T3" fmla="*/ 136 h 920"/>
                    <a:gd name="T4" fmla="*/ 135 w 813"/>
                    <a:gd name="T5" fmla="*/ 0 h 920"/>
                    <a:gd name="T6" fmla="*/ 678 w 813"/>
                    <a:gd name="T7" fmla="*/ 0 h 920"/>
                    <a:gd name="T8" fmla="*/ 813 w 813"/>
                    <a:gd name="T9" fmla="*/ 136 h 920"/>
                    <a:gd name="T10" fmla="*/ 813 w 813"/>
                    <a:gd name="T11" fmla="*/ 785 h 920"/>
                    <a:gd name="T12" fmla="*/ 678 w 813"/>
                    <a:gd name="T13" fmla="*/ 920 h 920"/>
                    <a:gd name="T14" fmla="*/ 135 w 813"/>
                    <a:gd name="T15" fmla="*/ 920 h 920"/>
                    <a:gd name="T16" fmla="*/ 0 w 813"/>
                    <a:gd name="T17" fmla="*/ 785 h 920"/>
                    <a:gd name="T18" fmla="*/ 0 w 813"/>
                    <a:gd name="T19" fmla="*/ 136 h 9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3" h="920">
                      <a:moveTo>
                        <a:pt x="0" y="136"/>
                      </a:moveTo>
                      <a:lnTo>
                        <a:pt x="0" y="136"/>
                      </a:lnTo>
                      <a:cubicBezTo>
                        <a:pt x="0" y="61"/>
                        <a:pt x="61" y="0"/>
                        <a:pt x="135" y="0"/>
                      </a:cubicBezTo>
                      <a:lnTo>
                        <a:pt x="678" y="0"/>
                      </a:lnTo>
                      <a:cubicBezTo>
                        <a:pt x="752" y="0"/>
                        <a:pt x="813" y="61"/>
                        <a:pt x="813" y="136"/>
                      </a:cubicBezTo>
                      <a:lnTo>
                        <a:pt x="813" y="785"/>
                      </a:lnTo>
                      <a:cubicBezTo>
                        <a:pt x="813" y="859"/>
                        <a:pt x="752" y="920"/>
                        <a:pt x="678" y="920"/>
                      </a:cubicBezTo>
                      <a:lnTo>
                        <a:pt x="135" y="920"/>
                      </a:lnTo>
                      <a:cubicBezTo>
                        <a:pt x="61" y="920"/>
                        <a:pt x="0" y="859"/>
                        <a:pt x="0" y="785"/>
                      </a:cubicBezTo>
                      <a:lnTo>
                        <a:pt x="0" y="1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9" name="Freeform 156"/>
                <p:cNvSpPr>
                  <a:spLocks/>
                </p:cNvSpPr>
                <p:nvPr/>
              </p:nvSpPr>
              <p:spPr bwMode="auto">
                <a:xfrm>
                  <a:off x="3096" y="1765"/>
                  <a:ext cx="264" cy="299"/>
                </a:xfrm>
                <a:custGeom>
                  <a:avLst/>
                  <a:gdLst>
                    <a:gd name="T0" fmla="*/ 0 w 813"/>
                    <a:gd name="T1" fmla="*/ 136 h 920"/>
                    <a:gd name="T2" fmla="*/ 0 w 813"/>
                    <a:gd name="T3" fmla="*/ 136 h 920"/>
                    <a:gd name="T4" fmla="*/ 135 w 813"/>
                    <a:gd name="T5" fmla="*/ 0 h 920"/>
                    <a:gd name="T6" fmla="*/ 678 w 813"/>
                    <a:gd name="T7" fmla="*/ 0 h 920"/>
                    <a:gd name="T8" fmla="*/ 813 w 813"/>
                    <a:gd name="T9" fmla="*/ 136 h 920"/>
                    <a:gd name="T10" fmla="*/ 813 w 813"/>
                    <a:gd name="T11" fmla="*/ 785 h 920"/>
                    <a:gd name="T12" fmla="*/ 678 w 813"/>
                    <a:gd name="T13" fmla="*/ 920 h 920"/>
                    <a:gd name="T14" fmla="*/ 135 w 813"/>
                    <a:gd name="T15" fmla="*/ 920 h 920"/>
                    <a:gd name="T16" fmla="*/ 0 w 813"/>
                    <a:gd name="T17" fmla="*/ 785 h 920"/>
                    <a:gd name="T18" fmla="*/ 0 w 813"/>
                    <a:gd name="T19" fmla="*/ 136 h 9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13" h="920">
                      <a:moveTo>
                        <a:pt x="0" y="136"/>
                      </a:moveTo>
                      <a:lnTo>
                        <a:pt x="0" y="136"/>
                      </a:lnTo>
                      <a:cubicBezTo>
                        <a:pt x="0" y="61"/>
                        <a:pt x="61" y="0"/>
                        <a:pt x="135" y="0"/>
                      </a:cubicBezTo>
                      <a:lnTo>
                        <a:pt x="678" y="0"/>
                      </a:lnTo>
                      <a:cubicBezTo>
                        <a:pt x="752" y="0"/>
                        <a:pt x="813" y="61"/>
                        <a:pt x="813" y="136"/>
                      </a:cubicBezTo>
                      <a:lnTo>
                        <a:pt x="813" y="785"/>
                      </a:lnTo>
                      <a:cubicBezTo>
                        <a:pt x="813" y="859"/>
                        <a:pt x="752" y="920"/>
                        <a:pt x="678" y="920"/>
                      </a:cubicBezTo>
                      <a:lnTo>
                        <a:pt x="135" y="920"/>
                      </a:lnTo>
                      <a:cubicBezTo>
                        <a:pt x="61" y="920"/>
                        <a:pt x="0" y="859"/>
                        <a:pt x="0" y="785"/>
                      </a:cubicBezTo>
                      <a:lnTo>
                        <a:pt x="0" y="136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385723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0" name="Rectangle 157"/>
                <p:cNvSpPr>
                  <a:spLocks noChangeArrowheads="1"/>
                </p:cNvSpPr>
                <p:nvPr/>
              </p:nvSpPr>
              <p:spPr bwMode="auto">
                <a:xfrm>
                  <a:off x="3150" y="1876"/>
                  <a:ext cx="142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MP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1" name="Rectangle 158"/>
                <p:cNvSpPr>
                  <a:spLocks noChangeArrowheads="1"/>
                </p:cNvSpPr>
                <p:nvPr/>
              </p:nvSpPr>
              <p:spPr bwMode="auto">
                <a:xfrm>
                  <a:off x="3259" y="1876"/>
                  <a:ext cx="7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E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2" name="Freeform 159"/>
                <p:cNvSpPr>
                  <a:spLocks/>
                </p:cNvSpPr>
                <p:nvPr/>
              </p:nvSpPr>
              <p:spPr bwMode="auto">
                <a:xfrm>
                  <a:off x="3408" y="1760"/>
                  <a:ext cx="417" cy="304"/>
                </a:xfrm>
                <a:custGeom>
                  <a:avLst/>
                  <a:gdLst>
                    <a:gd name="T0" fmla="*/ 0 w 1280"/>
                    <a:gd name="T1" fmla="*/ 155 h 933"/>
                    <a:gd name="T2" fmla="*/ 0 w 1280"/>
                    <a:gd name="T3" fmla="*/ 155 h 933"/>
                    <a:gd name="T4" fmla="*/ 155 w 1280"/>
                    <a:gd name="T5" fmla="*/ 0 h 933"/>
                    <a:gd name="T6" fmla="*/ 1124 w 1280"/>
                    <a:gd name="T7" fmla="*/ 0 h 933"/>
                    <a:gd name="T8" fmla="*/ 1280 w 1280"/>
                    <a:gd name="T9" fmla="*/ 155 h 933"/>
                    <a:gd name="T10" fmla="*/ 1280 w 1280"/>
                    <a:gd name="T11" fmla="*/ 778 h 933"/>
                    <a:gd name="T12" fmla="*/ 1124 w 1280"/>
                    <a:gd name="T13" fmla="*/ 933 h 933"/>
                    <a:gd name="T14" fmla="*/ 155 w 1280"/>
                    <a:gd name="T15" fmla="*/ 933 h 933"/>
                    <a:gd name="T16" fmla="*/ 0 w 1280"/>
                    <a:gd name="T17" fmla="*/ 778 h 933"/>
                    <a:gd name="T18" fmla="*/ 0 w 1280"/>
                    <a:gd name="T19" fmla="*/ 155 h 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80" h="933">
                      <a:moveTo>
                        <a:pt x="0" y="155"/>
                      </a:moveTo>
                      <a:lnTo>
                        <a:pt x="0" y="155"/>
                      </a:lnTo>
                      <a:cubicBezTo>
                        <a:pt x="0" y="69"/>
                        <a:pt x="69" y="0"/>
                        <a:pt x="155" y="0"/>
                      </a:cubicBezTo>
                      <a:lnTo>
                        <a:pt x="1124" y="0"/>
                      </a:lnTo>
                      <a:cubicBezTo>
                        <a:pt x="1210" y="0"/>
                        <a:pt x="1280" y="69"/>
                        <a:pt x="1280" y="155"/>
                      </a:cubicBezTo>
                      <a:lnTo>
                        <a:pt x="1280" y="778"/>
                      </a:lnTo>
                      <a:cubicBezTo>
                        <a:pt x="1280" y="864"/>
                        <a:pt x="1210" y="933"/>
                        <a:pt x="1124" y="933"/>
                      </a:cubicBezTo>
                      <a:lnTo>
                        <a:pt x="155" y="933"/>
                      </a:lnTo>
                      <a:cubicBezTo>
                        <a:pt x="69" y="933"/>
                        <a:pt x="0" y="864"/>
                        <a:pt x="0" y="778"/>
                      </a:cubicBezTo>
                      <a:lnTo>
                        <a:pt x="0" y="1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3" name="Freeform 160"/>
                <p:cNvSpPr>
                  <a:spLocks/>
                </p:cNvSpPr>
                <p:nvPr/>
              </p:nvSpPr>
              <p:spPr bwMode="auto">
                <a:xfrm>
                  <a:off x="3408" y="1760"/>
                  <a:ext cx="417" cy="304"/>
                </a:xfrm>
                <a:custGeom>
                  <a:avLst/>
                  <a:gdLst>
                    <a:gd name="T0" fmla="*/ 0 w 1280"/>
                    <a:gd name="T1" fmla="*/ 155 h 933"/>
                    <a:gd name="T2" fmla="*/ 0 w 1280"/>
                    <a:gd name="T3" fmla="*/ 155 h 933"/>
                    <a:gd name="T4" fmla="*/ 155 w 1280"/>
                    <a:gd name="T5" fmla="*/ 0 h 933"/>
                    <a:gd name="T6" fmla="*/ 1124 w 1280"/>
                    <a:gd name="T7" fmla="*/ 0 h 933"/>
                    <a:gd name="T8" fmla="*/ 1280 w 1280"/>
                    <a:gd name="T9" fmla="*/ 155 h 933"/>
                    <a:gd name="T10" fmla="*/ 1280 w 1280"/>
                    <a:gd name="T11" fmla="*/ 778 h 933"/>
                    <a:gd name="T12" fmla="*/ 1124 w 1280"/>
                    <a:gd name="T13" fmla="*/ 933 h 933"/>
                    <a:gd name="T14" fmla="*/ 155 w 1280"/>
                    <a:gd name="T15" fmla="*/ 933 h 933"/>
                    <a:gd name="T16" fmla="*/ 0 w 1280"/>
                    <a:gd name="T17" fmla="*/ 778 h 933"/>
                    <a:gd name="T18" fmla="*/ 0 w 1280"/>
                    <a:gd name="T19" fmla="*/ 155 h 9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80" h="933">
                      <a:moveTo>
                        <a:pt x="0" y="155"/>
                      </a:moveTo>
                      <a:lnTo>
                        <a:pt x="0" y="155"/>
                      </a:lnTo>
                      <a:cubicBezTo>
                        <a:pt x="0" y="69"/>
                        <a:pt x="69" y="0"/>
                        <a:pt x="155" y="0"/>
                      </a:cubicBezTo>
                      <a:lnTo>
                        <a:pt x="1124" y="0"/>
                      </a:lnTo>
                      <a:cubicBezTo>
                        <a:pt x="1210" y="0"/>
                        <a:pt x="1280" y="69"/>
                        <a:pt x="1280" y="155"/>
                      </a:cubicBezTo>
                      <a:lnTo>
                        <a:pt x="1280" y="778"/>
                      </a:lnTo>
                      <a:cubicBezTo>
                        <a:pt x="1280" y="864"/>
                        <a:pt x="1210" y="933"/>
                        <a:pt x="1124" y="933"/>
                      </a:cubicBezTo>
                      <a:lnTo>
                        <a:pt x="155" y="933"/>
                      </a:lnTo>
                      <a:cubicBezTo>
                        <a:pt x="69" y="933"/>
                        <a:pt x="0" y="864"/>
                        <a:pt x="0" y="778"/>
                      </a:cubicBezTo>
                      <a:lnTo>
                        <a:pt x="0" y="155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385723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4" name="Rectangle 161"/>
                <p:cNvSpPr>
                  <a:spLocks noChangeArrowheads="1"/>
                </p:cNvSpPr>
                <p:nvPr/>
              </p:nvSpPr>
              <p:spPr bwMode="auto">
                <a:xfrm>
                  <a:off x="3485" y="1831"/>
                  <a:ext cx="157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8*8 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5" name="Rectangle 162"/>
                <p:cNvSpPr>
                  <a:spLocks noChangeArrowheads="1"/>
                </p:cNvSpPr>
                <p:nvPr/>
              </p:nvSpPr>
              <p:spPr bwMode="auto">
                <a:xfrm>
                  <a:off x="3606" y="1831"/>
                  <a:ext cx="12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CP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6" name="Rectangle 163"/>
                <p:cNvSpPr>
                  <a:spLocks noChangeArrowheads="1"/>
                </p:cNvSpPr>
                <p:nvPr/>
              </p:nvSpPr>
              <p:spPr bwMode="auto">
                <a:xfrm>
                  <a:off x="3702" y="1831"/>
                  <a:ext cx="7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E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7" name="Rectangle 164"/>
                <p:cNvSpPr>
                  <a:spLocks noChangeArrowheads="1"/>
                </p:cNvSpPr>
                <p:nvPr/>
              </p:nvSpPr>
              <p:spPr bwMode="auto">
                <a:xfrm>
                  <a:off x="3750" y="1831"/>
                  <a:ext cx="4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 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8" name="Rectangle 165"/>
                <p:cNvSpPr>
                  <a:spLocks noChangeArrowheads="1"/>
                </p:cNvSpPr>
                <p:nvPr/>
              </p:nvSpPr>
              <p:spPr bwMode="auto">
                <a:xfrm>
                  <a:off x="3537" y="1918"/>
                  <a:ext cx="15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Mes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9" name="Rectangle 166"/>
                <p:cNvSpPr>
                  <a:spLocks noChangeArrowheads="1"/>
                </p:cNvSpPr>
                <p:nvPr/>
              </p:nvSpPr>
              <p:spPr bwMode="auto">
                <a:xfrm>
                  <a:off x="3659" y="1918"/>
                  <a:ext cx="71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 Bold" panose="02020803070505020304" pitchFamily="18" charset="0"/>
                    </a:rPr>
                    <a:t>h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70" name="Freeform 167"/>
                <p:cNvSpPr>
                  <a:spLocks/>
                </p:cNvSpPr>
                <p:nvPr/>
              </p:nvSpPr>
              <p:spPr bwMode="auto">
                <a:xfrm>
                  <a:off x="3156" y="2116"/>
                  <a:ext cx="534" cy="105"/>
                </a:xfrm>
                <a:custGeom>
                  <a:avLst/>
                  <a:gdLst>
                    <a:gd name="T0" fmla="*/ 0 w 1640"/>
                    <a:gd name="T1" fmla="*/ 54 h 320"/>
                    <a:gd name="T2" fmla="*/ 0 w 1640"/>
                    <a:gd name="T3" fmla="*/ 54 h 320"/>
                    <a:gd name="T4" fmla="*/ 54 w 1640"/>
                    <a:gd name="T5" fmla="*/ 0 h 320"/>
                    <a:gd name="T6" fmla="*/ 1587 w 1640"/>
                    <a:gd name="T7" fmla="*/ 0 h 320"/>
                    <a:gd name="T8" fmla="*/ 1640 w 1640"/>
                    <a:gd name="T9" fmla="*/ 54 h 320"/>
                    <a:gd name="T10" fmla="*/ 1640 w 1640"/>
                    <a:gd name="T11" fmla="*/ 267 h 320"/>
                    <a:gd name="T12" fmla="*/ 1587 w 1640"/>
                    <a:gd name="T13" fmla="*/ 320 h 320"/>
                    <a:gd name="T14" fmla="*/ 54 w 1640"/>
                    <a:gd name="T15" fmla="*/ 320 h 320"/>
                    <a:gd name="T16" fmla="*/ 0 w 1640"/>
                    <a:gd name="T17" fmla="*/ 267 h 320"/>
                    <a:gd name="T18" fmla="*/ 0 w 1640"/>
                    <a:gd name="T19" fmla="*/ 54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40" h="320">
                      <a:moveTo>
                        <a:pt x="0" y="54"/>
                      </a:moveTo>
                      <a:lnTo>
                        <a:pt x="0" y="54"/>
                      </a:lnTo>
                      <a:cubicBezTo>
                        <a:pt x="0" y="24"/>
                        <a:pt x="24" y="0"/>
                        <a:pt x="54" y="0"/>
                      </a:cubicBezTo>
                      <a:lnTo>
                        <a:pt x="1587" y="0"/>
                      </a:lnTo>
                      <a:cubicBezTo>
                        <a:pt x="1617" y="0"/>
                        <a:pt x="1640" y="24"/>
                        <a:pt x="1640" y="54"/>
                      </a:cubicBezTo>
                      <a:lnTo>
                        <a:pt x="1640" y="267"/>
                      </a:lnTo>
                      <a:cubicBezTo>
                        <a:pt x="1640" y="296"/>
                        <a:pt x="1617" y="320"/>
                        <a:pt x="1587" y="320"/>
                      </a:cubicBezTo>
                      <a:lnTo>
                        <a:pt x="54" y="320"/>
                      </a:lnTo>
                      <a:cubicBezTo>
                        <a:pt x="24" y="320"/>
                        <a:pt x="0" y="296"/>
                        <a:pt x="0" y="267"/>
                      </a:cubicBez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1" name="Rectangle 168"/>
                <p:cNvSpPr>
                  <a:spLocks noChangeArrowheads="1"/>
                </p:cNvSpPr>
                <p:nvPr/>
              </p:nvSpPr>
              <p:spPr bwMode="auto">
                <a:xfrm>
                  <a:off x="3355" y="2128"/>
                  <a:ext cx="16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PPU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72" name="Freeform 169"/>
                <p:cNvSpPr>
                  <a:spLocks/>
                </p:cNvSpPr>
                <p:nvPr/>
              </p:nvSpPr>
              <p:spPr bwMode="auto">
                <a:xfrm>
                  <a:off x="3208" y="2260"/>
                  <a:ext cx="226" cy="96"/>
                </a:xfrm>
                <a:custGeom>
                  <a:avLst/>
                  <a:gdLst>
                    <a:gd name="T0" fmla="*/ 0 w 694"/>
                    <a:gd name="T1" fmla="*/ 49 h 294"/>
                    <a:gd name="T2" fmla="*/ 0 w 694"/>
                    <a:gd name="T3" fmla="*/ 49 h 294"/>
                    <a:gd name="T4" fmla="*/ 49 w 694"/>
                    <a:gd name="T5" fmla="*/ 0 h 294"/>
                    <a:gd name="T6" fmla="*/ 645 w 694"/>
                    <a:gd name="T7" fmla="*/ 0 h 294"/>
                    <a:gd name="T8" fmla="*/ 694 w 694"/>
                    <a:gd name="T9" fmla="*/ 49 h 294"/>
                    <a:gd name="T10" fmla="*/ 694 w 694"/>
                    <a:gd name="T11" fmla="*/ 245 h 294"/>
                    <a:gd name="T12" fmla="*/ 645 w 694"/>
                    <a:gd name="T13" fmla="*/ 294 h 294"/>
                    <a:gd name="T14" fmla="*/ 49 w 694"/>
                    <a:gd name="T15" fmla="*/ 294 h 294"/>
                    <a:gd name="T16" fmla="*/ 0 w 694"/>
                    <a:gd name="T17" fmla="*/ 245 h 294"/>
                    <a:gd name="T18" fmla="*/ 0 w 694"/>
                    <a:gd name="T19" fmla="*/ 49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94" h="294">
                      <a:moveTo>
                        <a:pt x="0" y="49"/>
                      </a:moveTo>
                      <a:lnTo>
                        <a:pt x="0" y="49"/>
                      </a:lnTo>
                      <a:cubicBezTo>
                        <a:pt x="0" y="22"/>
                        <a:pt x="22" y="0"/>
                        <a:pt x="49" y="0"/>
                      </a:cubicBezTo>
                      <a:lnTo>
                        <a:pt x="645" y="0"/>
                      </a:lnTo>
                      <a:cubicBezTo>
                        <a:pt x="672" y="0"/>
                        <a:pt x="694" y="22"/>
                        <a:pt x="694" y="49"/>
                      </a:cubicBezTo>
                      <a:lnTo>
                        <a:pt x="694" y="245"/>
                      </a:lnTo>
                      <a:cubicBezTo>
                        <a:pt x="694" y="272"/>
                        <a:pt x="672" y="294"/>
                        <a:pt x="645" y="294"/>
                      </a:cubicBezTo>
                      <a:lnTo>
                        <a:pt x="49" y="294"/>
                      </a:lnTo>
                      <a:cubicBezTo>
                        <a:pt x="22" y="294"/>
                        <a:pt x="0" y="272"/>
                        <a:pt x="0" y="245"/>
                      </a:cubicBez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3" name="Rectangle 170"/>
                <p:cNvSpPr>
                  <a:spLocks noChangeArrowheads="1"/>
                </p:cNvSpPr>
                <p:nvPr/>
              </p:nvSpPr>
              <p:spPr bwMode="auto">
                <a:xfrm>
                  <a:off x="3256" y="2268"/>
                  <a:ext cx="11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iM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74" name="Rectangle 171"/>
                <p:cNvSpPr>
                  <a:spLocks noChangeArrowheads="1"/>
                </p:cNvSpPr>
                <p:nvPr/>
              </p:nvSpPr>
              <p:spPr bwMode="auto">
                <a:xfrm>
                  <a:off x="3338" y="2268"/>
                  <a:ext cx="8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C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75" name="Freeform 172"/>
                <p:cNvSpPr>
                  <a:spLocks/>
                </p:cNvSpPr>
                <p:nvPr/>
              </p:nvSpPr>
              <p:spPr bwMode="auto">
                <a:xfrm>
                  <a:off x="3000" y="2507"/>
                  <a:ext cx="903" cy="135"/>
                </a:xfrm>
                <a:custGeom>
                  <a:avLst/>
                  <a:gdLst>
                    <a:gd name="T0" fmla="*/ 0 w 2774"/>
                    <a:gd name="T1" fmla="*/ 69 h 414"/>
                    <a:gd name="T2" fmla="*/ 0 w 2774"/>
                    <a:gd name="T3" fmla="*/ 69 h 414"/>
                    <a:gd name="T4" fmla="*/ 69 w 2774"/>
                    <a:gd name="T5" fmla="*/ 0 h 414"/>
                    <a:gd name="T6" fmla="*/ 2705 w 2774"/>
                    <a:gd name="T7" fmla="*/ 0 h 414"/>
                    <a:gd name="T8" fmla="*/ 2774 w 2774"/>
                    <a:gd name="T9" fmla="*/ 69 h 414"/>
                    <a:gd name="T10" fmla="*/ 2774 w 2774"/>
                    <a:gd name="T11" fmla="*/ 345 h 414"/>
                    <a:gd name="T12" fmla="*/ 2705 w 2774"/>
                    <a:gd name="T13" fmla="*/ 414 h 414"/>
                    <a:gd name="T14" fmla="*/ 69 w 2774"/>
                    <a:gd name="T15" fmla="*/ 414 h 414"/>
                    <a:gd name="T16" fmla="*/ 0 w 2774"/>
                    <a:gd name="T17" fmla="*/ 345 h 414"/>
                    <a:gd name="T18" fmla="*/ 0 w 2774"/>
                    <a:gd name="T19" fmla="*/ 69 h 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774" h="414">
                      <a:moveTo>
                        <a:pt x="0" y="69"/>
                      </a:moveTo>
                      <a:lnTo>
                        <a:pt x="0" y="69"/>
                      </a:lnTo>
                      <a:cubicBezTo>
                        <a:pt x="0" y="31"/>
                        <a:pt x="31" y="0"/>
                        <a:pt x="69" y="0"/>
                      </a:cubicBezTo>
                      <a:lnTo>
                        <a:pt x="2705" y="0"/>
                      </a:lnTo>
                      <a:cubicBezTo>
                        <a:pt x="2743" y="0"/>
                        <a:pt x="2774" y="31"/>
                        <a:pt x="2774" y="69"/>
                      </a:cubicBezTo>
                      <a:lnTo>
                        <a:pt x="2774" y="345"/>
                      </a:lnTo>
                      <a:cubicBezTo>
                        <a:pt x="2774" y="383"/>
                        <a:pt x="2743" y="414"/>
                        <a:pt x="2705" y="414"/>
                      </a:cubicBezTo>
                      <a:lnTo>
                        <a:pt x="69" y="414"/>
                      </a:lnTo>
                      <a:cubicBezTo>
                        <a:pt x="31" y="414"/>
                        <a:pt x="0" y="383"/>
                        <a:pt x="0" y="345"/>
                      </a:cubicBez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6" name="Rectangle 173"/>
                <p:cNvSpPr>
                  <a:spLocks noChangeArrowheads="1"/>
                </p:cNvSpPr>
                <p:nvPr/>
              </p:nvSpPr>
              <p:spPr bwMode="auto">
                <a:xfrm>
                  <a:off x="3327" y="2537"/>
                  <a:ext cx="9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M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77" name="Rectangle 174"/>
                <p:cNvSpPr>
                  <a:spLocks noChangeArrowheads="1"/>
                </p:cNvSpPr>
                <p:nvPr/>
              </p:nvSpPr>
              <p:spPr bwMode="auto">
                <a:xfrm>
                  <a:off x="3392" y="2537"/>
                  <a:ext cx="6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e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78" name="Rectangle 175"/>
                <p:cNvSpPr>
                  <a:spLocks noChangeArrowheads="1"/>
                </p:cNvSpPr>
                <p:nvPr/>
              </p:nvSpPr>
              <p:spPr bwMode="auto">
                <a:xfrm>
                  <a:off x="3422" y="2537"/>
                  <a:ext cx="91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m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79" name="Rectangle 176"/>
                <p:cNvSpPr>
                  <a:spLocks noChangeArrowheads="1"/>
                </p:cNvSpPr>
                <p:nvPr/>
              </p:nvSpPr>
              <p:spPr bwMode="auto">
                <a:xfrm>
                  <a:off x="3479" y="2537"/>
                  <a:ext cx="9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or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80" name="Rectangle 177"/>
                <p:cNvSpPr>
                  <a:spLocks noChangeArrowheads="1"/>
                </p:cNvSpPr>
                <p:nvPr/>
              </p:nvSpPr>
              <p:spPr bwMode="auto">
                <a:xfrm>
                  <a:off x="3544" y="2537"/>
                  <a:ext cx="68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y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81" name="Freeform 178"/>
                <p:cNvSpPr>
                  <a:spLocks/>
                </p:cNvSpPr>
                <p:nvPr/>
              </p:nvSpPr>
              <p:spPr bwMode="auto">
                <a:xfrm>
                  <a:off x="3286" y="1443"/>
                  <a:ext cx="1333" cy="204"/>
                </a:xfrm>
                <a:custGeom>
                  <a:avLst/>
                  <a:gdLst>
                    <a:gd name="T0" fmla="*/ 0 w 4094"/>
                    <a:gd name="T1" fmla="*/ 104 h 626"/>
                    <a:gd name="T2" fmla="*/ 0 w 4094"/>
                    <a:gd name="T3" fmla="*/ 104 h 626"/>
                    <a:gd name="T4" fmla="*/ 105 w 4094"/>
                    <a:gd name="T5" fmla="*/ 0 h 626"/>
                    <a:gd name="T6" fmla="*/ 3989 w 4094"/>
                    <a:gd name="T7" fmla="*/ 0 h 626"/>
                    <a:gd name="T8" fmla="*/ 4094 w 4094"/>
                    <a:gd name="T9" fmla="*/ 104 h 626"/>
                    <a:gd name="T10" fmla="*/ 4094 w 4094"/>
                    <a:gd name="T11" fmla="*/ 522 h 626"/>
                    <a:gd name="T12" fmla="*/ 3989 w 4094"/>
                    <a:gd name="T13" fmla="*/ 626 h 626"/>
                    <a:gd name="T14" fmla="*/ 105 w 4094"/>
                    <a:gd name="T15" fmla="*/ 626 h 626"/>
                    <a:gd name="T16" fmla="*/ 0 w 4094"/>
                    <a:gd name="T17" fmla="*/ 522 h 626"/>
                    <a:gd name="T18" fmla="*/ 0 w 4094"/>
                    <a:gd name="T19" fmla="*/ 104 h 6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094" h="626">
                      <a:moveTo>
                        <a:pt x="0" y="104"/>
                      </a:moveTo>
                      <a:lnTo>
                        <a:pt x="0" y="104"/>
                      </a:lnTo>
                      <a:cubicBezTo>
                        <a:pt x="0" y="46"/>
                        <a:pt x="47" y="0"/>
                        <a:pt x="105" y="0"/>
                      </a:cubicBezTo>
                      <a:lnTo>
                        <a:pt x="3989" y="0"/>
                      </a:lnTo>
                      <a:cubicBezTo>
                        <a:pt x="4047" y="0"/>
                        <a:pt x="4094" y="46"/>
                        <a:pt x="4094" y="104"/>
                      </a:cubicBezTo>
                      <a:lnTo>
                        <a:pt x="4094" y="522"/>
                      </a:lnTo>
                      <a:cubicBezTo>
                        <a:pt x="4094" y="579"/>
                        <a:pt x="4047" y="626"/>
                        <a:pt x="3989" y="626"/>
                      </a:cubicBezTo>
                      <a:lnTo>
                        <a:pt x="105" y="626"/>
                      </a:lnTo>
                      <a:cubicBezTo>
                        <a:pt x="47" y="626"/>
                        <a:pt x="0" y="579"/>
                        <a:pt x="0" y="522"/>
                      </a:cubicBez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7F7F7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2" name="Rectangle 179"/>
                <p:cNvSpPr>
                  <a:spLocks noChangeArrowheads="1"/>
                </p:cNvSpPr>
                <p:nvPr/>
              </p:nvSpPr>
              <p:spPr bwMode="auto">
                <a:xfrm>
                  <a:off x="3884" y="1507"/>
                  <a:ext cx="83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N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83" name="Rectangle 180"/>
                <p:cNvSpPr>
                  <a:spLocks noChangeArrowheads="1"/>
                </p:cNvSpPr>
                <p:nvPr/>
              </p:nvSpPr>
              <p:spPr bwMode="auto">
                <a:xfrm>
                  <a:off x="3936" y="1507"/>
                  <a:ext cx="119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9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oC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84" name="Freeform 181"/>
                <p:cNvSpPr>
                  <a:spLocks/>
                </p:cNvSpPr>
                <p:nvPr/>
              </p:nvSpPr>
              <p:spPr bwMode="auto">
                <a:xfrm>
                  <a:off x="4428" y="1378"/>
                  <a:ext cx="0" cy="66"/>
                </a:xfrm>
                <a:custGeom>
                  <a:avLst/>
                  <a:gdLst>
                    <a:gd name="T0" fmla="*/ 0 h 203"/>
                    <a:gd name="T1" fmla="*/ 0 h 203"/>
                    <a:gd name="T2" fmla="*/ 203 h 20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0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03"/>
                      </a:ln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5" name="Freeform 182"/>
                <p:cNvSpPr>
                  <a:spLocks/>
                </p:cNvSpPr>
                <p:nvPr/>
              </p:nvSpPr>
              <p:spPr bwMode="auto">
                <a:xfrm>
                  <a:off x="4428" y="1378"/>
                  <a:ext cx="0" cy="66"/>
                </a:xfrm>
                <a:custGeom>
                  <a:avLst/>
                  <a:gdLst>
                    <a:gd name="T0" fmla="*/ 0 h 203"/>
                    <a:gd name="T1" fmla="*/ 0 h 203"/>
                    <a:gd name="T2" fmla="*/ 203 h 20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0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03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6" name="Freeform 183"/>
                <p:cNvSpPr>
                  <a:spLocks/>
                </p:cNvSpPr>
                <p:nvPr/>
              </p:nvSpPr>
              <p:spPr bwMode="auto">
                <a:xfrm>
                  <a:off x="4428" y="1647"/>
                  <a:ext cx="0" cy="67"/>
                </a:xfrm>
                <a:custGeom>
                  <a:avLst/>
                  <a:gdLst>
                    <a:gd name="T0" fmla="*/ 0 h 204"/>
                    <a:gd name="T1" fmla="*/ 0 h 204"/>
                    <a:gd name="T2" fmla="*/ 204 h 20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0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04"/>
                      </a:ln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7" name="Freeform 184"/>
                <p:cNvSpPr>
                  <a:spLocks/>
                </p:cNvSpPr>
                <p:nvPr/>
              </p:nvSpPr>
              <p:spPr bwMode="auto">
                <a:xfrm>
                  <a:off x="4428" y="1647"/>
                  <a:ext cx="0" cy="67"/>
                </a:xfrm>
                <a:custGeom>
                  <a:avLst/>
                  <a:gdLst>
                    <a:gd name="T0" fmla="*/ 0 h 204"/>
                    <a:gd name="T1" fmla="*/ 0 h 204"/>
                    <a:gd name="T2" fmla="*/ 204 h 20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0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04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8" name="Freeform 185"/>
                <p:cNvSpPr>
                  <a:spLocks/>
                </p:cNvSpPr>
                <p:nvPr/>
              </p:nvSpPr>
              <p:spPr bwMode="auto">
                <a:xfrm>
                  <a:off x="3482" y="1647"/>
                  <a:ext cx="0" cy="67"/>
                </a:xfrm>
                <a:custGeom>
                  <a:avLst/>
                  <a:gdLst>
                    <a:gd name="T0" fmla="*/ 0 w 1"/>
                    <a:gd name="T1" fmla="*/ 0 h 204"/>
                    <a:gd name="T2" fmla="*/ 0 w 1"/>
                    <a:gd name="T3" fmla="*/ 0 h 204"/>
                    <a:gd name="T4" fmla="*/ 1 w 1"/>
                    <a:gd name="T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0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204"/>
                      </a:ln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9" name="Freeform 186"/>
                <p:cNvSpPr>
                  <a:spLocks/>
                </p:cNvSpPr>
                <p:nvPr/>
              </p:nvSpPr>
              <p:spPr bwMode="auto">
                <a:xfrm>
                  <a:off x="3482" y="1647"/>
                  <a:ext cx="0" cy="67"/>
                </a:xfrm>
                <a:custGeom>
                  <a:avLst/>
                  <a:gdLst>
                    <a:gd name="T0" fmla="*/ 0 w 1"/>
                    <a:gd name="T1" fmla="*/ 0 h 204"/>
                    <a:gd name="T2" fmla="*/ 0 w 1"/>
                    <a:gd name="T3" fmla="*/ 0 h 204"/>
                    <a:gd name="T4" fmla="*/ 1 w 1"/>
                    <a:gd name="T5" fmla="*/ 20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0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204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0" name="Freeform 187"/>
                <p:cNvSpPr>
                  <a:spLocks/>
                </p:cNvSpPr>
                <p:nvPr/>
              </p:nvSpPr>
              <p:spPr bwMode="auto">
                <a:xfrm>
                  <a:off x="3000" y="701"/>
                  <a:ext cx="1884" cy="1702"/>
                </a:xfrm>
                <a:custGeom>
                  <a:avLst/>
                  <a:gdLst>
                    <a:gd name="T0" fmla="*/ 0 w 5787"/>
                    <a:gd name="T1" fmla="*/ 0 h 5226"/>
                    <a:gd name="T2" fmla="*/ 0 w 5787"/>
                    <a:gd name="T3" fmla="*/ 0 h 5226"/>
                    <a:gd name="T4" fmla="*/ 5787 w 5787"/>
                    <a:gd name="T5" fmla="*/ 0 h 5226"/>
                    <a:gd name="T6" fmla="*/ 5787 w 5787"/>
                    <a:gd name="T7" fmla="*/ 5226 h 5226"/>
                    <a:gd name="T8" fmla="*/ 0 w 5787"/>
                    <a:gd name="T9" fmla="*/ 5226 h 5226"/>
                    <a:gd name="T10" fmla="*/ 0 w 5787"/>
                    <a:gd name="T11" fmla="*/ 0 h 5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787" h="522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5787" y="0"/>
                      </a:lnTo>
                      <a:lnTo>
                        <a:pt x="5787" y="5226"/>
                      </a:lnTo>
                      <a:lnTo>
                        <a:pt x="0" y="522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1" name="Freeform 188"/>
                <p:cNvSpPr>
                  <a:spLocks noEditPoints="1"/>
                </p:cNvSpPr>
                <p:nvPr/>
              </p:nvSpPr>
              <p:spPr bwMode="auto">
                <a:xfrm>
                  <a:off x="2940" y="770"/>
                  <a:ext cx="486" cy="281"/>
                </a:xfrm>
                <a:custGeom>
                  <a:avLst/>
                  <a:gdLst>
                    <a:gd name="T0" fmla="*/ 0 w 1495"/>
                    <a:gd name="T1" fmla="*/ 0 h 862"/>
                    <a:gd name="T2" fmla="*/ 0 w 1495"/>
                    <a:gd name="T3" fmla="*/ 0 h 862"/>
                    <a:gd name="T4" fmla="*/ 185 w 1495"/>
                    <a:gd name="T5" fmla="*/ 106 h 862"/>
                    <a:gd name="T6" fmla="*/ 254 w 1495"/>
                    <a:gd name="T7" fmla="*/ 146 h 862"/>
                    <a:gd name="T8" fmla="*/ 254 w 1495"/>
                    <a:gd name="T9" fmla="*/ 146 h 862"/>
                    <a:gd name="T10" fmla="*/ 277 w 1495"/>
                    <a:gd name="T11" fmla="*/ 160 h 862"/>
                    <a:gd name="T12" fmla="*/ 346 w 1495"/>
                    <a:gd name="T13" fmla="*/ 200 h 862"/>
                    <a:gd name="T14" fmla="*/ 346 w 1495"/>
                    <a:gd name="T15" fmla="*/ 200 h 862"/>
                    <a:gd name="T16" fmla="*/ 369 w 1495"/>
                    <a:gd name="T17" fmla="*/ 213 h 862"/>
                    <a:gd name="T18" fmla="*/ 439 w 1495"/>
                    <a:gd name="T19" fmla="*/ 253 h 862"/>
                    <a:gd name="T20" fmla="*/ 439 w 1495"/>
                    <a:gd name="T21" fmla="*/ 253 h 862"/>
                    <a:gd name="T22" fmla="*/ 624 w 1495"/>
                    <a:gd name="T23" fmla="*/ 359 h 862"/>
                    <a:gd name="T24" fmla="*/ 693 w 1495"/>
                    <a:gd name="T25" fmla="*/ 399 h 862"/>
                    <a:gd name="T26" fmla="*/ 693 w 1495"/>
                    <a:gd name="T27" fmla="*/ 399 h 862"/>
                    <a:gd name="T28" fmla="*/ 716 w 1495"/>
                    <a:gd name="T29" fmla="*/ 413 h 862"/>
                    <a:gd name="T30" fmla="*/ 785 w 1495"/>
                    <a:gd name="T31" fmla="*/ 453 h 862"/>
                    <a:gd name="T32" fmla="*/ 785 w 1495"/>
                    <a:gd name="T33" fmla="*/ 453 h 862"/>
                    <a:gd name="T34" fmla="*/ 808 w 1495"/>
                    <a:gd name="T35" fmla="*/ 466 h 862"/>
                    <a:gd name="T36" fmla="*/ 878 w 1495"/>
                    <a:gd name="T37" fmla="*/ 506 h 862"/>
                    <a:gd name="T38" fmla="*/ 878 w 1495"/>
                    <a:gd name="T39" fmla="*/ 506 h 862"/>
                    <a:gd name="T40" fmla="*/ 1063 w 1495"/>
                    <a:gd name="T41" fmla="*/ 612 h 862"/>
                    <a:gd name="T42" fmla="*/ 1132 w 1495"/>
                    <a:gd name="T43" fmla="*/ 652 h 862"/>
                    <a:gd name="T44" fmla="*/ 1132 w 1495"/>
                    <a:gd name="T45" fmla="*/ 652 h 862"/>
                    <a:gd name="T46" fmla="*/ 1155 w 1495"/>
                    <a:gd name="T47" fmla="*/ 666 h 862"/>
                    <a:gd name="T48" fmla="*/ 1224 w 1495"/>
                    <a:gd name="T49" fmla="*/ 706 h 862"/>
                    <a:gd name="T50" fmla="*/ 1224 w 1495"/>
                    <a:gd name="T51" fmla="*/ 706 h 862"/>
                    <a:gd name="T52" fmla="*/ 1247 w 1495"/>
                    <a:gd name="T53" fmla="*/ 719 h 862"/>
                    <a:gd name="T54" fmla="*/ 1317 w 1495"/>
                    <a:gd name="T55" fmla="*/ 759 h 862"/>
                    <a:gd name="T56" fmla="*/ 1317 w 1495"/>
                    <a:gd name="T57" fmla="*/ 759 h 862"/>
                    <a:gd name="T58" fmla="*/ 1495 w 1495"/>
                    <a:gd name="T59" fmla="*/ 862 h 8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495" h="86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85" y="106"/>
                      </a:lnTo>
                      <a:moveTo>
                        <a:pt x="254" y="146"/>
                      </a:moveTo>
                      <a:lnTo>
                        <a:pt x="254" y="146"/>
                      </a:lnTo>
                      <a:lnTo>
                        <a:pt x="277" y="160"/>
                      </a:lnTo>
                      <a:moveTo>
                        <a:pt x="346" y="200"/>
                      </a:moveTo>
                      <a:lnTo>
                        <a:pt x="346" y="200"/>
                      </a:lnTo>
                      <a:lnTo>
                        <a:pt x="369" y="213"/>
                      </a:lnTo>
                      <a:moveTo>
                        <a:pt x="439" y="253"/>
                      </a:moveTo>
                      <a:lnTo>
                        <a:pt x="439" y="253"/>
                      </a:lnTo>
                      <a:lnTo>
                        <a:pt x="624" y="359"/>
                      </a:lnTo>
                      <a:moveTo>
                        <a:pt x="693" y="399"/>
                      </a:moveTo>
                      <a:lnTo>
                        <a:pt x="693" y="399"/>
                      </a:lnTo>
                      <a:lnTo>
                        <a:pt x="716" y="413"/>
                      </a:lnTo>
                      <a:moveTo>
                        <a:pt x="785" y="453"/>
                      </a:moveTo>
                      <a:lnTo>
                        <a:pt x="785" y="453"/>
                      </a:lnTo>
                      <a:lnTo>
                        <a:pt x="808" y="466"/>
                      </a:lnTo>
                      <a:moveTo>
                        <a:pt x="878" y="506"/>
                      </a:moveTo>
                      <a:lnTo>
                        <a:pt x="878" y="506"/>
                      </a:lnTo>
                      <a:lnTo>
                        <a:pt x="1063" y="612"/>
                      </a:lnTo>
                      <a:moveTo>
                        <a:pt x="1132" y="652"/>
                      </a:moveTo>
                      <a:lnTo>
                        <a:pt x="1132" y="652"/>
                      </a:lnTo>
                      <a:lnTo>
                        <a:pt x="1155" y="666"/>
                      </a:lnTo>
                      <a:moveTo>
                        <a:pt x="1224" y="706"/>
                      </a:moveTo>
                      <a:lnTo>
                        <a:pt x="1224" y="706"/>
                      </a:lnTo>
                      <a:lnTo>
                        <a:pt x="1247" y="719"/>
                      </a:lnTo>
                      <a:moveTo>
                        <a:pt x="1317" y="759"/>
                      </a:moveTo>
                      <a:lnTo>
                        <a:pt x="1317" y="759"/>
                      </a:lnTo>
                      <a:lnTo>
                        <a:pt x="1495" y="862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2" name="Freeform 189"/>
                <p:cNvSpPr>
                  <a:spLocks noEditPoints="1"/>
                </p:cNvSpPr>
                <p:nvPr/>
              </p:nvSpPr>
              <p:spPr bwMode="auto">
                <a:xfrm>
                  <a:off x="2918" y="1335"/>
                  <a:ext cx="512" cy="514"/>
                </a:xfrm>
                <a:custGeom>
                  <a:avLst/>
                  <a:gdLst>
                    <a:gd name="T0" fmla="*/ 1574 w 1574"/>
                    <a:gd name="T1" fmla="*/ 0 h 1578"/>
                    <a:gd name="T2" fmla="*/ 1574 w 1574"/>
                    <a:gd name="T3" fmla="*/ 0 h 1578"/>
                    <a:gd name="T4" fmla="*/ 1423 w 1574"/>
                    <a:gd name="T5" fmla="*/ 151 h 1578"/>
                    <a:gd name="T6" fmla="*/ 1367 w 1574"/>
                    <a:gd name="T7" fmla="*/ 208 h 1578"/>
                    <a:gd name="T8" fmla="*/ 1367 w 1574"/>
                    <a:gd name="T9" fmla="*/ 208 h 1578"/>
                    <a:gd name="T10" fmla="*/ 1348 w 1574"/>
                    <a:gd name="T11" fmla="*/ 227 h 1578"/>
                    <a:gd name="T12" fmla="*/ 1292 w 1574"/>
                    <a:gd name="T13" fmla="*/ 283 h 1578"/>
                    <a:gd name="T14" fmla="*/ 1292 w 1574"/>
                    <a:gd name="T15" fmla="*/ 283 h 1578"/>
                    <a:gd name="T16" fmla="*/ 1273 w 1574"/>
                    <a:gd name="T17" fmla="*/ 302 h 1578"/>
                    <a:gd name="T18" fmla="*/ 1216 w 1574"/>
                    <a:gd name="T19" fmla="*/ 359 h 1578"/>
                    <a:gd name="T20" fmla="*/ 1216 w 1574"/>
                    <a:gd name="T21" fmla="*/ 359 h 1578"/>
                    <a:gd name="T22" fmla="*/ 1066 w 1574"/>
                    <a:gd name="T23" fmla="*/ 510 h 1578"/>
                    <a:gd name="T24" fmla="*/ 1009 w 1574"/>
                    <a:gd name="T25" fmla="*/ 567 h 1578"/>
                    <a:gd name="T26" fmla="*/ 1009 w 1574"/>
                    <a:gd name="T27" fmla="*/ 567 h 1578"/>
                    <a:gd name="T28" fmla="*/ 990 w 1574"/>
                    <a:gd name="T29" fmla="*/ 585 h 1578"/>
                    <a:gd name="T30" fmla="*/ 934 w 1574"/>
                    <a:gd name="T31" fmla="*/ 642 h 1578"/>
                    <a:gd name="T32" fmla="*/ 934 w 1574"/>
                    <a:gd name="T33" fmla="*/ 642 h 1578"/>
                    <a:gd name="T34" fmla="*/ 915 w 1574"/>
                    <a:gd name="T35" fmla="*/ 661 h 1578"/>
                    <a:gd name="T36" fmla="*/ 859 w 1574"/>
                    <a:gd name="T37" fmla="*/ 718 h 1578"/>
                    <a:gd name="T38" fmla="*/ 859 w 1574"/>
                    <a:gd name="T39" fmla="*/ 718 h 1578"/>
                    <a:gd name="T40" fmla="*/ 708 w 1574"/>
                    <a:gd name="T41" fmla="*/ 869 h 1578"/>
                    <a:gd name="T42" fmla="*/ 651 w 1574"/>
                    <a:gd name="T43" fmla="*/ 925 h 1578"/>
                    <a:gd name="T44" fmla="*/ 651 w 1574"/>
                    <a:gd name="T45" fmla="*/ 925 h 1578"/>
                    <a:gd name="T46" fmla="*/ 633 w 1574"/>
                    <a:gd name="T47" fmla="*/ 944 h 1578"/>
                    <a:gd name="T48" fmla="*/ 576 w 1574"/>
                    <a:gd name="T49" fmla="*/ 1001 h 1578"/>
                    <a:gd name="T50" fmla="*/ 576 w 1574"/>
                    <a:gd name="T51" fmla="*/ 1001 h 1578"/>
                    <a:gd name="T52" fmla="*/ 557 w 1574"/>
                    <a:gd name="T53" fmla="*/ 1020 h 1578"/>
                    <a:gd name="T54" fmla="*/ 501 w 1574"/>
                    <a:gd name="T55" fmla="*/ 1076 h 1578"/>
                    <a:gd name="T56" fmla="*/ 501 w 1574"/>
                    <a:gd name="T57" fmla="*/ 1076 h 1578"/>
                    <a:gd name="T58" fmla="*/ 350 w 1574"/>
                    <a:gd name="T59" fmla="*/ 1227 h 1578"/>
                    <a:gd name="T60" fmla="*/ 294 w 1574"/>
                    <a:gd name="T61" fmla="*/ 1284 h 1578"/>
                    <a:gd name="T62" fmla="*/ 294 w 1574"/>
                    <a:gd name="T63" fmla="*/ 1284 h 1578"/>
                    <a:gd name="T64" fmla="*/ 275 w 1574"/>
                    <a:gd name="T65" fmla="*/ 1303 h 1578"/>
                    <a:gd name="T66" fmla="*/ 218 w 1574"/>
                    <a:gd name="T67" fmla="*/ 1360 h 1578"/>
                    <a:gd name="T68" fmla="*/ 218 w 1574"/>
                    <a:gd name="T69" fmla="*/ 1360 h 1578"/>
                    <a:gd name="T70" fmla="*/ 199 w 1574"/>
                    <a:gd name="T71" fmla="*/ 1379 h 1578"/>
                    <a:gd name="T72" fmla="*/ 143 w 1574"/>
                    <a:gd name="T73" fmla="*/ 1435 h 1578"/>
                    <a:gd name="T74" fmla="*/ 143 w 1574"/>
                    <a:gd name="T75" fmla="*/ 1435 h 1578"/>
                    <a:gd name="T76" fmla="*/ 0 w 1574"/>
                    <a:gd name="T77" fmla="*/ 1578 h 15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574" h="1578">
                      <a:moveTo>
                        <a:pt x="1574" y="0"/>
                      </a:moveTo>
                      <a:lnTo>
                        <a:pt x="1574" y="0"/>
                      </a:lnTo>
                      <a:lnTo>
                        <a:pt x="1423" y="151"/>
                      </a:lnTo>
                      <a:moveTo>
                        <a:pt x="1367" y="208"/>
                      </a:moveTo>
                      <a:lnTo>
                        <a:pt x="1367" y="208"/>
                      </a:lnTo>
                      <a:lnTo>
                        <a:pt x="1348" y="227"/>
                      </a:lnTo>
                      <a:moveTo>
                        <a:pt x="1292" y="283"/>
                      </a:moveTo>
                      <a:lnTo>
                        <a:pt x="1292" y="283"/>
                      </a:lnTo>
                      <a:lnTo>
                        <a:pt x="1273" y="302"/>
                      </a:lnTo>
                      <a:moveTo>
                        <a:pt x="1216" y="359"/>
                      </a:moveTo>
                      <a:lnTo>
                        <a:pt x="1216" y="359"/>
                      </a:lnTo>
                      <a:lnTo>
                        <a:pt x="1066" y="510"/>
                      </a:lnTo>
                      <a:moveTo>
                        <a:pt x="1009" y="567"/>
                      </a:moveTo>
                      <a:lnTo>
                        <a:pt x="1009" y="567"/>
                      </a:lnTo>
                      <a:lnTo>
                        <a:pt x="990" y="585"/>
                      </a:lnTo>
                      <a:moveTo>
                        <a:pt x="934" y="642"/>
                      </a:moveTo>
                      <a:lnTo>
                        <a:pt x="934" y="642"/>
                      </a:lnTo>
                      <a:lnTo>
                        <a:pt x="915" y="661"/>
                      </a:lnTo>
                      <a:moveTo>
                        <a:pt x="859" y="718"/>
                      </a:moveTo>
                      <a:lnTo>
                        <a:pt x="859" y="718"/>
                      </a:lnTo>
                      <a:lnTo>
                        <a:pt x="708" y="869"/>
                      </a:lnTo>
                      <a:moveTo>
                        <a:pt x="651" y="925"/>
                      </a:moveTo>
                      <a:lnTo>
                        <a:pt x="651" y="925"/>
                      </a:lnTo>
                      <a:lnTo>
                        <a:pt x="633" y="944"/>
                      </a:lnTo>
                      <a:moveTo>
                        <a:pt x="576" y="1001"/>
                      </a:moveTo>
                      <a:lnTo>
                        <a:pt x="576" y="1001"/>
                      </a:lnTo>
                      <a:lnTo>
                        <a:pt x="557" y="1020"/>
                      </a:lnTo>
                      <a:moveTo>
                        <a:pt x="501" y="1076"/>
                      </a:moveTo>
                      <a:lnTo>
                        <a:pt x="501" y="1076"/>
                      </a:lnTo>
                      <a:lnTo>
                        <a:pt x="350" y="1227"/>
                      </a:lnTo>
                      <a:moveTo>
                        <a:pt x="294" y="1284"/>
                      </a:moveTo>
                      <a:lnTo>
                        <a:pt x="294" y="1284"/>
                      </a:lnTo>
                      <a:lnTo>
                        <a:pt x="275" y="1303"/>
                      </a:lnTo>
                      <a:moveTo>
                        <a:pt x="218" y="1360"/>
                      </a:moveTo>
                      <a:lnTo>
                        <a:pt x="218" y="1360"/>
                      </a:lnTo>
                      <a:lnTo>
                        <a:pt x="199" y="1379"/>
                      </a:lnTo>
                      <a:moveTo>
                        <a:pt x="143" y="1435"/>
                      </a:moveTo>
                      <a:lnTo>
                        <a:pt x="143" y="1435"/>
                      </a:lnTo>
                      <a:lnTo>
                        <a:pt x="0" y="1578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3" name="Freeform 190"/>
                <p:cNvSpPr>
                  <a:spLocks noEditPoints="1"/>
                </p:cNvSpPr>
                <p:nvPr/>
              </p:nvSpPr>
              <p:spPr bwMode="auto">
                <a:xfrm>
                  <a:off x="1901" y="736"/>
                  <a:ext cx="472" cy="556"/>
                </a:xfrm>
                <a:custGeom>
                  <a:avLst/>
                  <a:gdLst>
                    <a:gd name="T0" fmla="*/ 1452 w 1452"/>
                    <a:gd name="T1" fmla="*/ 1706 h 1706"/>
                    <a:gd name="T2" fmla="*/ 1452 w 1452"/>
                    <a:gd name="T3" fmla="*/ 1706 h 1706"/>
                    <a:gd name="T4" fmla="*/ 1313 w 1452"/>
                    <a:gd name="T5" fmla="*/ 1544 h 1706"/>
                    <a:gd name="T6" fmla="*/ 1262 w 1452"/>
                    <a:gd name="T7" fmla="*/ 1483 h 1706"/>
                    <a:gd name="T8" fmla="*/ 1262 w 1452"/>
                    <a:gd name="T9" fmla="*/ 1483 h 1706"/>
                    <a:gd name="T10" fmla="*/ 1244 w 1452"/>
                    <a:gd name="T11" fmla="*/ 1462 h 1706"/>
                    <a:gd name="T12" fmla="*/ 1193 w 1452"/>
                    <a:gd name="T13" fmla="*/ 1402 h 1706"/>
                    <a:gd name="T14" fmla="*/ 1193 w 1452"/>
                    <a:gd name="T15" fmla="*/ 1402 h 1706"/>
                    <a:gd name="T16" fmla="*/ 1175 w 1452"/>
                    <a:gd name="T17" fmla="*/ 1381 h 1706"/>
                    <a:gd name="T18" fmla="*/ 1123 w 1452"/>
                    <a:gd name="T19" fmla="*/ 1320 h 1706"/>
                    <a:gd name="T20" fmla="*/ 1123 w 1452"/>
                    <a:gd name="T21" fmla="*/ 1320 h 1706"/>
                    <a:gd name="T22" fmla="*/ 985 w 1452"/>
                    <a:gd name="T23" fmla="*/ 1158 h 1706"/>
                    <a:gd name="T24" fmla="*/ 933 w 1452"/>
                    <a:gd name="T25" fmla="*/ 1097 h 1706"/>
                    <a:gd name="T26" fmla="*/ 933 w 1452"/>
                    <a:gd name="T27" fmla="*/ 1097 h 1706"/>
                    <a:gd name="T28" fmla="*/ 916 w 1452"/>
                    <a:gd name="T29" fmla="*/ 1077 h 1706"/>
                    <a:gd name="T30" fmla="*/ 864 w 1452"/>
                    <a:gd name="T31" fmla="*/ 1016 h 1706"/>
                    <a:gd name="T32" fmla="*/ 864 w 1452"/>
                    <a:gd name="T33" fmla="*/ 1016 h 1706"/>
                    <a:gd name="T34" fmla="*/ 847 w 1452"/>
                    <a:gd name="T35" fmla="*/ 995 h 1706"/>
                    <a:gd name="T36" fmla="*/ 795 w 1452"/>
                    <a:gd name="T37" fmla="*/ 934 h 1706"/>
                    <a:gd name="T38" fmla="*/ 795 w 1452"/>
                    <a:gd name="T39" fmla="*/ 934 h 1706"/>
                    <a:gd name="T40" fmla="*/ 657 w 1452"/>
                    <a:gd name="T41" fmla="*/ 772 h 1706"/>
                    <a:gd name="T42" fmla="*/ 605 w 1452"/>
                    <a:gd name="T43" fmla="*/ 711 h 1706"/>
                    <a:gd name="T44" fmla="*/ 605 w 1452"/>
                    <a:gd name="T45" fmla="*/ 711 h 1706"/>
                    <a:gd name="T46" fmla="*/ 588 w 1452"/>
                    <a:gd name="T47" fmla="*/ 691 h 1706"/>
                    <a:gd name="T48" fmla="*/ 536 w 1452"/>
                    <a:gd name="T49" fmla="*/ 630 h 1706"/>
                    <a:gd name="T50" fmla="*/ 536 w 1452"/>
                    <a:gd name="T51" fmla="*/ 630 h 1706"/>
                    <a:gd name="T52" fmla="*/ 519 w 1452"/>
                    <a:gd name="T53" fmla="*/ 609 h 1706"/>
                    <a:gd name="T54" fmla="*/ 467 w 1452"/>
                    <a:gd name="T55" fmla="*/ 548 h 1706"/>
                    <a:gd name="T56" fmla="*/ 467 w 1452"/>
                    <a:gd name="T57" fmla="*/ 548 h 1706"/>
                    <a:gd name="T58" fmla="*/ 329 w 1452"/>
                    <a:gd name="T59" fmla="*/ 386 h 1706"/>
                    <a:gd name="T60" fmla="*/ 277 w 1452"/>
                    <a:gd name="T61" fmla="*/ 325 h 1706"/>
                    <a:gd name="T62" fmla="*/ 277 w 1452"/>
                    <a:gd name="T63" fmla="*/ 325 h 1706"/>
                    <a:gd name="T64" fmla="*/ 260 w 1452"/>
                    <a:gd name="T65" fmla="*/ 305 h 1706"/>
                    <a:gd name="T66" fmla="*/ 208 w 1452"/>
                    <a:gd name="T67" fmla="*/ 244 h 1706"/>
                    <a:gd name="T68" fmla="*/ 208 w 1452"/>
                    <a:gd name="T69" fmla="*/ 244 h 1706"/>
                    <a:gd name="T70" fmla="*/ 191 w 1452"/>
                    <a:gd name="T71" fmla="*/ 223 h 1706"/>
                    <a:gd name="T72" fmla="*/ 139 w 1452"/>
                    <a:gd name="T73" fmla="*/ 162 h 1706"/>
                    <a:gd name="T74" fmla="*/ 139 w 1452"/>
                    <a:gd name="T75" fmla="*/ 162 h 1706"/>
                    <a:gd name="T76" fmla="*/ 0 w 1452"/>
                    <a:gd name="T77" fmla="*/ 0 h 17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452" h="1706">
                      <a:moveTo>
                        <a:pt x="1452" y="1706"/>
                      </a:moveTo>
                      <a:lnTo>
                        <a:pt x="1452" y="1706"/>
                      </a:lnTo>
                      <a:lnTo>
                        <a:pt x="1313" y="1544"/>
                      </a:lnTo>
                      <a:moveTo>
                        <a:pt x="1262" y="1483"/>
                      </a:moveTo>
                      <a:lnTo>
                        <a:pt x="1262" y="1483"/>
                      </a:lnTo>
                      <a:lnTo>
                        <a:pt x="1244" y="1462"/>
                      </a:lnTo>
                      <a:moveTo>
                        <a:pt x="1193" y="1402"/>
                      </a:moveTo>
                      <a:lnTo>
                        <a:pt x="1193" y="1402"/>
                      </a:lnTo>
                      <a:lnTo>
                        <a:pt x="1175" y="1381"/>
                      </a:lnTo>
                      <a:moveTo>
                        <a:pt x="1123" y="1320"/>
                      </a:moveTo>
                      <a:lnTo>
                        <a:pt x="1123" y="1320"/>
                      </a:lnTo>
                      <a:lnTo>
                        <a:pt x="985" y="1158"/>
                      </a:lnTo>
                      <a:moveTo>
                        <a:pt x="933" y="1097"/>
                      </a:moveTo>
                      <a:lnTo>
                        <a:pt x="933" y="1097"/>
                      </a:lnTo>
                      <a:lnTo>
                        <a:pt x="916" y="1077"/>
                      </a:lnTo>
                      <a:moveTo>
                        <a:pt x="864" y="1016"/>
                      </a:moveTo>
                      <a:lnTo>
                        <a:pt x="864" y="1016"/>
                      </a:lnTo>
                      <a:lnTo>
                        <a:pt x="847" y="995"/>
                      </a:lnTo>
                      <a:moveTo>
                        <a:pt x="795" y="934"/>
                      </a:moveTo>
                      <a:lnTo>
                        <a:pt x="795" y="934"/>
                      </a:lnTo>
                      <a:lnTo>
                        <a:pt x="657" y="772"/>
                      </a:lnTo>
                      <a:moveTo>
                        <a:pt x="605" y="711"/>
                      </a:moveTo>
                      <a:lnTo>
                        <a:pt x="605" y="711"/>
                      </a:lnTo>
                      <a:lnTo>
                        <a:pt x="588" y="691"/>
                      </a:lnTo>
                      <a:moveTo>
                        <a:pt x="536" y="630"/>
                      </a:moveTo>
                      <a:lnTo>
                        <a:pt x="536" y="630"/>
                      </a:lnTo>
                      <a:lnTo>
                        <a:pt x="519" y="609"/>
                      </a:lnTo>
                      <a:moveTo>
                        <a:pt x="467" y="548"/>
                      </a:moveTo>
                      <a:lnTo>
                        <a:pt x="467" y="548"/>
                      </a:lnTo>
                      <a:lnTo>
                        <a:pt x="329" y="386"/>
                      </a:lnTo>
                      <a:moveTo>
                        <a:pt x="277" y="325"/>
                      </a:moveTo>
                      <a:lnTo>
                        <a:pt x="277" y="325"/>
                      </a:lnTo>
                      <a:lnTo>
                        <a:pt x="260" y="305"/>
                      </a:lnTo>
                      <a:moveTo>
                        <a:pt x="208" y="244"/>
                      </a:moveTo>
                      <a:lnTo>
                        <a:pt x="208" y="244"/>
                      </a:lnTo>
                      <a:lnTo>
                        <a:pt x="191" y="223"/>
                      </a:lnTo>
                      <a:moveTo>
                        <a:pt x="139" y="162"/>
                      </a:moveTo>
                      <a:lnTo>
                        <a:pt x="139" y="16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4" name="Freeform 191"/>
                <p:cNvSpPr>
                  <a:spLocks noEditPoints="1"/>
                </p:cNvSpPr>
                <p:nvPr/>
              </p:nvSpPr>
              <p:spPr bwMode="auto">
                <a:xfrm>
                  <a:off x="1907" y="1378"/>
                  <a:ext cx="455" cy="1097"/>
                </a:xfrm>
                <a:custGeom>
                  <a:avLst/>
                  <a:gdLst>
                    <a:gd name="T0" fmla="*/ 1400 w 1400"/>
                    <a:gd name="T1" fmla="*/ 0 h 3368"/>
                    <a:gd name="T2" fmla="*/ 1287 w 1400"/>
                    <a:gd name="T3" fmla="*/ 270 h 3368"/>
                    <a:gd name="T4" fmla="*/ 1277 w 1400"/>
                    <a:gd name="T5" fmla="*/ 295 h 3368"/>
                    <a:gd name="T6" fmla="*/ 1246 w 1400"/>
                    <a:gd name="T7" fmla="*/ 369 h 3368"/>
                    <a:gd name="T8" fmla="*/ 1205 w 1400"/>
                    <a:gd name="T9" fmla="*/ 467 h 3368"/>
                    <a:gd name="T10" fmla="*/ 1124 w 1400"/>
                    <a:gd name="T11" fmla="*/ 664 h 3368"/>
                    <a:gd name="T12" fmla="*/ 1093 w 1400"/>
                    <a:gd name="T13" fmla="*/ 738 h 3368"/>
                    <a:gd name="T14" fmla="*/ 1052 w 1400"/>
                    <a:gd name="T15" fmla="*/ 837 h 3368"/>
                    <a:gd name="T16" fmla="*/ 1042 w 1400"/>
                    <a:gd name="T17" fmla="*/ 861 h 3368"/>
                    <a:gd name="T18" fmla="*/ 1011 w 1400"/>
                    <a:gd name="T19" fmla="*/ 935 h 3368"/>
                    <a:gd name="T20" fmla="*/ 898 w 1400"/>
                    <a:gd name="T21" fmla="*/ 1206 h 3368"/>
                    <a:gd name="T22" fmla="*/ 888 w 1400"/>
                    <a:gd name="T23" fmla="*/ 1231 h 3368"/>
                    <a:gd name="T24" fmla="*/ 857 w 1400"/>
                    <a:gd name="T25" fmla="*/ 1305 h 3368"/>
                    <a:gd name="T26" fmla="*/ 816 w 1400"/>
                    <a:gd name="T27" fmla="*/ 1403 h 3368"/>
                    <a:gd name="T28" fmla="*/ 735 w 1400"/>
                    <a:gd name="T29" fmla="*/ 1600 h 3368"/>
                    <a:gd name="T30" fmla="*/ 704 w 1400"/>
                    <a:gd name="T31" fmla="*/ 1674 h 3368"/>
                    <a:gd name="T32" fmla="*/ 663 w 1400"/>
                    <a:gd name="T33" fmla="*/ 1772 h 3368"/>
                    <a:gd name="T34" fmla="*/ 653 w 1400"/>
                    <a:gd name="T35" fmla="*/ 1797 h 3368"/>
                    <a:gd name="T36" fmla="*/ 622 w 1400"/>
                    <a:gd name="T37" fmla="*/ 1871 h 3368"/>
                    <a:gd name="T38" fmla="*/ 509 w 1400"/>
                    <a:gd name="T39" fmla="*/ 2142 h 3368"/>
                    <a:gd name="T40" fmla="*/ 499 w 1400"/>
                    <a:gd name="T41" fmla="*/ 2166 h 3368"/>
                    <a:gd name="T42" fmla="*/ 468 w 1400"/>
                    <a:gd name="T43" fmla="*/ 2240 h 3368"/>
                    <a:gd name="T44" fmla="*/ 427 w 1400"/>
                    <a:gd name="T45" fmla="*/ 2339 h 3368"/>
                    <a:gd name="T46" fmla="*/ 345 w 1400"/>
                    <a:gd name="T47" fmla="*/ 2536 h 3368"/>
                    <a:gd name="T48" fmla="*/ 315 w 1400"/>
                    <a:gd name="T49" fmla="*/ 2610 h 3368"/>
                    <a:gd name="T50" fmla="*/ 274 w 1400"/>
                    <a:gd name="T51" fmla="*/ 2708 h 3368"/>
                    <a:gd name="T52" fmla="*/ 264 w 1400"/>
                    <a:gd name="T53" fmla="*/ 2733 h 3368"/>
                    <a:gd name="T54" fmla="*/ 233 w 1400"/>
                    <a:gd name="T55" fmla="*/ 2807 h 3368"/>
                    <a:gd name="T56" fmla="*/ 120 w 1400"/>
                    <a:gd name="T57" fmla="*/ 3077 h 3368"/>
                    <a:gd name="T58" fmla="*/ 110 w 1400"/>
                    <a:gd name="T59" fmla="*/ 3102 h 3368"/>
                    <a:gd name="T60" fmla="*/ 79 w 1400"/>
                    <a:gd name="T61" fmla="*/ 3176 h 3368"/>
                    <a:gd name="T62" fmla="*/ 38 w 1400"/>
                    <a:gd name="T63" fmla="*/ 3274 h 3368"/>
                    <a:gd name="T64" fmla="*/ 0 w 1400"/>
                    <a:gd name="T65" fmla="*/ 3368 h 3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400" h="3368">
                      <a:moveTo>
                        <a:pt x="1400" y="0"/>
                      </a:moveTo>
                      <a:lnTo>
                        <a:pt x="1400" y="0"/>
                      </a:lnTo>
                      <a:lnTo>
                        <a:pt x="1318" y="196"/>
                      </a:lnTo>
                      <a:moveTo>
                        <a:pt x="1287" y="270"/>
                      </a:moveTo>
                      <a:lnTo>
                        <a:pt x="1287" y="270"/>
                      </a:lnTo>
                      <a:lnTo>
                        <a:pt x="1277" y="295"/>
                      </a:lnTo>
                      <a:moveTo>
                        <a:pt x="1246" y="369"/>
                      </a:moveTo>
                      <a:lnTo>
                        <a:pt x="1246" y="369"/>
                      </a:lnTo>
                      <a:lnTo>
                        <a:pt x="1236" y="393"/>
                      </a:lnTo>
                      <a:moveTo>
                        <a:pt x="1205" y="467"/>
                      </a:moveTo>
                      <a:lnTo>
                        <a:pt x="1205" y="467"/>
                      </a:lnTo>
                      <a:lnTo>
                        <a:pt x="1124" y="664"/>
                      </a:lnTo>
                      <a:moveTo>
                        <a:pt x="1093" y="738"/>
                      </a:moveTo>
                      <a:lnTo>
                        <a:pt x="1093" y="738"/>
                      </a:lnTo>
                      <a:lnTo>
                        <a:pt x="1083" y="763"/>
                      </a:lnTo>
                      <a:moveTo>
                        <a:pt x="1052" y="837"/>
                      </a:moveTo>
                      <a:lnTo>
                        <a:pt x="1052" y="837"/>
                      </a:lnTo>
                      <a:lnTo>
                        <a:pt x="1042" y="861"/>
                      </a:lnTo>
                      <a:moveTo>
                        <a:pt x="1011" y="935"/>
                      </a:moveTo>
                      <a:lnTo>
                        <a:pt x="1011" y="935"/>
                      </a:lnTo>
                      <a:lnTo>
                        <a:pt x="929" y="1132"/>
                      </a:lnTo>
                      <a:moveTo>
                        <a:pt x="898" y="1206"/>
                      </a:moveTo>
                      <a:lnTo>
                        <a:pt x="898" y="1206"/>
                      </a:lnTo>
                      <a:lnTo>
                        <a:pt x="888" y="1231"/>
                      </a:lnTo>
                      <a:moveTo>
                        <a:pt x="857" y="1305"/>
                      </a:moveTo>
                      <a:lnTo>
                        <a:pt x="857" y="1305"/>
                      </a:lnTo>
                      <a:lnTo>
                        <a:pt x="847" y="1329"/>
                      </a:lnTo>
                      <a:moveTo>
                        <a:pt x="816" y="1403"/>
                      </a:moveTo>
                      <a:lnTo>
                        <a:pt x="816" y="1403"/>
                      </a:lnTo>
                      <a:lnTo>
                        <a:pt x="735" y="1600"/>
                      </a:lnTo>
                      <a:moveTo>
                        <a:pt x="704" y="1674"/>
                      </a:moveTo>
                      <a:lnTo>
                        <a:pt x="704" y="1674"/>
                      </a:lnTo>
                      <a:lnTo>
                        <a:pt x="694" y="1698"/>
                      </a:lnTo>
                      <a:moveTo>
                        <a:pt x="663" y="1772"/>
                      </a:moveTo>
                      <a:lnTo>
                        <a:pt x="663" y="1772"/>
                      </a:lnTo>
                      <a:lnTo>
                        <a:pt x="653" y="1797"/>
                      </a:lnTo>
                      <a:moveTo>
                        <a:pt x="622" y="1871"/>
                      </a:moveTo>
                      <a:lnTo>
                        <a:pt x="622" y="1871"/>
                      </a:lnTo>
                      <a:lnTo>
                        <a:pt x="540" y="2068"/>
                      </a:lnTo>
                      <a:moveTo>
                        <a:pt x="509" y="2142"/>
                      </a:moveTo>
                      <a:lnTo>
                        <a:pt x="509" y="2142"/>
                      </a:lnTo>
                      <a:lnTo>
                        <a:pt x="499" y="2166"/>
                      </a:lnTo>
                      <a:moveTo>
                        <a:pt x="468" y="2240"/>
                      </a:moveTo>
                      <a:lnTo>
                        <a:pt x="468" y="2240"/>
                      </a:lnTo>
                      <a:lnTo>
                        <a:pt x="458" y="2265"/>
                      </a:lnTo>
                      <a:moveTo>
                        <a:pt x="427" y="2339"/>
                      </a:moveTo>
                      <a:lnTo>
                        <a:pt x="427" y="2339"/>
                      </a:lnTo>
                      <a:lnTo>
                        <a:pt x="345" y="2536"/>
                      </a:lnTo>
                      <a:moveTo>
                        <a:pt x="315" y="2610"/>
                      </a:moveTo>
                      <a:lnTo>
                        <a:pt x="315" y="2610"/>
                      </a:lnTo>
                      <a:lnTo>
                        <a:pt x="305" y="2634"/>
                      </a:lnTo>
                      <a:moveTo>
                        <a:pt x="274" y="2708"/>
                      </a:moveTo>
                      <a:lnTo>
                        <a:pt x="274" y="2708"/>
                      </a:lnTo>
                      <a:lnTo>
                        <a:pt x="264" y="2733"/>
                      </a:lnTo>
                      <a:moveTo>
                        <a:pt x="233" y="2807"/>
                      </a:moveTo>
                      <a:lnTo>
                        <a:pt x="233" y="2807"/>
                      </a:lnTo>
                      <a:lnTo>
                        <a:pt x="151" y="3004"/>
                      </a:lnTo>
                      <a:moveTo>
                        <a:pt x="120" y="3077"/>
                      </a:moveTo>
                      <a:lnTo>
                        <a:pt x="120" y="3077"/>
                      </a:lnTo>
                      <a:lnTo>
                        <a:pt x="110" y="3102"/>
                      </a:lnTo>
                      <a:moveTo>
                        <a:pt x="79" y="3176"/>
                      </a:moveTo>
                      <a:lnTo>
                        <a:pt x="79" y="3176"/>
                      </a:lnTo>
                      <a:lnTo>
                        <a:pt x="69" y="3200"/>
                      </a:lnTo>
                      <a:moveTo>
                        <a:pt x="38" y="3274"/>
                      </a:moveTo>
                      <a:lnTo>
                        <a:pt x="38" y="3274"/>
                      </a:lnTo>
                      <a:lnTo>
                        <a:pt x="0" y="3368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5" name="Freeform 192"/>
                <p:cNvSpPr>
                  <a:spLocks noEditPoints="1"/>
                </p:cNvSpPr>
                <p:nvPr/>
              </p:nvSpPr>
              <p:spPr bwMode="auto">
                <a:xfrm>
                  <a:off x="205" y="722"/>
                  <a:ext cx="1689" cy="1755"/>
                </a:xfrm>
                <a:custGeom>
                  <a:avLst/>
                  <a:gdLst>
                    <a:gd name="T0" fmla="*/ 293 w 5187"/>
                    <a:gd name="T1" fmla="*/ 0 h 5387"/>
                    <a:gd name="T2" fmla="*/ 587 w 5187"/>
                    <a:gd name="T3" fmla="*/ 0 h 5387"/>
                    <a:gd name="T4" fmla="*/ 1093 w 5187"/>
                    <a:gd name="T5" fmla="*/ 0 h 5387"/>
                    <a:gd name="T6" fmla="*/ 1467 w 5187"/>
                    <a:gd name="T7" fmla="*/ 0 h 5387"/>
                    <a:gd name="T8" fmla="*/ 1760 w 5187"/>
                    <a:gd name="T9" fmla="*/ 0 h 5387"/>
                    <a:gd name="T10" fmla="*/ 2267 w 5187"/>
                    <a:gd name="T11" fmla="*/ 0 h 5387"/>
                    <a:gd name="T12" fmla="*/ 2640 w 5187"/>
                    <a:gd name="T13" fmla="*/ 0 h 5387"/>
                    <a:gd name="T14" fmla="*/ 2933 w 5187"/>
                    <a:gd name="T15" fmla="*/ 0 h 5387"/>
                    <a:gd name="T16" fmla="*/ 3440 w 5187"/>
                    <a:gd name="T17" fmla="*/ 0 h 5387"/>
                    <a:gd name="T18" fmla="*/ 3813 w 5187"/>
                    <a:gd name="T19" fmla="*/ 0 h 5387"/>
                    <a:gd name="T20" fmla="*/ 4107 w 5187"/>
                    <a:gd name="T21" fmla="*/ 0 h 5387"/>
                    <a:gd name="T22" fmla="*/ 4613 w 5187"/>
                    <a:gd name="T23" fmla="*/ 0 h 5387"/>
                    <a:gd name="T24" fmla="*/ 4987 w 5187"/>
                    <a:gd name="T25" fmla="*/ 0 h 5387"/>
                    <a:gd name="T26" fmla="*/ 5187 w 5187"/>
                    <a:gd name="T27" fmla="*/ 94 h 5387"/>
                    <a:gd name="T28" fmla="*/ 5187 w 5187"/>
                    <a:gd name="T29" fmla="*/ 387 h 5387"/>
                    <a:gd name="T30" fmla="*/ 5187 w 5187"/>
                    <a:gd name="T31" fmla="*/ 894 h 5387"/>
                    <a:gd name="T32" fmla="*/ 5187 w 5187"/>
                    <a:gd name="T33" fmla="*/ 1267 h 5387"/>
                    <a:gd name="T34" fmla="*/ 5187 w 5187"/>
                    <a:gd name="T35" fmla="*/ 1560 h 5387"/>
                    <a:gd name="T36" fmla="*/ 5187 w 5187"/>
                    <a:gd name="T37" fmla="*/ 2067 h 5387"/>
                    <a:gd name="T38" fmla="*/ 5187 w 5187"/>
                    <a:gd name="T39" fmla="*/ 2440 h 5387"/>
                    <a:gd name="T40" fmla="*/ 5187 w 5187"/>
                    <a:gd name="T41" fmla="*/ 2734 h 5387"/>
                    <a:gd name="T42" fmla="*/ 5187 w 5187"/>
                    <a:gd name="T43" fmla="*/ 3240 h 5387"/>
                    <a:gd name="T44" fmla="*/ 5187 w 5187"/>
                    <a:gd name="T45" fmla="*/ 3614 h 5387"/>
                    <a:gd name="T46" fmla="*/ 5187 w 5187"/>
                    <a:gd name="T47" fmla="*/ 3907 h 5387"/>
                    <a:gd name="T48" fmla="*/ 5187 w 5187"/>
                    <a:gd name="T49" fmla="*/ 4414 h 5387"/>
                    <a:gd name="T50" fmla="*/ 5187 w 5187"/>
                    <a:gd name="T51" fmla="*/ 4787 h 5387"/>
                    <a:gd name="T52" fmla="*/ 5187 w 5187"/>
                    <a:gd name="T53" fmla="*/ 5080 h 5387"/>
                    <a:gd name="T54" fmla="*/ 5187 w 5187"/>
                    <a:gd name="T55" fmla="*/ 5387 h 5387"/>
                    <a:gd name="T56" fmla="*/ 4693 w 5187"/>
                    <a:gd name="T57" fmla="*/ 5387 h 5387"/>
                    <a:gd name="T58" fmla="*/ 4320 w 5187"/>
                    <a:gd name="T59" fmla="*/ 5387 h 5387"/>
                    <a:gd name="T60" fmla="*/ 4027 w 5187"/>
                    <a:gd name="T61" fmla="*/ 5387 h 5387"/>
                    <a:gd name="T62" fmla="*/ 3520 w 5187"/>
                    <a:gd name="T63" fmla="*/ 5387 h 5387"/>
                    <a:gd name="T64" fmla="*/ 3147 w 5187"/>
                    <a:gd name="T65" fmla="*/ 5387 h 5387"/>
                    <a:gd name="T66" fmla="*/ 2853 w 5187"/>
                    <a:gd name="T67" fmla="*/ 5387 h 5387"/>
                    <a:gd name="T68" fmla="*/ 2347 w 5187"/>
                    <a:gd name="T69" fmla="*/ 5387 h 5387"/>
                    <a:gd name="T70" fmla="*/ 1973 w 5187"/>
                    <a:gd name="T71" fmla="*/ 5387 h 5387"/>
                    <a:gd name="T72" fmla="*/ 1680 w 5187"/>
                    <a:gd name="T73" fmla="*/ 5387 h 5387"/>
                    <a:gd name="T74" fmla="*/ 1173 w 5187"/>
                    <a:gd name="T75" fmla="*/ 5387 h 5387"/>
                    <a:gd name="T76" fmla="*/ 800 w 5187"/>
                    <a:gd name="T77" fmla="*/ 5387 h 5387"/>
                    <a:gd name="T78" fmla="*/ 507 w 5187"/>
                    <a:gd name="T79" fmla="*/ 5387 h 5387"/>
                    <a:gd name="T80" fmla="*/ 0 w 5187"/>
                    <a:gd name="T81" fmla="*/ 5387 h 5387"/>
                    <a:gd name="T82" fmla="*/ 0 w 5187"/>
                    <a:gd name="T83" fmla="*/ 5014 h 5387"/>
                    <a:gd name="T84" fmla="*/ 0 w 5187"/>
                    <a:gd name="T85" fmla="*/ 4720 h 5387"/>
                    <a:gd name="T86" fmla="*/ 0 w 5187"/>
                    <a:gd name="T87" fmla="*/ 4214 h 5387"/>
                    <a:gd name="T88" fmla="*/ 0 w 5187"/>
                    <a:gd name="T89" fmla="*/ 3840 h 5387"/>
                    <a:gd name="T90" fmla="*/ 0 w 5187"/>
                    <a:gd name="T91" fmla="*/ 3547 h 5387"/>
                    <a:gd name="T92" fmla="*/ 0 w 5187"/>
                    <a:gd name="T93" fmla="*/ 3040 h 5387"/>
                    <a:gd name="T94" fmla="*/ 0 w 5187"/>
                    <a:gd name="T95" fmla="*/ 2667 h 5387"/>
                    <a:gd name="T96" fmla="*/ 0 w 5187"/>
                    <a:gd name="T97" fmla="*/ 2374 h 5387"/>
                    <a:gd name="T98" fmla="*/ 0 w 5187"/>
                    <a:gd name="T99" fmla="*/ 1867 h 5387"/>
                    <a:gd name="T100" fmla="*/ 0 w 5187"/>
                    <a:gd name="T101" fmla="*/ 1494 h 5387"/>
                    <a:gd name="T102" fmla="*/ 0 w 5187"/>
                    <a:gd name="T103" fmla="*/ 1200 h 5387"/>
                    <a:gd name="T104" fmla="*/ 0 w 5187"/>
                    <a:gd name="T105" fmla="*/ 694 h 5387"/>
                    <a:gd name="T106" fmla="*/ 0 w 5187"/>
                    <a:gd name="T107" fmla="*/ 320 h 5387"/>
                    <a:gd name="T108" fmla="*/ 0 w 5187"/>
                    <a:gd name="T109" fmla="*/ 27 h 53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5187" h="538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13" y="0"/>
                      </a:lnTo>
                      <a:moveTo>
                        <a:pt x="293" y="0"/>
                      </a:moveTo>
                      <a:lnTo>
                        <a:pt x="293" y="0"/>
                      </a:lnTo>
                      <a:lnTo>
                        <a:pt x="507" y="0"/>
                      </a:lnTo>
                      <a:moveTo>
                        <a:pt x="587" y="0"/>
                      </a:moveTo>
                      <a:lnTo>
                        <a:pt x="587" y="0"/>
                      </a:lnTo>
                      <a:lnTo>
                        <a:pt x="800" y="0"/>
                      </a:lnTo>
                      <a:moveTo>
                        <a:pt x="880" y="0"/>
                      </a:moveTo>
                      <a:lnTo>
                        <a:pt x="880" y="0"/>
                      </a:lnTo>
                      <a:lnTo>
                        <a:pt x="1093" y="0"/>
                      </a:lnTo>
                      <a:moveTo>
                        <a:pt x="1173" y="0"/>
                      </a:moveTo>
                      <a:lnTo>
                        <a:pt x="1173" y="0"/>
                      </a:lnTo>
                      <a:lnTo>
                        <a:pt x="1387" y="0"/>
                      </a:lnTo>
                      <a:moveTo>
                        <a:pt x="1467" y="0"/>
                      </a:moveTo>
                      <a:lnTo>
                        <a:pt x="1467" y="0"/>
                      </a:lnTo>
                      <a:lnTo>
                        <a:pt x="1680" y="0"/>
                      </a:lnTo>
                      <a:moveTo>
                        <a:pt x="1760" y="0"/>
                      </a:moveTo>
                      <a:lnTo>
                        <a:pt x="1760" y="0"/>
                      </a:lnTo>
                      <a:lnTo>
                        <a:pt x="1973" y="0"/>
                      </a:lnTo>
                      <a:moveTo>
                        <a:pt x="2053" y="0"/>
                      </a:moveTo>
                      <a:lnTo>
                        <a:pt x="2053" y="0"/>
                      </a:lnTo>
                      <a:lnTo>
                        <a:pt x="2267" y="0"/>
                      </a:lnTo>
                      <a:moveTo>
                        <a:pt x="2347" y="0"/>
                      </a:moveTo>
                      <a:lnTo>
                        <a:pt x="2347" y="0"/>
                      </a:lnTo>
                      <a:lnTo>
                        <a:pt x="2560" y="0"/>
                      </a:lnTo>
                      <a:moveTo>
                        <a:pt x="2640" y="0"/>
                      </a:moveTo>
                      <a:lnTo>
                        <a:pt x="2640" y="0"/>
                      </a:lnTo>
                      <a:lnTo>
                        <a:pt x="2853" y="0"/>
                      </a:lnTo>
                      <a:moveTo>
                        <a:pt x="2933" y="0"/>
                      </a:moveTo>
                      <a:lnTo>
                        <a:pt x="2933" y="0"/>
                      </a:lnTo>
                      <a:lnTo>
                        <a:pt x="3147" y="0"/>
                      </a:lnTo>
                      <a:moveTo>
                        <a:pt x="3227" y="0"/>
                      </a:moveTo>
                      <a:lnTo>
                        <a:pt x="3227" y="0"/>
                      </a:lnTo>
                      <a:lnTo>
                        <a:pt x="3440" y="0"/>
                      </a:lnTo>
                      <a:moveTo>
                        <a:pt x="3520" y="0"/>
                      </a:moveTo>
                      <a:lnTo>
                        <a:pt x="3520" y="0"/>
                      </a:lnTo>
                      <a:lnTo>
                        <a:pt x="3733" y="0"/>
                      </a:lnTo>
                      <a:moveTo>
                        <a:pt x="3813" y="0"/>
                      </a:moveTo>
                      <a:lnTo>
                        <a:pt x="3813" y="0"/>
                      </a:lnTo>
                      <a:lnTo>
                        <a:pt x="4027" y="0"/>
                      </a:lnTo>
                      <a:moveTo>
                        <a:pt x="4107" y="0"/>
                      </a:moveTo>
                      <a:lnTo>
                        <a:pt x="4107" y="0"/>
                      </a:lnTo>
                      <a:lnTo>
                        <a:pt x="4320" y="0"/>
                      </a:lnTo>
                      <a:moveTo>
                        <a:pt x="4400" y="0"/>
                      </a:moveTo>
                      <a:lnTo>
                        <a:pt x="4400" y="0"/>
                      </a:lnTo>
                      <a:lnTo>
                        <a:pt x="4613" y="0"/>
                      </a:lnTo>
                      <a:moveTo>
                        <a:pt x="4693" y="0"/>
                      </a:moveTo>
                      <a:lnTo>
                        <a:pt x="4693" y="0"/>
                      </a:lnTo>
                      <a:lnTo>
                        <a:pt x="4907" y="0"/>
                      </a:lnTo>
                      <a:moveTo>
                        <a:pt x="4987" y="0"/>
                      </a:moveTo>
                      <a:lnTo>
                        <a:pt x="4987" y="0"/>
                      </a:lnTo>
                      <a:lnTo>
                        <a:pt x="5187" y="0"/>
                      </a:lnTo>
                      <a:lnTo>
                        <a:pt x="5187" y="14"/>
                      </a:lnTo>
                      <a:moveTo>
                        <a:pt x="5187" y="94"/>
                      </a:moveTo>
                      <a:lnTo>
                        <a:pt x="5187" y="94"/>
                      </a:lnTo>
                      <a:lnTo>
                        <a:pt x="5187" y="307"/>
                      </a:lnTo>
                      <a:moveTo>
                        <a:pt x="5187" y="387"/>
                      </a:moveTo>
                      <a:lnTo>
                        <a:pt x="5187" y="387"/>
                      </a:lnTo>
                      <a:lnTo>
                        <a:pt x="5187" y="600"/>
                      </a:lnTo>
                      <a:moveTo>
                        <a:pt x="5187" y="680"/>
                      </a:moveTo>
                      <a:lnTo>
                        <a:pt x="5187" y="680"/>
                      </a:lnTo>
                      <a:lnTo>
                        <a:pt x="5187" y="894"/>
                      </a:lnTo>
                      <a:moveTo>
                        <a:pt x="5187" y="974"/>
                      </a:moveTo>
                      <a:lnTo>
                        <a:pt x="5187" y="974"/>
                      </a:lnTo>
                      <a:lnTo>
                        <a:pt x="5187" y="1187"/>
                      </a:lnTo>
                      <a:moveTo>
                        <a:pt x="5187" y="1267"/>
                      </a:moveTo>
                      <a:lnTo>
                        <a:pt x="5187" y="1267"/>
                      </a:lnTo>
                      <a:lnTo>
                        <a:pt x="5187" y="1480"/>
                      </a:lnTo>
                      <a:moveTo>
                        <a:pt x="5187" y="1560"/>
                      </a:moveTo>
                      <a:lnTo>
                        <a:pt x="5187" y="1560"/>
                      </a:lnTo>
                      <a:lnTo>
                        <a:pt x="5187" y="1774"/>
                      </a:lnTo>
                      <a:moveTo>
                        <a:pt x="5187" y="1854"/>
                      </a:moveTo>
                      <a:lnTo>
                        <a:pt x="5187" y="1854"/>
                      </a:lnTo>
                      <a:lnTo>
                        <a:pt x="5187" y="2067"/>
                      </a:lnTo>
                      <a:moveTo>
                        <a:pt x="5187" y="2147"/>
                      </a:moveTo>
                      <a:lnTo>
                        <a:pt x="5187" y="2147"/>
                      </a:lnTo>
                      <a:lnTo>
                        <a:pt x="5187" y="2360"/>
                      </a:lnTo>
                      <a:moveTo>
                        <a:pt x="5187" y="2440"/>
                      </a:moveTo>
                      <a:lnTo>
                        <a:pt x="5187" y="2440"/>
                      </a:lnTo>
                      <a:lnTo>
                        <a:pt x="5187" y="2654"/>
                      </a:lnTo>
                      <a:moveTo>
                        <a:pt x="5187" y="2734"/>
                      </a:moveTo>
                      <a:lnTo>
                        <a:pt x="5187" y="2734"/>
                      </a:lnTo>
                      <a:lnTo>
                        <a:pt x="5187" y="2947"/>
                      </a:lnTo>
                      <a:moveTo>
                        <a:pt x="5187" y="3027"/>
                      </a:moveTo>
                      <a:lnTo>
                        <a:pt x="5187" y="3027"/>
                      </a:lnTo>
                      <a:lnTo>
                        <a:pt x="5187" y="3240"/>
                      </a:lnTo>
                      <a:moveTo>
                        <a:pt x="5187" y="3320"/>
                      </a:moveTo>
                      <a:lnTo>
                        <a:pt x="5187" y="3320"/>
                      </a:lnTo>
                      <a:lnTo>
                        <a:pt x="5187" y="3534"/>
                      </a:lnTo>
                      <a:moveTo>
                        <a:pt x="5187" y="3614"/>
                      </a:moveTo>
                      <a:lnTo>
                        <a:pt x="5187" y="3614"/>
                      </a:lnTo>
                      <a:lnTo>
                        <a:pt x="5187" y="3827"/>
                      </a:lnTo>
                      <a:moveTo>
                        <a:pt x="5187" y="3907"/>
                      </a:moveTo>
                      <a:lnTo>
                        <a:pt x="5187" y="3907"/>
                      </a:lnTo>
                      <a:lnTo>
                        <a:pt x="5187" y="4120"/>
                      </a:lnTo>
                      <a:moveTo>
                        <a:pt x="5187" y="4200"/>
                      </a:moveTo>
                      <a:lnTo>
                        <a:pt x="5187" y="4200"/>
                      </a:lnTo>
                      <a:lnTo>
                        <a:pt x="5187" y="4414"/>
                      </a:lnTo>
                      <a:moveTo>
                        <a:pt x="5187" y="4494"/>
                      </a:moveTo>
                      <a:lnTo>
                        <a:pt x="5187" y="4494"/>
                      </a:lnTo>
                      <a:lnTo>
                        <a:pt x="5187" y="4707"/>
                      </a:lnTo>
                      <a:moveTo>
                        <a:pt x="5187" y="4787"/>
                      </a:moveTo>
                      <a:lnTo>
                        <a:pt x="5187" y="4787"/>
                      </a:lnTo>
                      <a:lnTo>
                        <a:pt x="5187" y="5000"/>
                      </a:lnTo>
                      <a:moveTo>
                        <a:pt x="5187" y="5080"/>
                      </a:moveTo>
                      <a:lnTo>
                        <a:pt x="5187" y="5080"/>
                      </a:lnTo>
                      <a:lnTo>
                        <a:pt x="5187" y="5294"/>
                      </a:lnTo>
                      <a:moveTo>
                        <a:pt x="5187" y="5374"/>
                      </a:moveTo>
                      <a:lnTo>
                        <a:pt x="5187" y="5374"/>
                      </a:lnTo>
                      <a:lnTo>
                        <a:pt x="5187" y="5387"/>
                      </a:lnTo>
                      <a:lnTo>
                        <a:pt x="4987" y="5387"/>
                      </a:lnTo>
                      <a:moveTo>
                        <a:pt x="4907" y="5387"/>
                      </a:moveTo>
                      <a:lnTo>
                        <a:pt x="4907" y="5387"/>
                      </a:lnTo>
                      <a:lnTo>
                        <a:pt x="4693" y="5387"/>
                      </a:lnTo>
                      <a:moveTo>
                        <a:pt x="4613" y="5387"/>
                      </a:moveTo>
                      <a:lnTo>
                        <a:pt x="4613" y="5387"/>
                      </a:lnTo>
                      <a:lnTo>
                        <a:pt x="4400" y="5387"/>
                      </a:lnTo>
                      <a:moveTo>
                        <a:pt x="4320" y="5387"/>
                      </a:moveTo>
                      <a:lnTo>
                        <a:pt x="4320" y="5387"/>
                      </a:lnTo>
                      <a:lnTo>
                        <a:pt x="4107" y="5387"/>
                      </a:lnTo>
                      <a:moveTo>
                        <a:pt x="4027" y="5387"/>
                      </a:moveTo>
                      <a:lnTo>
                        <a:pt x="4027" y="5387"/>
                      </a:lnTo>
                      <a:lnTo>
                        <a:pt x="3813" y="5387"/>
                      </a:lnTo>
                      <a:moveTo>
                        <a:pt x="3733" y="5387"/>
                      </a:moveTo>
                      <a:lnTo>
                        <a:pt x="3733" y="5387"/>
                      </a:lnTo>
                      <a:lnTo>
                        <a:pt x="3520" y="5387"/>
                      </a:lnTo>
                      <a:moveTo>
                        <a:pt x="3440" y="5387"/>
                      </a:moveTo>
                      <a:lnTo>
                        <a:pt x="3440" y="5387"/>
                      </a:lnTo>
                      <a:lnTo>
                        <a:pt x="3227" y="5387"/>
                      </a:lnTo>
                      <a:moveTo>
                        <a:pt x="3147" y="5387"/>
                      </a:moveTo>
                      <a:lnTo>
                        <a:pt x="3147" y="5387"/>
                      </a:lnTo>
                      <a:lnTo>
                        <a:pt x="2933" y="5387"/>
                      </a:lnTo>
                      <a:moveTo>
                        <a:pt x="2853" y="5387"/>
                      </a:moveTo>
                      <a:lnTo>
                        <a:pt x="2853" y="5387"/>
                      </a:lnTo>
                      <a:lnTo>
                        <a:pt x="2640" y="5387"/>
                      </a:lnTo>
                      <a:moveTo>
                        <a:pt x="2560" y="5387"/>
                      </a:moveTo>
                      <a:lnTo>
                        <a:pt x="2560" y="5387"/>
                      </a:lnTo>
                      <a:lnTo>
                        <a:pt x="2347" y="5387"/>
                      </a:lnTo>
                      <a:moveTo>
                        <a:pt x="2267" y="5387"/>
                      </a:moveTo>
                      <a:lnTo>
                        <a:pt x="2267" y="5387"/>
                      </a:lnTo>
                      <a:lnTo>
                        <a:pt x="2053" y="5387"/>
                      </a:lnTo>
                      <a:moveTo>
                        <a:pt x="1973" y="5387"/>
                      </a:moveTo>
                      <a:lnTo>
                        <a:pt x="1973" y="5387"/>
                      </a:lnTo>
                      <a:lnTo>
                        <a:pt x="1760" y="5387"/>
                      </a:lnTo>
                      <a:moveTo>
                        <a:pt x="1680" y="5387"/>
                      </a:moveTo>
                      <a:lnTo>
                        <a:pt x="1680" y="5387"/>
                      </a:lnTo>
                      <a:lnTo>
                        <a:pt x="1467" y="5387"/>
                      </a:lnTo>
                      <a:moveTo>
                        <a:pt x="1387" y="5387"/>
                      </a:moveTo>
                      <a:lnTo>
                        <a:pt x="1387" y="5387"/>
                      </a:lnTo>
                      <a:lnTo>
                        <a:pt x="1173" y="5387"/>
                      </a:lnTo>
                      <a:moveTo>
                        <a:pt x="1093" y="5387"/>
                      </a:moveTo>
                      <a:lnTo>
                        <a:pt x="1093" y="5387"/>
                      </a:lnTo>
                      <a:lnTo>
                        <a:pt x="880" y="5387"/>
                      </a:lnTo>
                      <a:moveTo>
                        <a:pt x="800" y="5387"/>
                      </a:moveTo>
                      <a:lnTo>
                        <a:pt x="800" y="5387"/>
                      </a:lnTo>
                      <a:lnTo>
                        <a:pt x="587" y="5387"/>
                      </a:lnTo>
                      <a:moveTo>
                        <a:pt x="507" y="5387"/>
                      </a:moveTo>
                      <a:lnTo>
                        <a:pt x="507" y="5387"/>
                      </a:lnTo>
                      <a:lnTo>
                        <a:pt x="293" y="5387"/>
                      </a:lnTo>
                      <a:moveTo>
                        <a:pt x="213" y="5387"/>
                      </a:moveTo>
                      <a:lnTo>
                        <a:pt x="213" y="5387"/>
                      </a:lnTo>
                      <a:lnTo>
                        <a:pt x="0" y="5387"/>
                      </a:lnTo>
                      <a:moveTo>
                        <a:pt x="0" y="5307"/>
                      </a:moveTo>
                      <a:lnTo>
                        <a:pt x="0" y="5307"/>
                      </a:lnTo>
                      <a:lnTo>
                        <a:pt x="0" y="5094"/>
                      </a:lnTo>
                      <a:moveTo>
                        <a:pt x="0" y="5014"/>
                      </a:moveTo>
                      <a:lnTo>
                        <a:pt x="0" y="5014"/>
                      </a:lnTo>
                      <a:lnTo>
                        <a:pt x="0" y="4800"/>
                      </a:lnTo>
                      <a:moveTo>
                        <a:pt x="0" y="4720"/>
                      </a:moveTo>
                      <a:lnTo>
                        <a:pt x="0" y="4720"/>
                      </a:lnTo>
                      <a:lnTo>
                        <a:pt x="0" y="4507"/>
                      </a:lnTo>
                      <a:moveTo>
                        <a:pt x="0" y="4427"/>
                      </a:moveTo>
                      <a:lnTo>
                        <a:pt x="0" y="4427"/>
                      </a:lnTo>
                      <a:lnTo>
                        <a:pt x="0" y="4214"/>
                      </a:lnTo>
                      <a:moveTo>
                        <a:pt x="0" y="4134"/>
                      </a:moveTo>
                      <a:lnTo>
                        <a:pt x="0" y="4134"/>
                      </a:lnTo>
                      <a:lnTo>
                        <a:pt x="0" y="3920"/>
                      </a:lnTo>
                      <a:moveTo>
                        <a:pt x="0" y="3840"/>
                      </a:moveTo>
                      <a:lnTo>
                        <a:pt x="0" y="3840"/>
                      </a:lnTo>
                      <a:lnTo>
                        <a:pt x="0" y="3627"/>
                      </a:lnTo>
                      <a:moveTo>
                        <a:pt x="0" y="3547"/>
                      </a:moveTo>
                      <a:lnTo>
                        <a:pt x="0" y="3547"/>
                      </a:lnTo>
                      <a:lnTo>
                        <a:pt x="0" y="3334"/>
                      </a:lnTo>
                      <a:moveTo>
                        <a:pt x="0" y="3254"/>
                      </a:moveTo>
                      <a:lnTo>
                        <a:pt x="0" y="3254"/>
                      </a:lnTo>
                      <a:lnTo>
                        <a:pt x="0" y="3040"/>
                      </a:lnTo>
                      <a:moveTo>
                        <a:pt x="0" y="2960"/>
                      </a:moveTo>
                      <a:lnTo>
                        <a:pt x="0" y="2960"/>
                      </a:lnTo>
                      <a:lnTo>
                        <a:pt x="0" y="2747"/>
                      </a:lnTo>
                      <a:moveTo>
                        <a:pt x="0" y="2667"/>
                      </a:moveTo>
                      <a:lnTo>
                        <a:pt x="0" y="2667"/>
                      </a:lnTo>
                      <a:lnTo>
                        <a:pt x="0" y="2454"/>
                      </a:lnTo>
                      <a:moveTo>
                        <a:pt x="0" y="2374"/>
                      </a:moveTo>
                      <a:lnTo>
                        <a:pt x="0" y="2374"/>
                      </a:lnTo>
                      <a:lnTo>
                        <a:pt x="0" y="2160"/>
                      </a:lnTo>
                      <a:moveTo>
                        <a:pt x="0" y="2080"/>
                      </a:moveTo>
                      <a:lnTo>
                        <a:pt x="0" y="2080"/>
                      </a:lnTo>
                      <a:lnTo>
                        <a:pt x="0" y="1867"/>
                      </a:lnTo>
                      <a:moveTo>
                        <a:pt x="0" y="1787"/>
                      </a:moveTo>
                      <a:lnTo>
                        <a:pt x="0" y="1787"/>
                      </a:lnTo>
                      <a:lnTo>
                        <a:pt x="0" y="1574"/>
                      </a:lnTo>
                      <a:moveTo>
                        <a:pt x="0" y="1494"/>
                      </a:moveTo>
                      <a:lnTo>
                        <a:pt x="0" y="1494"/>
                      </a:lnTo>
                      <a:lnTo>
                        <a:pt x="0" y="1280"/>
                      </a:lnTo>
                      <a:moveTo>
                        <a:pt x="0" y="1200"/>
                      </a:moveTo>
                      <a:lnTo>
                        <a:pt x="0" y="1200"/>
                      </a:lnTo>
                      <a:lnTo>
                        <a:pt x="0" y="987"/>
                      </a:lnTo>
                      <a:moveTo>
                        <a:pt x="0" y="907"/>
                      </a:moveTo>
                      <a:lnTo>
                        <a:pt x="0" y="907"/>
                      </a:lnTo>
                      <a:lnTo>
                        <a:pt x="0" y="694"/>
                      </a:lnTo>
                      <a:moveTo>
                        <a:pt x="0" y="614"/>
                      </a:moveTo>
                      <a:lnTo>
                        <a:pt x="0" y="614"/>
                      </a:lnTo>
                      <a:lnTo>
                        <a:pt x="0" y="400"/>
                      </a:lnTo>
                      <a:moveTo>
                        <a:pt x="0" y="320"/>
                      </a:moveTo>
                      <a:lnTo>
                        <a:pt x="0" y="320"/>
                      </a:lnTo>
                      <a:lnTo>
                        <a:pt x="0" y="107"/>
                      </a:lnTo>
                      <a:moveTo>
                        <a:pt x="0" y="27"/>
                      </a:moveTo>
                      <a:lnTo>
                        <a:pt x="0" y="2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6" name="Freeform 193"/>
                <p:cNvSpPr>
                  <a:spLocks/>
                </p:cNvSpPr>
                <p:nvPr/>
              </p:nvSpPr>
              <p:spPr bwMode="auto">
                <a:xfrm>
                  <a:off x="244" y="744"/>
                  <a:ext cx="946" cy="1151"/>
                </a:xfrm>
                <a:custGeom>
                  <a:avLst/>
                  <a:gdLst>
                    <a:gd name="T0" fmla="*/ 0 w 2906"/>
                    <a:gd name="T1" fmla="*/ 0 h 3533"/>
                    <a:gd name="T2" fmla="*/ 0 w 2906"/>
                    <a:gd name="T3" fmla="*/ 0 h 3533"/>
                    <a:gd name="T4" fmla="*/ 2906 w 2906"/>
                    <a:gd name="T5" fmla="*/ 0 h 3533"/>
                    <a:gd name="T6" fmla="*/ 2906 w 2906"/>
                    <a:gd name="T7" fmla="*/ 3533 h 3533"/>
                    <a:gd name="T8" fmla="*/ 0 w 2906"/>
                    <a:gd name="T9" fmla="*/ 3533 h 3533"/>
                    <a:gd name="T10" fmla="*/ 0 w 2906"/>
                    <a:gd name="T11" fmla="*/ 0 h 35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06" h="353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906" y="0"/>
                      </a:lnTo>
                      <a:lnTo>
                        <a:pt x="2906" y="3533"/>
                      </a:lnTo>
                      <a:lnTo>
                        <a:pt x="0" y="35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7" name="Freeform 194"/>
                <p:cNvSpPr>
                  <a:spLocks/>
                </p:cNvSpPr>
                <p:nvPr/>
              </p:nvSpPr>
              <p:spPr bwMode="auto">
                <a:xfrm>
                  <a:off x="244" y="744"/>
                  <a:ext cx="947" cy="1151"/>
                </a:xfrm>
                <a:custGeom>
                  <a:avLst/>
                  <a:gdLst>
                    <a:gd name="T0" fmla="*/ 0 w 2907"/>
                    <a:gd name="T1" fmla="*/ 0 h 3533"/>
                    <a:gd name="T2" fmla="*/ 0 w 2907"/>
                    <a:gd name="T3" fmla="*/ 0 h 3533"/>
                    <a:gd name="T4" fmla="*/ 2907 w 2907"/>
                    <a:gd name="T5" fmla="*/ 0 h 3533"/>
                    <a:gd name="T6" fmla="*/ 2907 w 2907"/>
                    <a:gd name="T7" fmla="*/ 3533 h 3533"/>
                    <a:gd name="T8" fmla="*/ 0 w 2907"/>
                    <a:gd name="T9" fmla="*/ 3533 h 3533"/>
                    <a:gd name="T10" fmla="*/ 0 w 2907"/>
                    <a:gd name="T11" fmla="*/ 0 h 35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07" h="353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907" y="0"/>
                      </a:lnTo>
                      <a:lnTo>
                        <a:pt x="2907" y="3533"/>
                      </a:lnTo>
                      <a:lnTo>
                        <a:pt x="0" y="35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8" name="Freeform 195"/>
                <p:cNvSpPr>
                  <a:spLocks/>
                </p:cNvSpPr>
                <p:nvPr/>
              </p:nvSpPr>
              <p:spPr bwMode="auto">
                <a:xfrm>
                  <a:off x="236" y="744"/>
                  <a:ext cx="1241" cy="1377"/>
                </a:xfrm>
                <a:custGeom>
                  <a:avLst/>
                  <a:gdLst>
                    <a:gd name="T0" fmla="*/ 0 w 3813"/>
                    <a:gd name="T1" fmla="*/ 4227 h 4227"/>
                    <a:gd name="T2" fmla="*/ 0 w 3813"/>
                    <a:gd name="T3" fmla="*/ 4227 h 4227"/>
                    <a:gd name="T4" fmla="*/ 0 w 3813"/>
                    <a:gd name="T5" fmla="*/ 3582 h 4227"/>
                    <a:gd name="T6" fmla="*/ 3048 w 3813"/>
                    <a:gd name="T7" fmla="*/ 3582 h 4227"/>
                    <a:gd name="T8" fmla="*/ 3048 w 3813"/>
                    <a:gd name="T9" fmla="*/ 0 h 4227"/>
                    <a:gd name="T10" fmla="*/ 3813 w 3813"/>
                    <a:gd name="T11" fmla="*/ 0 h 4227"/>
                    <a:gd name="T12" fmla="*/ 3813 w 3813"/>
                    <a:gd name="T13" fmla="*/ 4227 h 4227"/>
                    <a:gd name="T14" fmla="*/ 0 w 3813"/>
                    <a:gd name="T15" fmla="*/ 4227 h 4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813" h="4227">
                      <a:moveTo>
                        <a:pt x="0" y="4227"/>
                      </a:moveTo>
                      <a:lnTo>
                        <a:pt x="0" y="4227"/>
                      </a:lnTo>
                      <a:lnTo>
                        <a:pt x="0" y="3582"/>
                      </a:lnTo>
                      <a:lnTo>
                        <a:pt x="3048" y="3582"/>
                      </a:lnTo>
                      <a:lnTo>
                        <a:pt x="3048" y="0"/>
                      </a:lnTo>
                      <a:lnTo>
                        <a:pt x="3813" y="0"/>
                      </a:lnTo>
                      <a:lnTo>
                        <a:pt x="3813" y="4227"/>
                      </a:lnTo>
                      <a:lnTo>
                        <a:pt x="0" y="4227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9" name="Freeform 196"/>
                <p:cNvSpPr>
                  <a:spLocks/>
                </p:cNvSpPr>
                <p:nvPr/>
              </p:nvSpPr>
              <p:spPr bwMode="auto">
                <a:xfrm>
                  <a:off x="279" y="779"/>
                  <a:ext cx="872" cy="486"/>
                </a:xfrm>
                <a:custGeom>
                  <a:avLst/>
                  <a:gdLst>
                    <a:gd name="T0" fmla="*/ 0 w 2680"/>
                    <a:gd name="T1" fmla="*/ 248 h 1493"/>
                    <a:gd name="T2" fmla="*/ 0 w 2680"/>
                    <a:gd name="T3" fmla="*/ 248 h 1493"/>
                    <a:gd name="T4" fmla="*/ 249 w 2680"/>
                    <a:gd name="T5" fmla="*/ 0 h 1493"/>
                    <a:gd name="T6" fmla="*/ 2432 w 2680"/>
                    <a:gd name="T7" fmla="*/ 0 h 1493"/>
                    <a:gd name="T8" fmla="*/ 2680 w 2680"/>
                    <a:gd name="T9" fmla="*/ 248 h 1493"/>
                    <a:gd name="T10" fmla="*/ 2680 w 2680"/>
                    <a:gd name="T11" fmla="*/ 1244 h 1493"/>
                    <a:gd name="T12" fmla="*/ 2432 w 2680"/>
                    <a:gd name="T13" fmla="*/ 1493 h 1493"/>
                    <a:gd name="T14" fmla="*/ 249 w 2680"/>
                    <a:gd name="T15" fmla="*/ 1493 h 1493"/>
                    <a:gd name="T16" fmla="*/ 0 w 2680"/>
                    <a:gd name="T17" fmla="*/ 1244 h 1493"/>
                    <a:gd name="T18" fmla="*/ 0 w 2680"/>
                    <a:gd name="T19" fmla="*/ 248 h 14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80" h="1493">
                      <a:moveTo>
                        <a:pt x="0" y="248"/>
                      </a:moveTo>
                      <a:lnTo>
                        <a:pt x="0" y="248"/>
                      </a:lnTo>
                      <a:cubicBezTo>
                        <a:pt x="0" y="111"/>
                        <a:pt x="112" y="0"/>
                        <a:pt x="249" y="0"/>
                      </a:cubicBezTo>
                      <a:lnTo>
                        <a:pt x="2432" y="0"/>
                      </a:lnTo>
                      <a:cubicBezTo>
                        <a:pt x="2569" y="0"/>
                        <a:pt x="2680" y="111"/>
                        <a:pt x="2680" y="248"/>
                      </a:cubicBezTo>
                      <a:lnTo>
                        <a:pt x="2680" y="1244"/>
                      </a:lnTo>
                      <a:cubicBezTo>
                        <a:pt x="2680" y="1381"/>
                        <a:pt x="2569" y="1493"/>
                        <a:pt x="2432" y="1493"/>
                      </a:cubicBezTo>
                      <a:lnTo>
                        <a:pt x="249" y="1493"/>
                      </a:lnTo>
                      <a:cubicBezTo>
                        <a:pt x="112" y="1493"/>
                        <a:pt x="0" y="1381"/>
                        <a:pt x="0" y="1244"/>
                      </a:cubicBezTo>
                      <a:lnTo>
                        <a:pt x="0" y="248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0" name="Rectangle 197"/>
                <p:cNvSpPr>
                  <a:spLocks noChangeArrowheads="1"/>
                </p:cNvSpPr>
                <p:nvPr/>
              </p:nvSpPr>
              <p:spPr bwMode="auto">
                <a:xfrm>
                  <a:off x="525" y="931"/>
                  <a:ext cx="92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C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1" name="Rectangle 198"/>
                <p:cNvSpPr>
                  <a:spLocks noChangeArrowheads="1"/>
                </p:cNvSpPr>
                <p:nvPr/>
              </p:nvSpPr>
              <p:spPr bwMode="auto">
                <a:xfrm>
                  <a:off x="581" y="931"/>
                  <a:ext cx="139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om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2" name="Rectangle 199"/>
                <p:cNvSpPr>
                  <a:spLocks noChangeArrowheads="1"/>
                </p:cNvSpPr>
                <p:nvPr/>
              </p:nvSpPr>
              <p:spPr bwMode="auto">
                <a:xfrm>
                  <a:off x="685" y="931"/>
                  <a:ext cx="78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p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3" name="Rectangle 200"/>
                <p:cNvSpPr>
                  <a:spLocks noChangeArrowheads="1"/>
                </p:cNvSpPr>
                <p:nvPr/>
              </p:nvSpPr>
              <p:spPr bwMode="auto">
                <a:xfrm>
                  <a:off x="729" y="931"/>
                  <a:ext cx="78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u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4" name="Rectangle 201"/>
                <p:cNvSpPr>
                  <a:spLocks noChangeArrowheads="1"/>
                </p:cNvSpPr>
                <p:nvPr/>
              </p:nvSpPr>
              <p:spPr bwMode="auto">
                <a:xfrm>
                  <a:off x="772" y="931"/>
                  <a:ext cx="61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t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5" name="Rectangle 202"/>
                <p:cNvSpPr>
                  <a:spLocks noChangeArrowheads="1"/>
                </p:cNvSpPr>
                <p:nvPr/>
              </p:nvSpPr>
              <p:spPr bwMode="auto">
                <a:xfrm>
                  <a:off x="798" y="931"/>
                  <a:ext cx="56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i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6" name="Rectangle 203"/>
                <p:cNvSpPr>
                  <a:spLocks noChangeArrowheads="1"/>
                </p:cNvSpPr>
                <p:nvPr/>
              </p:nvSpPr>
              <p:spPr bwMode="auto">
                <a:xfrm>
                  <a:off x="820" y="931"/>
                  <a:ext cx="78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n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7" name="Rectangle 204"/>
                <p:cNvSpPr>
                  <a:spLocks noChangeArrowheads="1"/>
                </p:cNvSpPr>
                <p:nvPr/>
              </p:nvSpPr>
              <p:spPr bwMode="auto">
                <a:xfrm>
                  <a:off x="863" y="931"/>
                  <a:ext cx="74" cy="1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latin typeface="Times New Roman Bold" panose="02020803070505020304" pitchFamily="18" charset="0"/>
                    </a:rPr>
                    <a:t>g</a:t>
                  </a:r>
                  <a:endParaRPr kumimoji="0" lang="en-US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2" name="Rectangle 206"/>
              <p:cNvSpPr>
                <a:spLocks noChangeArrowheads="1"/>
              </p:cNvSpPr>
              <p:nvPr/>
            </p:nvSpPr>
            <p:spPr bwMode="auto">
              <a:xfrm>
                <a:off x="633" y="1026"/>
                <a:ext cx="92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" name="Rectangle 207"/>
              <p:cNvSpPr>
                <a:spLocks noChangeArrowheads="1"/>
              </p:cNvSpPr>
              <p:nvPr/>
            </p:nvSpPr>
            <p:spPr bwMode="auto">
              <a:xfrm>
                <a:off x="690" y="1026"/>
                <a:ext cx="110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" name="Rectangle 208"/>
              <p:cNvSpPr>
                <a:spLocks noChangeArrowheads="1"/>
              </p:cNvSpPr>
              <p:nvPr/>
            </p:nvSpPr>
            <p:spPr bwMode="auto">
              <a:xfrm>
                <a:off x="764" y="1026"/>
                <a:ext cx="70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" name="Freeform 209"/>
              <p:cNvSpPr>
                <a:spLocks/>
              </p:cNvSpPr>
              <p:nvPr/>
            </p:nvSpPr>
            <p:spPr bwMode="auto">
              <a:xfrm>
                <a:off x="283" y="1561"/>
                <a:ext cx="868" cy="295"/>
              </a:xfrm>
              <a:custGeom>
                <a:avLst/>
                <a:gdLst>
                  <a:gd name="T0" fmla="*/ 0 w 2666"/>
                  <a:gd name="T1" fmla="*/ 151 h 906"/>
                  <a:gd name="T2" fmla="*/ 0 w 2666"/>
                  <a:gd name="T3" fmla="*/ 151 h 906"/>
                  <a:gd name="T4" fmla="*/ 151 w 2666"/>
                  <a:gd name="T5" fmla="*/ 0 h 906"/>
                  <a:gd name="T6" fmla="*/ 2515 w 2666"/>
                  <a:gd name="T7" fmla="*/ 0 h 906"/>
                  <a:gd name="T8" fmla="*/ 2666 w 2666"/>
                  <a:gd name="T9" fmla="*/ 151 h 906"/>
                  <a:gd name="T10" fmla="*/ 2666 w 2666"/>
                  <a:gd name="T11" fmla="*/ 755 h 906"/>
                  <a:gd name="T12" fmla="*/ 2515 w 2666"/>
                  <a:gd name="T13" fmla="*/ 906 h 906"/>
                  <a:gd name="T14" fmla="*/ 151 w 2666"/>
                  <a:gd name="T15" fmla="*/ 906 h 906"/>
                  <a:gd name="T16" fmla="*/ 0 w 2666"/>
                  <a:gd name="T17" fmla="*/ 755 h 906"/>
                  <a:gd name="T18" fmla="*/ 0 w 2666"/>
                  <a:gd name="T19" fmla="*/ 151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6" h="906">
                    <a:moveTo>
                      <a:pt x="0" y="151"/>
                    </a:moveTo>
                    <a:lnTo>
                      <a:pt x="0" y="151"/>
                    </a:lnTo>
                    <a:cubicBezTo>
                      <a:pt x="0" y="67"/>
                      <a:pt x="67" y="0"/>
                      <a:pt x="151" y="0"/>
                    </a:cubicBezTo>
                    <a:lnTo>
                      <a:pt x="2515" y="0"/>
                    </a:lnTo>
                    <a:cubicBezTo>
                      <a:pt x="2599" y="0"/>
                      <a:pt x="2666" y="67"/>
                      <a:pt x="2666" y="151"/>
                    </a:cubicBezTo>
                    <a:lnTo>
                      <a:pt x="2666" y="755"/>
                    </a:lnTo>
                    <a:cubicBezTo>
                      <a:pt x="2666" y="839"/>
                      <a:pt x="2599" y="906"/>
                      <a:pt x="2515" y="906"/>
                    </a:cubicBezTo>
                    <a:lnTo>
                      <a:pt x="151" y="906"/>
                    </a:lnTo>
                    <a:cubicBezTo>
                      <a:pt x="67" y="906"/>
                      <a:pt x="0" y="839"/>
                      <a:pt x="0" y="755"/>
                    </a:cubicBezTo>
                    <a:lnTo>
                      <a:pt x="0" y="151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10"/>
              <p:cNvSpPr>
                <a:spLocks noChangeArrowheads="1"/>
              </p:cNvSpPr>
              <p:nvPr/>
            </p:nvSpPr>
            <p:spPr bwMode="auto">
              <a:xfrm>
                <a:off x="626" y="1664"/>
                <a:ext cx="145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LD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" name="Rectangle 211"/>
              <p:cNvSpPr>
                <a:spLocks noChangeArrowheads="1"/>
              </p:cNvSpPr>
              <p:nvPr/>
            </p:nvSpPr>
            <p:spPr bwMode="auto">
              <a:xfrm>
                <a:off x="735" y="1664"/>
                <a:ext cx="110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" name="Freeform 212"/>
              <p:cNvSpPr>
                <a:spLocks/>
              </p:cNvSpPr>
              <p:nvPr/>
            </p:nvSpPr>
            <p:spPr bwMode="auto">
              <a:xfrm>
                <a:off x="1477" y="1048"/>
                <a:ext cx="437" cy="26"/>
              </a:xfrm>
              <a:custGeom>
                <a:avLst/>
                <a:gdLst>
                  <a:gd name="T0" fmla="*/ 80 w 1344"/>
                  <a:gd name="T1" fmla="*/ 0 h 80"/>
                  <a:gd name="T2" fmla="*/ 80 w 1344"/>
                  <a:gd name="T3" fmla="*/ 0 h 80"/>
                  <a:gd name="T4" fmla="*/ 80 w 1344"/>
                  <a:gd name="T5" fmla="*/ 27 h 80"/>
                  <a:gd name="T6" fmla="*/ 1264 w 1344"/>
                  <a:gd name="T7" fmla="*/ 27 h 80"/>
                  <a:gd name="T8" fmla="*/ 1264 w 1344"/>
                  <a:gd name="T9" fmla="*/ 0 h 80"/>
                  <a:gd name="T10" fmla="*/ 1344 w 1344"/>
                  <a:gd name="T11" fmla="*/ 40 h 80"/>
                  <a:gd name="T12" fmla="*/ 1264 w 1344"/>
                  <a:gd name="T13" fmla="*/ 80 h 80"/>
                  <a:gd name="T14" fmla="*/ 1264 w 1344"/>
                  <a:gd name="T15" fmla="*/ 54 h 80"/>
                  <a:gd name="T16" fmla="*/ 80 w 1344"/>
                  <a:gd name="T17" fmla="*/ 54 h 80"/>
                  <a:gd name="T18" fmla="*/ 80 w 1344"/>
                  <a:gd name="T19" fmla="*/ 80 h 80"/>
                  <a:gd name="T20" fmla="*/ 0 w 1344"/>
                  <a:gd name="T21" fmla="*/ 40 h 80"/>
                  <a:gd name="T22" fmla="*/ 80 w 1344"/>
                  <a:gd name="T2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44" h="80">
                    <a:moveTo>
                      <a:pt x="80" y="0"/>
                    </a:moveTo>
                    <a:lnTo>
                      <a:pt x="80" y="0"/>
                    </a:lnTo>
                    <a:lnTo>
                      <a:pt x="80" y="27"/>
                    </a:lnTo>
                    <a:lnTo>
                      <a:pt x="1264" y="27"/>
                    </a:lnTo>
                    <a:lnTo>
                      <a:pt x="1264" y="0"/>
                    </a:lnTo>
                    <a:lnTo>
                      <a:pt x="1344" y="40"/>
                    </a:lnTo>
                    <a:lnTo>
                      <a:pt x="1264" y="80"/>
                    </a:lnTo>
                    <a:lnTo>
                      <a:pt x="1264" y="54"/>
                    </a:lnTo>
                    <a:lnTo>
                      <a:pt x="80" y="54"/>
                    </a:lnTo>
                    <a:lnTo>
                      <a:pt x="80" y="80"/>
                    </a:lnTo>
                    <a:lnTo>
                      <a:pt x="0" y="4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54823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Rectangle 213"/>
              <p:cNvSpPr>
                <a:spLocks noChangeArrowheads="1"/>
              </p:cNvSpPr>
              <p:nvPr/>
            </p:nvSpPr>
            <p:spPr bwMode="auto">
              <a:xfrm>
                <a:off x="1021" y="2216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" name="Rectangle 214"/>
              <p:cNvSpPr>
                <a:spLocks noChangeArrowheads="1"/>
              </p:cNvSpPr>
              <p:nvPr/>
            </p:nvSpPr>
            <p:spPr bwMode="auto">
              <a:xfrm>
                <a:off x="1073" y="2216"/>
                <a:ext cx="8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" name="Rectangle 215"/>
              <p:cNvSpPr>
                <a:spLocks noChangeArrowheads="1"/>
              </p:cNvSpPr>
              <p:nvPr/>
            </p:nvSpPr>
            <p:spPr bwMode="auto">
              <a:xfrm>
                <a:off x="1125" y="2216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" name="Rectangle 216"/>
              <p:cNvSpPr>
                <a:spLocks noChangeArrowheads="1"/>
              </p:cNvSpPr>
              <p:nvPr/>
            </p:nvSpPr>
            <p:spPr bwMode="auto">
              <a:xfrm>
                <a:off x="1164" y="2216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" name="Rectangle 217"/>
              <p:cNvSpPr>
                <a:spLocks noChangeArrowheads="1"/>
              </p:cNvSpPr>
              <p:nvPr/>
            </p:nvSpPr>
            <p:spPr bwMode="auto">
              <a:xfrm>
                <a:off x="1221" y="2216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" name="Rectangle 218"/>
              <p:cNvSpPr>
                <a:spLocks noChangeArrowheads="1"/>
              </p:cNvSpPr>
              <p:nvPr/>
            </p:nvSpPr>
            <p:spPr bwMode="auto">
              <a:xfrm>
                <a:off x="834" y="2303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219"/>
              <p:cNvSpPr>
                <a:spLocks noChangeArrowheads="1"/>
              </p:cNvSpPr>
              <p:nvPr/>
            </p:nvSpPr>
            <p:spPr bwMode="auto">
              <a:xfrm>
                <a:off x="887" y="2303"/>
                <a:ext cx="12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" name="Rectangle 220"/>
              <p:cNvSpPr>
                <a:spLocks noChangeArrowheads="1"/>
              </p:cNvSpPr>
              <p:nvPr/>
            </p:nvSpPr>
            <p:spPr bwMode="auto">
              <a:xfrm>
                <a:off x="978" y="2303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" name="Rectangle 221"/>
              <p:cNvSpPr>
                <a:spLocks noChangeArrowheads="1"/>
              </p:cNvSpPr>
              <p:nvPr/>
            </p:nvSpPr>
            <p:spPr bwMode="auto">
              <a:xfrm>
                <a:off x="1034" y="2303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222"/>
              <p:cNvSpPr>
                <a:spLocks noChangeArrowheads="1"/>
              </p:cNvSpPr>
              <p:nvPr/>
            </p:nvSpPr>
            <p:spPr bwMode="auto">
              <a:xfrm>
                <a:off x="1073" y="2303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" name="Rectangle 223"/>
              <p:cNvSpPr>
                <a:spLocks noChangeArrowheads="1"/>
              </p:cNvSpPr>
              <p:nvPr/>
            </p:nvSpPr>
            <p:spPr bwMode="auto">
              <a:xfrm>
                <a:off x="1112" y="2303"/>
                <a:ext cx="50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" name="Rectangle 224"/>
              <p:cNvSpPr>
                <a:spLocks noChangeArrowheads="1"/>
              </p:cNvSpPr>
              <p:nvPr/>
            </p:nvSpPr>
            <p:spPr bwMode="auto">
              <a:xfrm>
                <a:off x="1129" y="2303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" name="Rectangle 225"/>
              <p:cNvSpPr>
                <a:spLocks noChangeArrowheads="1"/>
              </p:cNvSpPr>
              <p:nvPr/>
            </p:nvSpPr>
            <p:spPr bwMode="auto">
              <a:xfrm>
                <a:off x="1160" y="2303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" name="Rectangle 226"/>
              <p:cNvSpPr>
                <a:spLocks noChangeArrowheads="1"/>
              </p:cNvSpPr>
              <p:nvPr/>
            </p:nvSpPr>
            <p:spPr bwMode="auto">
              <a:xfrm>
                <a:off x="1216" y="2303"/>
                <a:ext cx="50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" name="Rectangle 227"/>
              <p:cNvSpPr>
                <a:spLocks noChangeArrowheads="1"/>
              </p:cNvSpPr>
              <p:nvPr/>
            </p:nvSpPr>
            <p:spPr bwMode="auto">
              <a:xfrm>
                <a:off x="1234" y="2303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" name="Rectangle 228"/>
              <p:cNvSpPr>
                <a:spLocks noChangeArrowheads="1"/>
              </p:cNvSpPr>
              <p:nvPr/>
            </p:nvSpPr>
            <p:spPr bwMode="auto">
              <a:xfrm>
                <a:off x="1307" y="2303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" name="Rectangle 229"/>
              <p:cNvSpPr>
                <a:spLocks noChangeArrowheads="1"/>
              </p:cNvSpPr>
              <p:nvPr/>
            </p:nvSpPr>
            <p:spPr bwMode="auto">
              <a:xfrm>
                <a:off x="1329" y="2303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" name="Rectangle 230"/>
              <p:cNvSpPr>
                <a:spLocks noChangeArrowheads="1"/>
              </p:cNvSpPr>
              <p:nvPr/>
            </p:nvSpPr>
            <p:spPr bwMode="auto">
              <a:xfrm>
                <a:off x="1377" y="2303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" name="Rectangle 231"/>
              <p:cNvSpPr>
                <a:spLocks noChangeArrowheads="1"/>
              </p:cNvSpPr>
              <p:nvPr/>
            </p:nvSpPr>
            <p:spPr bwMode="auto">
              <a:xfrm>
                <a:off x="1416" y="2303"/>
                <a:ext cx="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Freeform 232"/>
              <p:cNvSpPr>
                <a:spLocks/>
              </p:cNvSpPr>
              <p:nvPr/>
            </p:nvSpPr>
            <p:spPr bwMode="auto">
              <a:xfrm>
                <a:off x="1112" y="2399"/>
                <a:ext cx="26" cy="79"/>
              </a:xfrm>
              <a:custGeom>
                <a:avLst/>
                <a:gdLst>
                  <a:gd name="T0" fmla="*/ 54 w 80"/>
                  <a:gd name="T1" fmla="*/ 0 h 243"/>
                  <a:gd name="T2" fmla="*/ 54 w 80"/>
                  <a:gd name="T3" fmla="*/ 0 h 243"/>
                  <a:gd name="T4" fmla="*/ 54 w 80"/>
                  <a:gd name="T5" fmla="*/ 163 h 243"/>
                  <a:gd name="T6" fmla="*/ 80 w 80"/>
                  <a:gd name="T7" fmla="*/ 163 h 243"/>
                  <a:gd name="T8" fmla="*/ 41 w 80"/>
                  <a:gd name="T9" fmla="*/ 243 h 243"/>
                  <a:gd name="T10" fmla="*/ 0 w 80"/>
                  <a:gd name="T11" fmla="*/ 163 h 243"/>
                  <a:gd name="T12" fmla="*/ 27 w 80"/>
                  <a:gd name="T13" fmla="*/ 163 h 243"/>
                  <a:gd name="T14" fmla="*/ 27 w 80"/>
                  <a:gd name="T15" fmla="*/ 0 h 243"/>
                  <a:gd name="T16" fmla="*/ 54 w 80"/>
                  <a:gd name="T17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243">
                    <a:moveTo>
                      <a:pt x="54" y="0"/>
                    </a:moveTo>
                    <a:lnTo>
                      <a:pt x="54" y="0"/>
                    </a:lnTo>
                    <a:lnTo>
                      <a:pt x="54" y="163"/>
                    </a:lnTo>
                    <a:lnTo>
                      <a:pt x="80" y="163"/>
                    </a:lnTo>
                    <a:lnTo>
                      <a:pt x="41" y="243"/>
                    </a:lnTo>
                    <a:lnTo>
                      <a:pt x="0" y="163"/>
                    </a:lnTo>
                    <a:lnTo>
                      <a:pt x="27" y="163"/>
                    </a:lnTo>
                    <a:lnTo>
                      <a:pt x="27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54823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33"/>
              <p:cNvSpPr>
                <a:spLocks/>
              </p:cNvSpPr>
              <p:nvPr/>
            </p:nvSpPr>
            <p:spPr bwMode="auto">
              <a:xfrm>
                <a:off x="1121" y="2121"/>
                <a:ext cx="26" cy="95"/>
              </a:xfrm>
              <a:custGeom>
                <a:avLst/>
                <a:gdLst>
                  <a:gd name="T0" fmla="*/ 53 w 80"/>
                  <a:gd name="T1" fmla="*/ 292 h 292"/>
                  <a:gd name="T2" fmla="*/ 53 w 80"/>
                  <a:gd name="T3" fmla="*/ 292 h 292"/>
                  <a:gd name="T4" fmla="*/ 54 w 80"/>
                  <a:gd name="T5" fmla="*/ 80 h 292"/>
                  <a:gd name="T6" fmla="*/ 80 w 80"/>
                  <a:gd name="T7" fmla="*/ 80 h 292"/>
                  <a:gd name="T8" fmla="*/ 40 w 80"/>
                  <a:gd name="T9" fmla="*/ 0 h 292"/>
                  <a:gd name="T10" fmla="*/ 0 w 80"/>
                  <a:gd name="T11" fmla="*/ 80 h 292"/>
                  <a:gd name="T12" fmla="*/ 27 w 80"/>
                  <a:gd name="T13" fmla="*/ 80 h 292"/>
                  <a:gd name="T14" fmla="*/ 27 w 80"/>
                  <a:gd name="T15" fmla="*/ 292 h 292"/>
                  <a:gd name="T16" fmla="*/ 53 w 80"/>
                  <a:gd name="T17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292">
                    <a:moveTo>
                      <a:pt x="53" y="292"/>
                    </a:moveTo>
                    <a:lnTo>
                      <a:pt x="53" y="292"/>
                    </a:lnTo>
                    <a:lnTo>
                      <a:pt x="54" y="80"/>
                    </a:lnTo>
                    <a:lnTo>
                      <a:pt x="80" y="80"/>
                    </a:lnTo>
                    <a:lnTo>
                      <a:pt x="40" y="0"/>
                    </a:lnTo>
                    <a:lnTo>
                      <a:pt x="0" y="80"/>
                    </a:lnTo>
                    <a:lnTo>
                      <a:pt x="27" y="80"/>
                    </a:lnTo>
                    <a:lnTo>
                      <a:pt x="27" y="292"/>
                    </a:lnTo>
                    <a:lnTo>
                      <a:pt x="53" y="292"/>
                    </a:lnTo>
                    <a:close/>
                  </a:path>
                </a:pathLst>
              </a:custGeom>
              <a:solidFill>
                <a:srgbClr val="54823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Rectangle 234"/>
              <p:cNvSpPr>
                <a:spLocks noChangeArrowheads="1"/>
              </p:cNvSpPr>
              <p:nvPr/>
            </p:nvSpPr>
            <p:spPr bwMode="auto">
              <a:xfrm>
                <a:off x="338" y="2216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235"/>
              <p:cNvSpPr>
                <a:spLocks noChangeArrowheads="1"/>
              </p:cNvSpPr>
              <p:nvPr/>
            </p:nvSpPr>
            <p:spPr bwMode="auto">
              <a:xfrm>
                <a:off x="390" y="2216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236"/>
              <p:cNvSpPr>
                <a:spLocks noChangeArrowheads="1"/>
              </p:cNvSpPr>
              <p:nvPr/>
            </p:nvSpPr>
            <p:spPr bwMode="auto">
              <a:xfrm>
                <a:off x="464" y="2216"/>
                <a:ext cx="55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" name="Rectangle 237"/>
              <p:cNvSpPr>
                <a:spLocks noChangeArrowheads="1"/>
              </p:cNvSpPr>
              <p:nvPr/>
            </p:nvSpPr>
            <p:spPr bwMode="auto">
              <a:xfrm>
                <a:off x="486" y="2216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" name="Rectangle 238"/>
              <p:cNvSpPr>
                <a:spLocks noChangeArrowheads="1"/>
              </p:cNvSpPr>
              <p:nvPr/>
            </p:nvSpPr>
            <p:spPr bwMode="auto">
              <a:xfrm>
                <a:off x="516" y="2216"/>
                <a:ext cx="8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" name="Rectangle 239"/>
              <p:cNvSpPr>
                <a:spLocks noChangeArrowheads="1"/>
              </p:cNvSpPr>
              <p:nvPr/>
            </p:nvSpPr>
            <p:spPr bwMode="auto">
              <a:xfrm>
                <a:off x="568" y="2216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6" name="Rectangle 240"/>
              <p:cNvSpPr>
                <a:spLocks noChangeArrowheads="1"/>
              </p:cNvSpPr>
              <p:nvPr/>
            </p:nvSpPr>
            <p:spPr bwMode="auto">
              <a:xfrm>
                <a:off x="320" y="2303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" name="Rectangle 241"/>
              <p:cNvSpPr>
                <a:spLocks noChangeArrowheads="1"/>
              </p:cNvSpPr>
              <p:nvPr/>
            </p:nvSpPr>
            <p:spPr bwMode="auto">
              <a:xfrm>
                <a:off x="373" y="2303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242"/>
              <p:cNvSpPr>
                <a:spLocks noChangeArrowheads="1"/>
              </p:cNvSpPr>
              <p:nvPr/>
            </p:nvSpPr>
            <p:spPr bwMode="auto">
              <a:xfrm>
                <a:off x="403" y="2303"/>
                <a:ext cx="55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243"/>
              <p:cNvSpPr>
                <a:spLocks noChangeArrowheads="1"/>
              </p:cNvSpPr>
              <p:nvPr/>
            </p:nvSpPr>
            <p:spPr bwMode="auto">
              <a:xfrm>
                <a:off x="425" y="2303"/>
                <a:ext cx="84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" name="Rectangle 244"/>
              <p:cNvSpPr>
                <a:spLocks noChangeArrowheads="1"/>
              </p:cNvSpPr>
              <p:nvPr/>
            </p:nvSpPr>
            <p:spPr bwMode="auto">
              <a:xfrm>
                <a:off x="477" y="2303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" name="Rectangle 245"/>
              <p:cNvSpPr>
                <a:spLocks noChangeArrowheads="1"/>
              </p:cNvSpPr>
              <p:nvPr/>
            </p:nvSpPr>
            <p:spPr bwMode="auto">
              <a:xfrm>
                <a:off x="542" y="2303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Freeform 246"/>
              <p:cNvSpPr>
                <a:spLocks/>
              </p:cNvSpPr>
              <p:nvPr/>
            </p:nvSpPr>
            <p:spPr bwMode="auto">
              <a:xfrm>
                <a:off x="448" y="2399"/>
                <a:ext cx="26" cy="79"/>
              </a:xfrm>
              <a:custGeom>
                <a:avLst/>
                <a:gdLst>
                  <a:gd name="T0" fmla="*/ 53 w 80"/>
                  <a:gd name="T1" fmla="*/ 0 h 243"/>
                  <a:gd name="T2" fmla="*/ 53 w 80"/>
                  <a:gd name="T3" fmla="*/ 0 h 243"/>
                  <a:gd name="T4" fmla="*/ 53 w 80"/>
                  <a:gd name="T5" fmla="*/ 163 h 243"/>
                  <a:gd name="T6" fmla="*/ 80 w 80"/>
                  <a:gd name="T7" fmla="*/ 163 h 243"/>
                  <a:gd name="T8" fmla="*/ 40 w 80"/>
                  <a:gd name="T9" fmla="*/ 243 h 243"/>
                  <a:gd name="T10" fmla="*/ 0 w 80"/>
                  <a:gd name="T11" fmla="*/ 163 h 243"/>
                  <a:gd name="T12" fmla="*/ 26 w 80"/>
                  <a:gd name="T13" fmla="*/ 163 h 243"/>
                  <a:gd name="T14" fmla="*/ 26 w 80"/>
                  <a:gd name="T15" fmla="*/ 0 h 243"/>
                  <a:gd name="T16" fmla="*/ 53 w 80"/>
                  <a:gd name="T17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243">
                    <a:moveTo>
                      <a:pt x="53" y="0"/>
                    </a:moveTo>
                    <a:lnTo>
                      <a:pt x="53" y="0"/>
                    </a:lnTo>
                    <a:lnTo>
                      <a:pt x="53" y="163"/>
                    </a:lnTo>
                    <a:lnTo>
                      <a:pt x="80" y="163"/>
                    </a:lnTo>
                    <a:lnTo>
                      <a:pt x="40" y="243"/>
                    </a:lnTo>
                    <a:lnTo>
                      <a:pt x="0" y="163"/>
                    </a:lnTo>
                    <a:lnTo>
                      <a:pt x="26" y="163"/>
                    </a:lnTo>
                    <a:lnTo>
                      <a:pt x="26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47"/>
              <p:cNvSpPr>
                <a:spLocks/>
              </p:cNvSpPr>
              <p:nvPr/>
            </p:nvSpPr>
            <p:spPr bwMode="auto">
              <a:xfrm>
                <a:off x="450" y="2116"/>
                <a:ext cx="26" cy="105"/>
              </a:xfrm>
              <a:custGeom>
                <a:avLst/>
                <a:gdLst>
                  <a:gd name="T0" fmla="*/ 48 w 80"/>
                  <a:gd name="T1" fmla="*/ 321 h 321"/>
                  <a:gd name="T2" fmla="*/ 48 w 80"/>
                  <a:gd name="T3" fmla="*/ 321 h 321"/>
                  <a:gd name="T4" fmla="*/ 54 w 80"/>
                  <a:gd name="T5" fmla="*/ 80 h 321"/>
                  <a:gd name="T6" fmla="*/ 80 w 80"/>
                  <a:gd name="T7" fmla="*/ 81 h 321"/>
                  <a:gd name="T8" fmla="*/ 42 w 80"/>
                  <a:gd name="T9" fmla="*/ 0 h 321"/>
                  <a:gd name="T10" fmla="*/ 0 w 80"/>
                  <a:gd name="T11" fmla="*/ 79 h 321"/>
                  <a:gd name="T12" fmla="*/ 27 w 80"/>
                  <a:gd name="T13" fmla="*/ 80 h 321"/>
                  <a:gd name="T14" fmla="*/ 21 w 80"/>
                  <a:gd name="T15" fmla="*/ 320 h 321"/>
                  <a:gd name="T16" fmla="*/ 48 w 80"/>
                  <a:gd name="T17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321">
                    <a:moveTo>
                      <a:pt x="48" y="321"/>
                    </a:moveTo>
                    <a:lnTo>
                      <a:pt x="48" y="321"/>
                    </a:lnTo>
                    <a:lnTo>
                      <a:pt x="54" y="80"/>
                    </a:lnTo>
                    <a:lnTo>
                      <a:pt x="80" y="81"/>
                    </a:lnTo>
                    <a:lnTo>
                      <a:pt x="42" y="0"/>
                    </a:lnTo>
                    <a:lnTo>
                      <a:pt x="0" y="79"/>
                    </a:lnTo>
                    <a:lnTo>
                      <a:pt x="27" y="80"/>
                    </a:lnTo>
                    <a:lnTo>
                      <a:pt x="21" y="320"/>
                    </a:lnTo>
                    <a:lnTo>
                      <a:pt x="48" y="321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248"/>
              <p:cNvSpPr>
                <a:spLocks/>
              </p:cNvSpPr>
              <p:nvPr/>
            </p:nvSpPr>
            <p:spPr bwMode="auto">
              <a:xfrm>
                <a:off x="296" y="1317"/>
                <a:ext cx="855" cy="192"/>
              </a:xfrm>
              <a:custGeom>
                <a:avLst/>
                <a:gdLst>
                  <a:gd name="T0" fmla="*/ 0 w 2626"/>
                  <a:gd name="T1" fmla="*/ 98 h 587"/>
                  <a:gd name="T2" fmla="*/ 0 w 2626"/>
                  <a:gd name="T3" fmla="*/ 98 h 587"/>
                  <a:gd name="T4" fmla="*/ 98 w 2626"/>
                  <a:gd name="T5" fmla="*/ 0 h 587"/>
                  <a:gd name="T6" fmla="*/ 2529 w 2626"/>
                  <a:gd name="T7" fmla="*/ 0 h 587"/>
                  <a:gd name="T8" fmla="*/ 2626 w 2626"/>
                  <a:gd name="T9" fmla="*/ 98 h 587"/>
                  <a:gd name="T10" fmla="*/ 2626 w 2626"/>
                  <a:gd name="T11" fmla="*/ 489 h 587"/>
                  <a:gd name="T12" fmla="*/ 2529 w 2626"/>
                  <a:gd name="T13" fmla="*/ 587 h 587"/>
                  <a:gd name="T14" fmla="*/ 98 w 2626"/>
                  <a:gd name="T15" fmla="*/ 587 h 587"/>
                  <a:gd name="T16" fmla="*/ 0 w 2626"/>
                  <a:gd name="T17" fmla="*/ 489 h 587"/>
                  <a:gd name="T18" fmla="*/ 0 w 2626"/>
                  <a:gd name="T19" fmla="*/ 98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26" h="587">
                    <a:moveTo>
                      <a:pt x="0" y="98"/>
                    </a:moveTo>
                    <a:lnTo>
                      <a:pt x="0" y="98"/>
                    </a:lnTo>
                    <a:cubicBezTo>
                      <a:pt x="0" y="44"/>
                      <a:pt x="44" y="0"/>
                      <a:pt x="98" y="0"/>
                    </a:cubicBezTo>
                    <a:lnTo>
                      <a:pt x="2529" y="0"/>
                    </a:lnTo>
                    <a:cubicBezTo>
                      <a:pt x="2583" y="0"/>
                      <a:pt x="2626" y="44"/>
                      <a:pt x="2626" y="98"/>
                    </a:cubicBezTo>
                    <a:lnTo>
                      <a:pt x="2626" y="489"/>
                    </a:lnTo>
                    <a:cubicBezTo>
                      <a:pt x="2626" y="543"/>
                      <a:pt x="2583" y="587"/>
                      <a:pt x="2529" y="587"/>
                    </a:cubicBezTo>
                    <a:lnTo>
                      <a:pt x="98" y="587"/>
                    </a:lnTo>
                    <a:cubicBezTo>
                      <a:pt x="44" y="587"/>
                      <a:pt x="0" y="543"/>
                      <a:pt x="0" y="489"/>
                    </a:cubicBez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54823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Rectangle 249"/>
              <p:cNvSpPr>
                <a:spLocks noChangeArrowheads="1"/>
              </p:cNvSpPr>
              <p:nvPr/>
            </p:nvSpPr>
            <p:spPr bwMode="auto">
              <a:xfrm>
                <a:off x="568" y="1369"/>
                <a:ext cx="92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8" name="Rectangle 250"/>
              <p:cNvSpPr>
                <a:spLocks noChangeArrowheads="1"/>
              </p:cNvSpPr>
              <p:nvPr/>
            </p:nvSpPr>
            <p:spPr bwMode="auto">
              <a:xfrm>
                <a:off x="624" y="1369"/>
                <a:ext cx="70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9" name="Rectangle 251"/>
              <p:cNvSpPr>
                <a:spLocks noChangeArrowheads="1"/>
              </p:cNvSpPr>
              <p:nvPr/>
            </p:nvSpPr>
            <p:spPr bwMode="auto">
              <a:xfrm>
                <a:off x="659" y="1369"/>
                <a:ext cx="9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gi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0" name="Rectangle 252"/>
              <p:cNvSpPr>
                <a:spLocks noChangeArrowheads="1"/>
              </p:cNvSpPr>
              <p:nvPr/>
            </p:nvSpPr>
            <p:spPr bwMode="auto">
              <a:xfrm>
                <a:off x="720" y="1369"/>
                <a:ext cx="65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1" name="Rectangle 253"/>
              <p:cNvSpPr>
                <a:spLocks noChangeArrowheads="1"/>
              </p:cNvSpPr>
              <p:nvPr/>
            </p:nvSpPr>
            <p:spPr bwMode="auto">
              <a:xfrm>
                <a:off x="750" y="1369"/>
                <a:ext cx="6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2" name="Rectangle 254"/>
              <p:cNvSpPr>
                <a:spLocks noChangeArrowheads="1"/>
              </p:cNvSpPr>
              <p:nvPr/>
            </p:nvSpPr>
            <p:spPr bwMode="auto">
              <a:xfrm>
                <a:off x="776" y="1369"/>
                <a:ext cx="70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3" name="Rectangle 255"/>
              <p:cNvSpPr>
                <a:spLocks noChangeArrowheads="1"/>
              </p:cNvSpPr>
              <p:nvPr/>
            </p:nvSpPr>
            <p:spPr bwMode="auto">
              <a:xfrm>
                <a:off x="811" y="1369"/>
                <a:ext cx="70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4" name="Rectangle 256"/>
              <p:cNvSpPr>
                <a:spLocks noChangeArrowheads="1"/>
              </p:cNvSpPr>
              <p:nvPr/>
            </p:nvSpPr>
            <p:spPr bwMode="auto">
              <a:xfrm>
                <a:off x="846" y="1369"/>
                <a:ext cx="65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5" name="Rectangle 257"/>
              <p:cNvSpPr>
                <a:spLocks noChangeArrowheads="1"/>
              </p:cNvSpPr>
              <p:nvPr/>
            </p:nvSpPr>
            <p:spPr bwMode="auto">
              <a:xfrm>
                <a:off x="1655" y="978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6" name="Rectangle 258"/>
              <p:cNvSpPr>
                <a:spLocks noChangeArrowheads="1"/>
              </p:cNvSpPr>
              <p:nvPr/>
            </p:nvSpPr>
            <p:spPr bwMode="auto">
              <a:xfrm>
                <a:off x="1707" y="978"/>
                <a:ext cx="11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7" name="Rectangle 259"/>
              <p:cNvSpPr>
                <a:spLocks noChangeArrowheads="1"/>
              </p:cNvSpPr>
              <p:nvPr/>
            </p:nvSpPr>
            <p:spPr bwMode="auto">
              <a:xfrm>
                <a:off x="1794" y="978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8" name="Rectangle 260"/>
              <p:cNvSpPr>
                <a:spLocks noChangeArrowheads="1"/>
              </p:cNvSpPr>
              <p:nvPr/>
            </p:nvSpPr>
            <p:spPr bwMode="auto">
              <a:xfrm>
                <a:off x="1490" y="1065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9" name="Rectangle 261"/>
              <p:cNvSpPr>
                <a:spLocks noChangeArrowheads="1"/>
              </p:cNvSpPr>
              <p:nvPr/>
            </p:nvSpPr>
            <p:spPr bwMode="auto">
              <a:xfrm>
                <a:off x="1542" y="1065"/>
                <a:ext cx="12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0" name="Rectangle 262"/>
              <p:cNvSpPr>
                <a:spLocks noChangeArrowheads="1"/>
              </p:cNvSpPr>
              <p:nvPr/>
            </p:nvSpPr>
            <p:spPr bwMode="auto">
              <a:xfrm>
                <a:off x="1633" y="1065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1" name="Rectangle 263"/>
              <p:cNvSpPr>
                <a:spLocks noChangeArrowheads="1"/>
              </p:cNvSpPr>
              <p:nvPr/>
            </p:nvSpPr>
            <p:spPr bwMode="auto">
              <a:xfrm>
                <a:off x="1690" y="1065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2" name="Rectangle 264"/>
              <p:cNvSpPr>
                <a:spLocks noChangeArrowheads="1"/>
              </p:cNvSpPr>
              <p:nvPr/>
            </p:nvSpPr>
            <p:spPr bwMode="auto">
              <a:xfrm>
                <a:off x="1729" y="1065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3" name="Rectangle 265"/>
              <p:cNvSpPr>
                <a:spLocks noChangeArrowheads="1"/>
              </p:cNvSpPr>
              <p:nvPr/>
            </p:nvSpPr>
            <p:spPr bwMode="auto">
              <a:xfrm>
                <a:off x="1768" y="1065"/>
                <a:ext cx="50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4" name="Rectangle 266"/>
              <p:cNvSpPr>
                <a:spLocks noChangeArrowheads="1"/>
              </p:cNvSpPr>
              <p:nvPr/>
            </p:nvSpPr>
            <p:spPr bwMode="auto">
              <a:xfrm>
                <a:off x="1785" y="1065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5" name="Rectangle 267"/>
              <p:cNvSpPr>
                <a:spLocks noChangeArrowheads="1"/>
              </p:cNvSpPr>
              <p:nvPr/>
            </p:nvSpPr>
            <p:spPr bwMode="auto">
              <a:xfrm>
                <a:off x="1816" y="1065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at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6" name="Rectangle 268"/>
              <p:cNvSpPr>
                <a:spLocks noChangeArrowheads="1"/>
              </p:cNvSpPr>
              <p:nvPr/>
            </p:nvSpPr>
            <p:spPr bwMode="auto">
              <a:xfrm>
                <a:off x="1872" y="1065"/>
                <a:ext cx="50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7" name="Rectangle 269"/>
              <p:cNvSpPr>
                <a:spLocks noChangeArrowheads="1"/>
              </p:cNvSpPr>
              <p:nvPr/>
            </p:nvSpPr>
            <p:spPr bwMode="auto">
              <a:xfrm>
                <a:off x="1889" y="1065"/>
                <a:ext cx="10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8" name="Rectangle 270"/>
              <p:cNvSpPr>
                <a:spLocks noChangeArrowheads="1"/>
              </p:cNvSpPr>
              <p:nvPr/>
            </p:nvSpPr>
            <p:spPr bwMode="auto">
              <a:xfrm>
                <a:off x="1668" y="1148"/>
                <a:ext cx="11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Bu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9" name="Rectangle 271"/>
              <p:cNvSpPr>
                <a:spLocks noChangeArrowheads="1"/>
              </p:cNvSpPr>
              <p:nvPr/>
            </p:nvSpPr>
            <p:spPr bwMode="auto">
              <a:xfrm>
                <a:off x="1755" y="1148"/>
                <a:ext cx="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0" name="Freeform 272"/>
              <p:cNvSpPr>
                <a:spLocks/>
              </p:cNvSpPr>
              <p:nvPr/>
            </p:nvSpPr>
            <p:spPr bwMode="auto">
              <a:xfrm>
                <a:off x="774" y="1917"/>
                <a:ext cx="703" cy="199"/>
              </a:xfrm>
              <a:custGeom>
                <a:avLst/>
                <a:gdLst>
                  <a:gd name="T0" fmla="*/ 0 w 2160"/>
                  <a:gd name="T1" fmla="*/ 613 h 613"/>
                  <a:gd name="T2" fmla="*/ 0 w 2160"/>
                  <a:gd name="T3" fmla="*/ 613 h 613"/>
                  <a:gd name="T4" fmla="*/ 0 w 2160"/>
                  <a:gd name="T5" fmla="*/ 0 h 613"/>
                  <a:gd name="T6" fmla="*/ 2027 w 2160"/>
                  <a:gd name="T7" fmla="*/ 0 h 613"/>
                  <a:gd name="T8" fmla="*/ 2027 w 2160"/>
                  <a:gd name="T9" fmla="*/ 0 h 613"/>
                  <a:gd name="T10" fmla="*/ 2160 w 2160"/>
                  <a:gd name="T11" fmla="*/ 0 h 613"/>
                  <a:gd name="T12" fmla="*/ 2160 w 2160"/>
                  <a:gd name="T13" fmla="*/ 613 h 613"/>
                  <a:gd name="T14" fmla="*/ 0 w 2160"/>
                  <a:gd name="T15" fmla="*/ 613 h 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60" h="613">
                    <a:moveTo>
                      <a:pt x="0" y="613"/>
                    </a:moveTo>
                    <a:lnTo>
                      <a:pt x="0" y="613"/>
                    </a:lnTo>
                    <a:lnTo>
                      <a:pt x="0" y="0"/>
                    </a:lnTo>
                    <a:lnTo>
                      <a:pt x="2027" y="0"/>
                    </a:lnTo>
                    <a:lnTo>
                      <a:pt x="2027" y="0"/>
                    </a:lnTo>
                    <a:lnTo>
                      <a:pt x="2160" y="0"/>
                    </a:lnTo>
                    <a:lnTo>
                      <a:pt x="2160" y="613"/>
                    </a:lnTo>
                    <a:lnTo>
                      <a:pt x="0" y="613"/>
                    </a:lnTo>
                    <a:close/>
                  </a:path>
                </a:pathLst>
              </a:custGeom>
              <a:solidFill>
                <a:srgbClr val="54823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Rectangle 273"/>
              <p:cNvSpPr>
                <a:spLocks noChangeArrowheads="1"/>
              </p:cNvSpPr>
              <p:nvPr/>
            </p:nvSpPr>
            <p:spPr bwMode="auto">
              <a:xfrm>
                <a:off x="472" y="1968"/>
                <a:ext cx="87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2" name="Rectangle 274"/>
              <p:cNvSpPr>
                <a:spLocks noChangeArrowheads="1"/>
              </p:cNvSpPr>
              <p:nvPr/>
            </p:nvSpPr>
            <p:spPr bwMode="auto">
              <a:xfrm>
                <a:off x="520" y="1968"/>
                <a:ext cx="70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3" name="Rectangle 275"/>
              <p:cNvSpPr>
                <a:spLocks noChangeArrowheads="1"/>
              </p:cNvSpPr>
              <p:nvPr/>
            </p:nvSpPr>
            <p:spPr bwMode="auto">
              <a:xfrm>
                <a:off x="555" y="1968"/>
                <a:ext cx="11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an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4" name="Rectangle 276"/>
              <p:cNvSpPr>
                <a:spLocks noChangeArrowheads="1"/>
              </p:cNvSpPr>
              <p:nvPr/>
            </p:nvSpPr>
            <p:spPr bwMode="auto">
              <a:xfrm>
                <a:off x="637" y="1968"/>
                <a:ext cx="65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5" name="Rectangle 277"/>
              <p:cNvSpPr>
                <a:spLocks noChangeArrowheads="1"/>
              </p:cNvSpPr>
              <p:nvPr/>
            </p:nvSpPr>
            <p:spPr bwMode="auto">
              <a:xfrm>
                <a:off x="667" y="1968"/>
                <a:ext cx="6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6" name="Rectangle 278"/>
              <p:cNvSpPr>
                <a:spLocks noChangeArrowheads="1"/>
              </p:cNvSpPr>
              <p:nvPr/>
            </p:nvSpPr>
            <p:spPr bwMode="auto">
              <a:xfrm>
                <a:off x="693" y="1968"/>
                <a:ext cx="70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7" name="Rectangle 279"/>
              <p:cNvSpPr>
                <a:spLocks noChangeArrowheads="1"/>
              </p:cNvSpPr>
              <p:nvPr/>
            </p:nvSpPr>
            <p:spPr bwMode="auto">
              <a:xfrm>
                <a:off x="728" y="1968"/>
                <a:ext cx="70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8" name="Rectangle 280"/>
              <p:cNvSpPr>
                <a:spLocks noChangeArrowheads="1"/>
              </p:cNvSpPr>
              <p:nvPr/>
            </p:nvSpPr>
            <p:spPr bwMode="auto">
              <a:xfrm>
                <a:off x="763" y="1968"/>
                <a:ext cx="54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9" name="Rectangle 281"/>
              <p:cNvSpPr>
                <a:spLocks noChangeArrowheads="1"/>
              </p:cNvSpPr>
              <p:nvPr/>
            </p:nvSpPr>
            <p:spPr bwMode="auto">
              <a:xfrm>
                <a:off x="776" y="1968"/>
                <a:ext cx="92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0" name="Rectangle 282"/>
              <p:cNvSpPr>
                <a:spLocks noChangeArrowheads="1"/>
              </p:cNvSpPr>
              <p:nvPr/>
            </p:nvSpPr>
            <p:spPr bwMode="auto">
              <a:xfrm>
                <a:off x="832" y="1968"/>
                <a:ext cx="110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ge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1" name="Rectangle 283"/>
              <p:cNvSpPr>
                <a:spLocks noChangeArrowheads="1"/>
              </p:cNvSpPr>
              <p:nvPr/>
            </p:nvSpPr>
            <p:spPr bwMode="auto">
              <a:xfrm>
                <a:off x="906" y="1968"/>
                <a:ext cx="7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2" name="Rectangle 284"/>
              <p:cNvSpPr>
                <a:spLocks noChangeArrowheads="1"/>
              </p:cNvSpPr>
              <p:nvPr/>
            </p:nvSpPr>
            <p:spPr bwMode="auto">
              <a:xfrm>
                <a:off x="949" y="1968"/>
                <a:ext cx="6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3" name="Rectangle 285"/>
              <p:cNvSpPr>
                <a:spLocks noChangeArrowheads="1"/>
              </p:cNvSpPr>
              <p:nvPr/>
            </p:nvSpPr>
            <p:spPr bwMode="auto">
              <a:xfrm>
                <a:off x="975" y="1968"/>
                <a:ext cx="54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4" name="Rectangle 286"/>
              <p:cNvSpPr>
                <a:spLocks noChangeArrowheads="1"/>
              </p:cNvSpPr>
              <p:nvPr/>
            </p:nvSpPr>
            <p:spPr bwMode="auto">
              <a:xfrm>
                <a:off x="993" y="1968"/>
                <a:ext cx="6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(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5" name="Rectangle 287"/>
              <p:cNvSpPr>
                <a:spLocks noChangeArrowheads="1"/>
              </p:cNvSpPr>
              <p:nvPr/>
            </p:nvSpPr>
            <p:spPr bwMode="auto">
              <a:xfrm>
                <a:off x="1019" y="1968"/>
                <a:ext cx="87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6" name="Rectangle 288"/>
              <p:cNvSpPr>
                <a:spLocks noChangeArrowheads="1"/>
              </p:cNvSpPr>
              <p:nvPr/>
            </p:nvSpPr>
            <p:spPr bwMode="auto">
              <a:xfrm>
                <a:off x="1067" y="1968"/>
                <a:ext cx="92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7" name="Rectangle 289"/>
              <p:cNvSpPr>
                <a:spLocks noChangeArrowheads="1"/>
              </p:cNvSpPr>
              <p:nvPr/>
            </p:nvSpPr>
            <p:spPr bwMode="auto">
              <a:xfrm>
                <a:off x="1123" y="1968"/>
                <a:ext cx="6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Times New Roman Bold" panose="02020803070505020304" pitchFamily="18" charset="0"/>
                  </a:rPr>
                  <a:t>)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8" name="Freeform 290"/>
              <p:cNvSpPr>
                <a:spLocks/>
              </p:cNvSpPr>
              <p:nvPr/>
            </p:nvSpPr>
            <p:spPr bwMode="auto">
              <a:xfrm>
                <a:off x="5070" y="592"/>
                <a:ext cx="369" cy="143"/>
              </a:xfrm>
              <a:custGeom>
                <a:avLst/>
                <a:gdLst>
                  <a:gd name="T0" fmla="*/ 0 w 1134"/>
                  <a:gd name="T1" fmla="*/ 440 h 440"/>
                  <a:gd name="T2" fmla="*/ 0 w 1134"/>
                  <a:gd name="T3" fmla="*/ 440 h 440"/>
                  <a:gd name="T4" fmla="*/ 0 w 1134"/>
                  <a:gd name="T5" fmla="*/ 0 h 440"/>
                  <a:gd name="T6" fmla="*/ 1038 w 1134"/>
                  <a:gd name="T7" fmla="*/ 0 h 440"/>
                  <a:gd name="T8" fmla="*/ 1038 w 1134"/>
                  <a:gd name="T9" fmla="*/ 0 h 440"/>
                  <a:gd name="T10" fmla="*/ 1134 w 1134"/>
                  <a:gd name="T11" fmla="*/ 0 h 440"/>
                  <a:gd name="T12" fmla="*/ 1134 w 1134"/>
                  <a:gd name="T13" fmla="*/ 440 h 440"/>
                  <a:gd name="T14" fmla="*/ 0 w 1134"/>
                  <a:gd name="T15" fmla="*/ 44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4" h="440">
                    <a:moveTo>
                      <a:pt x="0" y="440"/>
                    </a:moveTo>
                    <a:lnTo>
                      <a:pt x="0" y="440"/>
                    </a:lnTo>
                    <a:lnTo>
                      <a:pt x="0" y="0"/>
                    </a:lnTo>
                    <a:lnTo>
                      <a:pt x="1038" y="0"/>
                    </a:lnTo>
                    <a:lnTo>
                      <a:pt x="1038" y="0"/>
                    </a:lnTo>
                    <a:lnTo>
                      <a:pt x="1134" y="0"/>
                    </a:lnTo>
                    <a:lnTo>
                      <a:pt x="1134" y="440"/>
                    </a:lnTo>
                    <a:lnTo>
                      <a:pt x="0" y="440"/>
                    </a:lnTo>
                    <a:close/>
                  </a:path>
                </a:pathLst>
              </a:custGeom>
              <a:solidFill>
                <a:srgbClr val="7F7F7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291"/>
              <p:cNvSpPr>
                <a:spLocks noChangeArrowheads="1"/>
              </p:cNvSpPr>
              <p:nvPr/>
            </p:nvSpPr>
            <p:spPr bwMode="auto">
              <a:xfrm>
                <a:off x="5035" y="760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0" name="Rectangle 292"/>
              <p:cNvSpPr>
                <a:spLocks noChangeArrowheads="1"/>
              </p:cNvSpPr>
              <p:nvPr/>
            </p:nvSpPr>
            <p:spPr bwMode="auto">
              <a:xfrm>
                <a:off x="5101" y="760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1" name="Rectangle 293"/>
              <p:cNvSpPr>
                <a:spLocks noChangeArrowheads="1"/>
              </p:cNvSpPr>
              <p:nvPr/>
            </p:nvSpPr>
            <p:spPr bwMode="auto">
              <a:xfrm>
                <a:off x="5131" y="760"/>
                <a:ext cx="9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2" name="Rectangle 294"/>
              <p:cNvSpPr>
                <a:spLocks noChangeArrowheads="1"/>
              </p:cNvSpPr>
              <p:nvPr/>
            </p:nvSpPr>
            <p:spPr bwMode="auto">
              <a:xfrm>
                <a:off x="5187" y="760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3" name="Rectangle 295"/>
              <p:cNvSpPr>
                <a:spLocks noChangeArrowheads="1"/>
              </p:cNvSpPr>
              <p:nvPr/>
            </p:nvSpPr>
            <p:spPr bwMode="auto">
              <a:xfrm>
                <a:off x="5253" y="760"/>
                <a:ext cx="86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y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4" name="Rectangle 296"/>
              <p:cNvSpPr>
                <a:spLocks noChangeArrowheads="1"/>
              </p:cNvSpPr>
              <p:nvPr/>
            </p:nvSpPr>
            <p:spPr bwMode="auto">
              <a:xfrm>
                <a:off x="5309" y="760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5" name="Rectangle 297"/>
              <p:cNvSpPr>
                <a:spLocks noChangeArrowheads="1"/>
              </p:cNvSpPr>
              <p:nvPr/>
            </p:nvSpPr>
            <p:spPr bwMode="auto">
              <a:xfrm>
                <a:off x="5357" y="760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6" name="Rectangle 298"/>
              <p:cNvSpPr>
                <a:spLocks noChangeArrowheads="1"/>
              </p:cNvSpPr>
              <p:nvPr/>
            </p:nvSpPr>
            <p:spPr bwMode="auto">
              <a:xfrm>
                <a:off x="5387" y="760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ve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7" name="Rectangle 299"/>
              <p:cNvSpPr>
                <a:spLocks noChangeArrowheads="1"/>
              </p:cNvSpPr>
              <p:nvPr/>
            </p:nvSpPr>
            <p:spPr bwMode="auto">
              <a:xfrm>
                <a:off x="5452" y="760"/>
                <a:ext cx="50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8" name="Freeform 300"/>
              <p:cNvSpPr>
                <a:spLocks/>
              </p:cNvSpPr>
              <p:nvPr/>
            </p:nvSpPr>
            <p:spPr bwMode="auto">
              <a:xfrm>
                <a:off x="5070" y="1131"/>
                <a:ext cx="369" cy="160"/>
              </a:xfrm>
              <a:custGeom>
                <a:avLst/>
                <a:gdLst>
                  <a:gd name="T0" fmla="*/ 0 w 1134"/>
                  <a:gd name="T1" fmla="*/ 493 h 493"/>
                  <a:gd name="T2" fmla="*/ 0 w 1134"/>
                  <a:gd name="T3" fmla="*/ 493 h 493"/>
                  <a:gd name="T4" fmla="*/ 0 w 1134"/>
                  <a:gd name="T5" fmla="*/ 0 h 493"/>
                  <a:gd name="T6" fmla="*/ 1026 w 1134"/>
                  <a:gd name="T7" fmla="*/ 0 h 493"/>
                  <a:gd name="T8" fmla="*/ 1026 w 1134"/>
                  <a:gd name="T9" fmla="*/ 0 h 493"/>
                  <a:gd name="T10" fmla="*/ 1134 w 1134"/>
                  <a:gd name="T11" fmla="*/ 0 h 493"/>
                  <a:gd name="T12" fmla="*/ 1134 w 1134"/>
                  <a:gd name="T13" fmla="*/ 493 h 493"/>
                  <a:gd name="T14" fmla="*/ 0 w 1134"/>
                  <a:gd name="T15" fmla="*/ 493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4" h="493">
                    <a:moveTo>
                      <a:pt x="0" y="493"/>
                    </a:moveTo>
                    <a:lnTo>
                      <a:pt x="0" y="493"/>
                    </a:lnTo>
                    <a:lnTo>
                      <a:pt x="0" y="0"/>
                    </a:lnTo>
                    <a:lnTo>
                      <a:pt x="1026" y="0"/>
                    </a:lnTo>
                    <a:lnTo>
                      <a:pt x="1026" y="0"/>
                    </a:lnTo>
                    <a:lnTo>
                      <a:pt x="1134" y="0"/>
                    </a:lnTo>
                    <a:lnTo>
                      <a:pt x="1134" y="493"/>
                    </a:lnTo>
                    <a:lnTo>
                      <a:pt x="0" y="493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301"/>
              <p:cNvSpPr>
                <a:spLocks noChangeArrowheads="1"/>
              </p:cNvSpPr>
              <p:nvPr/>
            </p:nvSpPr>
            <p:spPr bwMode="auto">
              <a:xfrm>
                <a:off x="5083" y="1328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0" name="Rectangle 302"/>
              <p:cNvSpPr>
                <a:spLocks noChangeArrowheads="1"/>
              </p:cNvSpPr>
              <p:nvPr/>
            </p:nvSpPr>
            <p:spPr bwMode="auto">
              <a:xfrm>
                <a:off x="5130" y="1328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1" name="Rectangle 303"/>
              <p:cNvSpPr>
                <a:spLocks noChangeArrowheads="1"/>
              </p:cNvSpPr>
              <p:nvPr/>
            </p:nvSpPr>
            <p:spPr bwMode="auto">
              <a:xfrm>
                <a:off x="5183" y="1328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2" name="Rectangle 304"/>
              <p:cNvSpPr>
                <a:spLocks noChangeArrowheads="1"/>
              </p:cNvSpPr>
              <p:nvPr/>
            </p:nvSpPr>
            <p:spPr bwMode="auto">
              <a:xfrm>
                <a:off x="5248" y="1328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3" name="Rectangle 305"/>
              <p:cNvSpPr>
                <a:spLocks noChangeArrowheads="1"/>
              </p:cNvSpPr>
              <p:nvPr/>
            </p:nvSpPr>
            <p:spPr bwMode="auto">
              <a:xfrm>
                <a:off x="5261" y="1328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4" name="Rectangle 306"/>
              <p:cNvSpPr>
                <a:spLocks noChangeArrowheads="1"/>
              </p:cNvSpPr>
              <p:nvPr/>
            </p:nvSpPr>
            <p:spPr bwMode="auto">
              <a:xfrm>
                <a:off x="5308" y="1328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5" name="Rectangle 307"/>
              <p:cNvSpPr>
                <a:spLocks noChangeArrowheads="1"/>
              </p:cNvSpPr>
              <p:nvPr/>
            </p:nvSpPr>
            <p:spPr bwMode="auto">
              <a:xfrm>
                <a:off x="5339" y="1328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ve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6" name="Rectangle 308"/>
              <p:cNvSpPr>
                <a:spLocks noChangeArrowheads="1"/>
              </p:cNvSpPr>
              <p:nvPr/>
            </p:nvSpPr>
            <p:spPr bwMode="auto">
              <a:xfrm>
                <a:off x="5404" y="1328"/>
                <a:ext cx="50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7" name="Freeform 309"/>
              <p:cNvSpPr>
                <a:spLocks/>
              </p:cNvSpPr>
              <p:nvPr/>
            </p:nvSpPr>
            <p:spPr bwMode="auto">
              <a:xfrm>
                <a:off x="5079" y="1708"/>
                <a:ext cx="369" cy="161"/>
              </a:xfrm>
              <a:custGeom>
                <a:avLst/>
                <a:gdLst>
                  <a:gd name="T0" fmla="*/ 0 w 1133"/>
                  <a:gd name="T1" fmla="*/ 493 h 493"/>
                  <a:gd name="T2" fmla="*/ 0 w 1133"/>
                  <a:gd name="T3" fmla="*/ 493 h 493"/>
                  <a:gd name="T4" fmla="*/ 0 w 1133"/>
                  <a:gd name="T5" fmla="*/ 0 h 493"/>
                  <a:gd name="T6" fmla="*/ 1026 w 1133"/>
                  <a:gd name="T7" fmla="*/ 0 h 493"/>
                  <a:gd name="T8" fmla="*/ 1026 w 1133"/>
                  <a:gd name="T9" fmla="*/ 0 h 493"/>
                  <a:gd name="T10" fmla="*/ 1133 w 1133"/>
                  <a:gd name="T11" fmla="*/ 0 h 493"/>
                  <a:gd name="T12" fmla="*/ 1133 w 1133"/>
                  <a:gd name="T13" fmla="*/ 493 h 493"/>
                  <a:gd name="T14" fmla="*/ 0 w 1133"/>
                  <a:gd name="T15" fmla="*/ 493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3" h="493">
                    <a:moveTo>
                      <a:pt x="0" y="493"/>
                    </a:moveTo>
                    <a:lnTo>
                      <a:pt x="0" y="493"/>
                    </a:lnTo>
                    <a:lnTo>
                      <a:pt x="0" y="0"/>
                    </a:lnTo>
                    <a:lnTo>
                      <a:pt x="1026" y="0"/>
                    </a:lnTo>
                    <a:lnTo>
                      <a:pt x="1026" y="0"/>
                    </a:lnTo>
                    <a:lnTo>
                      <a:pt x="1133" y="0"/>
                    </a:lnTo>
                    <a:lnTo>
                      <a:pt x="1133" y="493"/>
                    </a:lnTo>
                    <a:lnTo>
                      <a:pt x="0" y="493"/>
                    </a:lnTo>
                    <a:close/>
                  </a:path>
                </a:pathLst>
              </a:custGeom>
              <a:solidFill>
                <a:srgbClr val="54823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8" name="Rectangle 310"/>
              <p:cNvSpPr>
                <a:spLocks noChangeArrowheads="1"/>
              </p:cNvSpPr>
              <p:nvPr/>
            </p:nvSpPr>
            <p:spPr bwMode="auto">
              <a:xfrm>
                <a:off x="5063" y="1892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9" name="Rectangle 311"/>
              <p:cNvSpPr>
                <a:spLocks noChangeArrowheads="1"/>
              </p:cNvSpPr>
              <p:nvPr/>
            </p:nvSpPr>
            <p:spPr bwMode="auto">
              <a:xfrm>
                <a:off x="5115" y="1892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0" name="Rectangle 312"/>
              <p:cNvSpPr>
                <a:spLocks noChangeArrowheads="1"/>
              </p:cNvSpPr>
              <p:nvPr/>
            </p:nvSpPr>
            <p:spPr bwMode="auto">
              <a:xfrm>
                <a:off x="5145" y="1892"/>
                <a:ext cx="8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1" name="Rectangle 313"/>
              <p:cNvSpPr>
                <a:spLocks noChangeArrowheads="1"/>
              </p:cNvSpPr>
              <p:nvPr/>
            </p:nvSpPr>
            <p:spPr bwMode="auto">
              <a:xfrm>
                <a:off x="5197" y="1892"/>
                <a:ext cx="5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2" name="Rectangle 314"/>
              <p:cNvSpPr>
                <a:spLocks noChangeArrowheads="1"/>
              </p:cNvSpPr>
              <p:nvPr/>
            </p:nvSpPr>
            <p:spPr bwMode="auto">
              <a:xfrm>
                <a:off x="5223" y="1892"/>
                <a:ext cx="55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3" name="Rectangle 315"/>
              <p:cNvSpPr>
                <a:spLocks noChangeArrowheads="1"/>
              </p:cNvSpPr>
              <p:nvPr/>
            </p:nvSpPr>
            <p:spPr bwMode="auto">
              <a:xfrm>
                <a:off x="5245" y="1892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4" name="Rectangle 316"/>
              <p:cNvSpPr>
                <a:spLocks noChangeArrowheads="1"/>
              </p:cNvSpPr>
              <p:nvPr/>
            </p:nvSpPr>
            <p:spPr bwMode="auto">
              <a:xfrm>
                <a:off x="5275" y="1892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5" name="Rectangle 317"/>
              <p:cNvSpPr>
                <a:spLocks noChangeArrowheads="1"/>
              </p:cNvSpPr>
              <p:nvPr/>
            </p:nvSpPr>
            <p:spPr bwMode="auto">
              <a:xfrm>
                <a:off x="5306" y="1892"/>
                <a:ext cx="4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6" name="Rectangle 318"/>
              <p:cNvSpPr>
                <a:spLocks noChangeArrowheads="1"/>
              </p:cNvSpPr>
              <p:nvPr/>
            </p:nvSpPr>
            <p:spPr bwMode="auto">
              <a:xfrm>
                <a:off x="5327" y="1892"/>
                <a:ext cx="78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7" name="Rectangle 319"/>
              <p:cNvSpPr>
                <a:spLocks noChangeArrowheads="1"/>
              </p:cNvSpPr>
              <p:nvPr/>
            </p:nvSpPr>
            <p:spPr bwMode="auto">
              <a:xfrm>
                <a:off x="5375" y="1892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8" name="Rectangle 320"/>
              <p:cNvSpPr>
                <a:spLocks noChangeArrowheads="1"/>
              </p:cNvSpPr>
              <p:nvPr/>
            </p:nvSpPr>
            <p:spPr bwMode="auto">
              <a:xfrm>
                <a:off x="5406" y="1892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ve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9" name="Rectangle 321"/>
              <p:cNvSpPr>
                <a:spLocks noChangeArrowheads="1"/>
              </p:cNvSpPr>
              <p:nvPr/>
            </p:nvSpPr>
            <p:spPr bwMode="auto">
              <a:xfrm>
                <a:off x="5471" y="1892"/>
                <a:ext cx="50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0" name="Freeform 322"/>
              <p:cNvSpPr>
                <a:spLocks/>
              </p:cNvSpPr>
              <p:nvPr/>
            </p:nvSpPr>
            <p:spPr bwMode="auto">
              <a:xfrm>
                <a:off x="5079" y="2290"/>
                <a:ext cx="369" cy="174"/>
              </a:xfrm>
              <a:custGeom>
                <a:avLst/>
                <a:gdLst>
                  <a:gd name="T0" fmla="*/ 0 w 1133"/>
                  <a:gd name="T1" fmla="*/ 533 h 533"/>
                  <a:gd name="T2" fmla="*/ 0 w 1133"/>
                  <a:gd name="T3" fmla="*/ 533 h 533"/>
                  <a:gd name="T4" fmla="*/ 0 w 1133"/>
                  <a:gd name="T5" fmla="*/ 0 h 533"/>
                  <a:gd name="T6" fmla="*/ 1017 w 1133"/>
                  <a:gd name="T7" fmla="*/ 0 h 533"/>
                  <a:gd name="T8" fmla="*/ 1017 w 1133"/>
                  <a:gd name="T9" fmla="*/ 0 h 533"/>
                  <a:gd name="T10" fmla="*/ 1133 w 1133"/>
                  <a:gd name="T11" fmla="*/ 0 h 533"/>
                  <a:gd name="T12" fmla="*/ 1133 w 1133"/>
                  <a:gd name="T13" fmla="*/ 533 h 533"/>
                  <a:gd name="T14" fmla="*/ 0 w 1133"/>
                  <a:gd name="T15" fmla="*/ 533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3" h="533">
                    <a:moveTo>
                      <a:pt x="0" y="533"/>
                    </a:moveTo>
                    <a:lnTo>
                      <a:pt x="0" y="533"/>
                    </a:lnTo>
                    <a:lnTo>
                      <a:pt x="0" y="0"/>
                    </a:lnTo>
                    <a:lnTo>
                      <a:pt x="1017" y="0"/>
                    </a:lnTo>
                    <a:lnTo>
                      <a:pt x="1017" y="0"/>
                    </a:lnTo>
                    <a:lnTo>
                      <a:pt x="1133" y="0"/>
                    </a:lnTo>
                    <a:lnTo>
                      <a:pt x="1133" y="533"/>
                    </a:lnTo>
                    <a:lnTo>
                      <a:pt x="0" y="533"/>
                    </a:lnTo>
                    <a:close/>
                  </a:path>
                </a:pathLst>
              </a:custGeom>
              <a:solidFill>
                <a:srgbClr val="BF9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Rectangle 323"/>
              <p:cNvSpPr>
                <a:spLocks noChangeArrowheads="1"/>
              </p:cNvSpPr>
              <p:nvPr/>
            </p:nvSpPr>
            <p:spPr bwMode="auto">
              <a:xfrm>
                <a:off x="5001" y="2490"/>
                <a:ext cx="8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2" name="Rectangle 324"/>
              <p:cNvSpPr>
                <a:spLocks noChangeArrowheads="1"/>
              </p:cNvSpPr>
              <p:nvPr/>
            </p:nvSpPr>
            <p:spPr bwMode="auto">
              <a:xfrm>
                <a:off x="5053" y="2490"/>
                <a:ext cx="127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om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3" name="Rectangle 325"/>
              <p:cNvSpPr>
                <a:spLocks noChangeArrowheads="1"/>
              </p:cNvSpPr>
              <p:nvPr/>
            </p:nvSpPr>
            <p:spPr bwMode="auto">
              <a:xfrm>
                <a:off x="5144" y="2490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4" name="Rectangle 326"/>
              <p:cNvSpPr>
                <a:spLocks noChangeArrowheads="1"/>
              </p:cNvSpPr>
              <p:nvPr/>
            </p:nvSpPr>
            <p:spPr bwMode="auto">
              <a:xfrm>
                <a:off x="5184" y="2490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u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5" name="Rectangle 327"/>
              <p:cNvSpPr>
                <a:spLocks noChangeArrowheads="1"/>
              </p:cNvSpPr>
              <p:nvPr/>
            </p:nvSpPr>
            <p:spPr bwMode="auto">
              <a:xfrm>
                <a:off x="5223" y="2490"/>
                <a:ext cx="55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6" name="Rectangle 328"/>
              <p:cNvSpPr>
                <a:spLocks noChangeArrowheads="1"/>
              </p:cNvSpPr>
              <p:nvPr/>
            </p:nvSpPr>
            <p:spPr bwMode="auto">
              <a:xfrm>
                <a:off x="5244" y="2490"/>
                <a:ext cx="50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i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7" name="Rectangle 329"/>
              <p:cNvSpPr>
                <a:spLocks noChangeArrowheads="1"/>
              </p:cNvSpPr>
              <p:nvPr/>
            </p:nvSpPr>
            <p:spPr bwMode="auto">
              <a:xfrm>
                <a:off x="5262" y="2490"/>
                <a:ext cx="71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8" name="Rectangle 330"/>
              <p:cNvSpPr>
                <a:spLocks noChangeArrowheads="1"/>
              </p:cNvSpPr>
              <p:nvPr/>
            </p:nvSpPr>
            <p:spPr bwMode="auto">
              <a:xfrm>
                <a:off x="5301" y="2490"/>
                <a:ext cx="13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g 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9" name="Rectangle 331"/>
              <p:cNvSpPr>
                <a:spLocks noChangeArrowheads="1"/>
              </p:cNvSpPr>
              <p:nvPr/>
            </p:nvSpPr>
            <p:spPr bwMode="auto">
              <a:xfrm>
                <a:off x="5401" y="2490"/>
                <a:ext cx="63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0" name="Rectangle 332"/>
              <p:cNvSpPr>
                <a:spLocks noChangeArrowheads="1"/>
              </p:cNvSpPr>
              <p:nvPr/>
            </p:nvSpPr>
            <p:spPr bwMode="auto">
              <a:xfrm>
                <a:off x="5431" y="2490"/>
                <a:ext cx="99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ve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1" name="Rectangle 333"/>
              <p:cNvSpPr>
                <a:spLocks noChangeArrowheads="1"/>
              </p:cNvSpPr>
              <p:nvPr/>
            </p:nvSpPr>
            <p:spPr bwMode="auto">
              <a:xfrm>
                <a:off x="5496" y="2490"/>
                <a:ext cx="50" cy="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2" name="Freeform 334"/>
              <p:cNvSpPr>
                <a:spLocks/>
              </p:cNvSpPr>
              <p:nvPr/>
            </p:nvSpPr>
            <p:spPr bwMode="auto">
              <a:xfrm>
                <a:off x="1225" y="740"/>
                <a:ext cx="252" cy="634"/>
              </a:xfrm>
              <a:custGeom>
                <a:avLst/>
                <a:gdLst>
                  <a:gd name="T0" fmla="*/ 0 w 773"/>
                  <a:gd name="T1" fmla="*/ 0 h 1946"/>
                  <a:gd name="T2" fmla="*/ 0 w 773"/>
                  <a:gd name="T3" fmla="*/ 0 h 1946"/>
                  <a:gd name="T4" fmla="*/ 773 w 773"/>
                  <a:gd name="T5" fmla="*/ 0 h 1946"/>
                  <a:gd name="T6" fmla="*/ 773 w 773"/>
                  <a:gd name="T7" fmla="*/ 1946 h 1946"/>
                  <a:gd name="T8" fmla="*/ 0 w 773"/>
                  <a:gd name="T9" fmla="*/ 1946 h 1946"/>
                  <a:gd name="T10" fmla="*/ 0 w 773"/>
                  <a:gd name="T11" fmla="*/ 0 h 1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3" h="1946">
                    <a:moveTo>
                      <a:pt x="0" y="0"/>
                    </a:moveTo>
                    <a:lnTo>
                      <a:pt x="0" y="0"/>
                    </a:lnTo>
                    <a:lnTo>
                      <a:pt x="773" y="0"/>
                    </a:lnTo>
                    <a:lnTo>
                      <a:pt x="773" y="1946"/>
                    </a:lnTo>
                    <a:lnTo>
                      <a:pt x="0" y="19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8235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3" name="Freeform 335"/>
              <p:cNvSpPr>
                <a:spLocks/>
              </p:cNvSpPr>
              <p:nvPr/>
            </p:nvSpPr>
            <p:spPr bwMode="auto">
              <a:xfrm>
                <a:off x="1468" y="1647"/>
                <a:ext cx="450" cy="26"/>
              </a:xfrm>
              <a:custGeom>
                <a:avLst/>
                <a:gdLst>
                  <a:gd name="T0" fmla="*/ 80 w 1382"/>
                  <a:gd name="T1" fmla="*/ 0 h 80"/>
                  <a:gd name="T2" fmla="*/ 80 w 1382"/>
                  <a:gd name="T3" fmla="*/ 0 h 80"/>
                  <a:gd name="T4" fmla="*/ 80 w 1382"/>
                  <a:gd name="T5" fmla="*/ 27 h 80"/>
                  <a:gd name="T6" fmla="*/ 1302 w 1382"/>
                  <a:gd name="T7" fmla="*/ 27 h 80"/>
                  <a:gd name="T8" fmla="*/ 1302 w 1382"/>
                  <a:gd name="T9" fmla="*/ 0 h 80"/>
                  <a:gd name="T10" fmla="*/ 1382 w 1382"/>
                  <a:gd name="T11" fmla="*/ 40 h 80"/>
                  <a:gd name="T12" fmla="*/ 1302 w 1382"/>
                  <a:gd name="T13" fmla="*/ 80 h 80"/>
                  <a:gd name="T14" fmla="*/ 1302 w 1382"/>
                  <a:gd name="T15" fmla="*/ 54 h 80"/>
                  <a:gd name="T16" fmla="*/ 80 w 1382"/>
                  <a:gd name="T17" fmla="*/ 54 h 80"/>
                  <a:gd name="T18" fmla="*/ 80 w 1382"/>
                  <a:gd name="T19" fmla="*/ 80 h 80"/>
                  <a:gd name="T20" fmla="*/ 0 w 1382"/>
                  <a:gd name="T21" fmla="*/ 40 h 80"/>
                  <a:gd name="T22" fmla="*/ 80 w 1382"/>
                  <a:gd name="T2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82" h="80">
                    <a:moveTo>
                      <a:pt x="80" y="0"/>
                    </a:moveTo>
                    <a:lnTo>
                      <a:pt x="80" y="0"/>
                    </a:lnTo>
                    <a:lnTo>
                      <a:pt x="80" y="27"/>
                    </a:lnTo>
                    <a:lnTo>
                      <a:pt x="1302" y="27"/>
                    </a:lnTo>
                    <a:lnTo>
                      <a:pt x="1302" y="0"/>
                    </a:lnTo>
                    <a:lnTo>
                      <a:pt x="1382" y="40"/>
                    </a:lnTo>
                    <a:lnTo>
                      <a:pt x="1302" y="80"/>
                    </a:lnTo>
                    <a:lnTo>
                      <a:pt x="1302" y="54"/>
                    </a:lnTo>
                    <a:lnTo>
                      <a:pt x="80" y="54"/>
                    </a:lnTo>
                    <a:lnTo>
                      <a:pt x="80" y="80"/>
                    </a:lnTo>
                    <a:lnTo>
                      <a:pt x="0" y="4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007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4" name="Freeform 336"/>
              <p:cNvSpPr>
                <a:spLocks/>
              </p:cNvSpPr>
              <p:nvPr/>
            </p:nvSpPr>
            <p:spPr bwMode="auto">
              <a:xfrm>
                <a:off x="3311" y="842"/>
                <a:ext cx="0" cy="45"/>
              </a:xfrm>
              <a:custGeom>
                <a:avLst/>
                <a:gdLst>
                  <a:gd name="T0" fmla="*/ 0 h 138"/>
                  <a:gd name="T1" fmla="*/ 0 h 138"/>
                  <a:gd name="T2" fmla="*/ 138 h 13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38">
                    <a:moveTo>
                      <a:pt x="0" y="0"/>
                    </a:moveTo>
                    <a:lnTo>
                      <a:pt x="0" y="0"/>
                    </a:lnTo>
                    <a:lnTo>
                      <a:pt x="0" y="138"/>
                    </a:lnTo>
                  </a:path>
                </a:pathLst>
              </a:custGeom>
              <a:noFill/>
              <a:ln w="206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5" name="Freeform 337"/>
              <p:cNvSpPr>
                <a:spLocks/>
              </p:cNvSpPr>
              <p:nvPr/>
            </p:nvSpPr>
            <p:spPr bwMode="auto">
              <a:xfrm>
                <a:off x="3228" y="985"/>
                <a:ext cx="0" cy="54"/>
              </a:xfrm>
              <a:custGeom>
                <a:avLst/>
                <a:gdLst>
                  <a:gd name="T0" fmla="*/ 0 w 1"/>
                  <a:gd name="T1" fmla="*/ 0 h 167"/>
                  <a:gd name="T2" fmla="*/ 0 w 1"/>
                  <a:gd name="T3" fmla="*/ 0 h 167"/>
                  <a:gd name="T4" fmla="*/ 1 w 1"/>
                  <a:gd name="T5" fmla="*/ 16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67">
                    <a:moveTo>
                      <a:pt x="0" y="0"/>
                    </a:moveTo>
                    <a:lnTo>
                      <a:pt x="0" y="0"/>
                    </a:lnTo>
                    <a:lnTo>
                      <a:pt x="1" y="167"/>
                    </a:lnTo>
                  </a:path>
                </a:pathLst>
              </a:custGeom>
              <a:noFill/>
              <a:ln w="206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6" name="Freeform 338"/>
              <p:cNvSpPr>
                <a:spLocks/>
              </p:cNvSpPr>
              <p:nvPr/>
            </p:nvSpPr>
            <p:spPr bwMode="auto">
              <a:xfrm>
                <a:off x="3588" y="985"/>
                <a:ext cx="0" cy="50"/>
              </a:xfrm>
              <a:custGeom>
                <a:avLst/>
                <a:gdLst>
                  <a:gd name="T0" fmla="*/ 0 h 152"/>
                  <a:gd name="T1" fmla="*/ 0 h 152"/>
                  <a:gd name="T2" fmla="*/ 152 h 1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52">
                    <a:moveTo>
                      <a:pt x="0" y="0"/>
                    </a:moveTo>
                    <a:lnTo>
                      <a:pt x="0" y="0"/>
                    </a:lnTo>
                    <a:lnTo>
                      <a:pt x="0" y="152"/>
                    </a:lnTo>
                  </a:path>
                </a:pathLst>
              </a:custGeom>
              <a:noFill/>
              <a:ln w="206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7" name="Freeform 339"/>
              <p:cNvSpPr>
                <a:spLocks/>
              </p:cNvSpPr>
              <p:nvPr/>
            </p:nvSpPr>
            <p:spPr bwMode="auto">
              <a:xfrm>
                <a:off x="4283" y="2071"/>
                <a:ext cx="0" cy="49"/>
              </a:xfrm>
              <a:custGeom>
                <a:avLst/>
                <a:gdLst>
                  <a:gd name="T0" fmla="*/ 0 w 1"/>
                  <a:gd name="T1" fmla="*/ 0 h 152"/>
                  <a:gd name="T2" fmla="*/ 0 w 1"/>
                  <a:gd name="T3" fmla="*/ 0 h 152"/>
                  <a:gd name="T4" fmla="*/ 1 w 1"/>
                  <a:gd name="T5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52">
                    <a:moveTo>
                      <a:pt x="0" y="0"/>
                    </a:moveTo>
                    <a:lnTo>
                      <a:pt x="0" y="0"/>
                    </a:lnTo>
                    <a:lnTo>
                      <a:pt x="1" y="152"/>
                    </a:lnTo>
                  </a:path>
                </a:pathLst>
              </a:custGeom>
              <a:noFill/>
              <a:ln w="206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8" name="Freeform 340"/>
              <p:cNvSpPr>
                <a:spLocks/>
              </p:cNvSpPr>
              <p:nvPr/>
            </p:nvSpPr>
            <p:spPr bwMode="auto">
              <a:xfrm>
                <a:off x="4678" y="2067"/>
                <a:ext cx="0" cy="54"/>
              </a:xfrm>
              <a:custGeom>
                <a:avLst/>
                <a:gdLst>
                  <a:gd name="T0" fmla="*/ 0 h 167"/>
                  <a:gd name="T1" fmla="*/ 0 h 167"/>
                  <a:gd name="T2" fmla="*/ 167 h 16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67">
                    <a:moveTo>
                      <a:pt x="0" y="0"/>
                    </a:moveTo>
                    <a:lnTo>
                      <a:pt x="0" y="0"/>
                    </a:lnTo>
                    <a:lnTo>
                      <a:pt x="0" y="167"/>
                    </a:lnTo>
                  </a:path>
                </a:pathLst>
              </a:custGeom>
              <a:noFill/>
              <a:ln w="206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9" name="Freeform 341"/>
              <p:cNvSpPr>
                <a:spLocks/>
              </p:cNvSpPr>
              <p:nvPr/>
            </p:nvSpPr>
            <p:spPr bwMode="auto">
              <a:xfrm>
                <a:off x="4669" y="989"/>
                <a:ext cx="0" cy="50"/>
              </a:xfrm>
              <a:custGeom>
                <a:avLst/>
                <a:gdLst>
                  <a:gd name="T0" fmla="*/ 0 h 152"/>
                  <a:gd name="T1" fmla="*/ 0 h 152"/>
                  <a:gd name="T2" fmla="*/ 152 h 1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52">
                    <a:moveTo>
                      <a:pt x="0" y="0"/>
                    </a:moveTo>
                    <a:lnTo>
                      <a:pt x="0" y="0"/>
                    </a:lnTo>
                    <a:lnTo>
                      <a:pt x="0" y="152"/>
                    </a:lnTo>
                  </a:path>
                </a:pathLst>
              </a:custGeom>
              <a:noFill/>
              <a:ln w="206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0" name="Freeform 342"/>
              <p:cNvSpPr>
                <a:spLocks/>
              </p:cNvSpPr>
              <p:nvPr/>
            </p:nvSpPr>
            <p:spPr bwMode="auto">
              <a:xfrm>
                <a:off x="4291" y="989"/>
                <a:ext cx="0" cy="55"/>
              </a:xfrm>
              <a:custGeom>
                <a:avLst/>
                <a:gdLst>
                  <a:gd name="T0" fmla="*/ 0 h 168"/>
                  <a:gd name="T1" fmla="*/ 0 h 168"/>
                  <a:gd name="T2" fmla="*/ 168 h 16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68">
                    <a:moveTo>
                      <a:pt x="0" y="0"/>
                    </a:moveTo>
                    <a:lnTo>
                      <a:pt x="0" y="0"/>
                    </a:lnTo>
                    <a:lnTo>
                      <a:pt x="0" y="168"/>
                    </a:lnTo>
                  </a:path>
                </a:pathLst>
              </a:custGeom>
              <a:noFill/>
              <a:ln w="206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1" name="Freeform 343"/>
              <p:cNvSpPr>
                <a:spLocks/>
              </p:cNvSpPr>
              <p:nvPr/>
            </p:nvSpPr>
            <p:spPr bwMode="auto">
              <a:xfrm>
                <a:off x="4608" y="833"/>
                <a:ext cx="0" cy="49"/>
              </a:xfrm>
              <a:custGeom>
                <a:avLst/>
                <a:gdLst>
                  <a:gd name="T0" fmla="*/ 0 w 1"/>
                  <a:gd name="T1" fmla="*/ 0 h 152"/>
                  <a:gd name="T2" fmla="*/ 0 w 1"/>
                  <a:gd name="T3" fmla="*/ 0 h 152"/>
                  <a:gd name="T4" fmla="*/ 1 w 1"/>
                  <a:gd name="T5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52">
                    <a:moveTo>
                      <a:pt x="0" y="0"/>
                    </a:moveTo>
                    <a:lnTo>
                      <a:pt x="0" y="0"/>
                    </a:lnTo>
                    <a:lnTo>
                      <a:pt x="1" y="152"/>
                    </a:lnTo>
                  </a:path>
                </a:pathLst>
              </a:custGeom>
              <a:noFill/>
              <a:ln w="206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2" name="Freeform 344"/>
              <p:cNvSpPr>
                <a:spLocks noEditPoints="1"/>
              </p:cNvSpPr>
              <p:nvPr/>
            </p:nvSpPr>
            <p:spPr bwMode="auto">
              <a:xfrm>
                <a:off x="1990" y="758"/>
                <a:ext cx="940" cy="1097"/>
              </a:xfrm>
              <a:custGeom>
                <a:avLst/>
                <a:gdLst>
                  <a:gd name="T0" fmla="*/ 0 w 2889"/>
                  <a:gd name="T1" fmla="*/ 0 h 3369"/>
                  <a:gd name="T2" fmla="*/ 332 w 2889"/>
                  <a:gd name="T3" fmla="*/ 0 h 3369"/>
                  <a:gd name="T4" fmla="*/ 574 w 2889"/>
                  <a:gd name="T5" fmla="*/ 0 h 3369"/>
                  <a:gd name="T6" fmla="*/ 664 w 2889"/>
                  <a:gd name="T7" fmla="*/ 0 h 3369"/>
                  <a:gd name="T8" fmla="*/ 996 w 2889"/>
                  <a:gd name="T9" fmla="*/ 0 h 3369"/>
                  <a:gd name="T10" fmla="*/ 1238 w 2889"/>
                  <a:gd name="T11" fmla="*/ 0 h 3369"/>
                  <a:gd name="T12" fmla="*/ 1329 w 2889"/>
                  <a:gd name="T13" fmla="*/ 0 h 3369"/>
                  <a:gd name="T14" fmla="*/ 1661 w 2889"/>
                  <a:gd name="T15" fmla="*/ 0 h 3369"/>
                  <a:gd name="T16" fmla="*/ 1903 w 2889"/>
                  <a:gd name="T17" fmla="*/ 0 h 3369"/>
                  <a:gd name="T18" fmla="*/ 1993 w 2889"/>
                  <a:gd name="T19" fmla="*/ 0 h 3369"/>
                  <a:gd name="T20" fmla="*/ 2326 w 2889"/>
                  <a:gd name="T21" fmla="*/ 0 h 3369"/>
                  <a:gd name="T22" fmla="*/ 2567 w 2889"/>
                  <a:gd name="T23" fmla="*/ 0 h 3369"/>
                  <a:gd name="T24" fmla="*/ 2658 w 2889"/>
                  <a:gd name="T25" fmla="*/ 0 h 3369"/>
                  <a:gd name="T26" fmla="*/ 2889 w 2889"/>
                  <a:gd name="T27" fmla="*/ 10 h 3369"/>
                  <a:gd name="T28" fmla="*/ 2889 w 2889"/>
                  <a:gd name="T29" fmla="*/ 101 h 3369"/>
                  <a:gd name="T30" fmla="*/ 2889 w 2889"/>
                  <a:gd name="T31" fmla="*/ 433 h 3369"/>
                  <a:gd name="T32" fmla="*/ 2889 w 2889"/>
                  <a:gd name="T33" fmla="*/ 676 h 3369"/>
                  <a:gd name="T34" fmla="*/ 2889 w 2889"/>
                  <a:gd name="T35" fmla="*/ 766 h 3369"/>
                  <a:gd name="T36" fmla="*/ 2889 w 2889"/>
                  <a:gd name="T37" fmla="*/ 1099 h 3369"/>
                  <a:gd name="T38" fmla="*/ 2889 w 2889"/>
                  <a:gd name="T39" fmla="*/ 1341 h 3369"/>
                  <a:gd name="T40" fmla="*/ 2889 w 2889"/>
                  <a:gd name="T41" fmla="*/ 1432 h 3369"/>
                  <a:gd name="T42" fmla="*/ 2889 w 2889"/>
                  <a:gd name="T43" fmla="*/ 1765 h 3369"/>
                  <a:gd name="T44" fmla="*/ 2889 w 2889"/>
                  <a:gd name="T45" fmla="*/ 2007 h 3369"/>
                  <a:gd name="T46" fmla="*/ 2889 w 2889"/>
                  <a:gd name="T47" fmla="*/ 2098 h 3369"/>
                  <a:gd name="T48" fmla="*/ 2889 w 2889"/>
                  <a:gd name="T49" fmla="*/ 2431 h 3369"/>
                  <a:gd name="T50" fmla="*/ 2889 w 2889"/>
                  <a:gd name="T51" fmla="*/ 2673 h 3369"/>
                  <a:gd name="T52" fmla="*/ 2889 w 2889"/>
                  <a:gd name="T53" fmla="*/ 2764 h 3369"/>
                  <a:gd name="T54" fmla="*/ 2889 w 2889"/>
                  <a:gd name="T55" fmla="*/ 3097 h 3369"/>
                  <a:gd name="T56" fmla="*/ 2889 w 2889"/>
                  <a:gd name="T57" fmla="*/ 3339 h 3369"/>
                  <a:gd name="T58" fmla="*/ 2829 w 2889"/>
                  <a:gd name="T59" fmla="*/ 3369 h 3369"/>
                  <a:gd name="T60" fmla="*/ 2497 w 2889"/>
                  <a:gd name="T61" fmla="*/ 3369 h 3369"/>
                  <a:gd name="T62" fmla="*/ 2255 w 2889"/>
                  <a:gd name="T63" fmla="*/ 3369 h 3369"/>
                  <a:gd name="T64" fmla="*/ 2164 w 2889"/>
                  <a:gd name="T65" fmla="*/ 3369 h 3369"/>
                  <a:gd name="T66" fmla="*/ 1832 w 2889"/>
                  <a:gd name="T67" fmla="*/ 3369 h 3369"/>
                  <a:gd name="T68" fmla="*/ 1591 w 2889"/>
                  <a:gd name="T69" fmla="*/ 3369 h 3369"/>
                  <a:gd name="T70" fmla="*/ 1500 w 2889"/>
                  <a:gd name="T71" fmla="*/ 3369 h 3369"/>
                  <a:gd name="T72" fmla="*/ 1168 w 2889"/>
                  <a:gd name="T73" fmla="*/ 3369 h 3369"/>
                  <a:gd name="T74" fmla="*/ 926 w 2889"/>
                  <a:gd name="T75" fmla="*/ 3369 h 3369"/>
                  <a:gd name="T76" fmla="*/ 835 w 2889"/>
                  <a:gd name="T77" fmla="*/ 3369 h 3369"/>
                  <a:gd name="T78" fmla="*/ 503 w 2889"/>
                  <a:gd name="T79" fmla="*/ 3369 h 3369"/>
                  <a:gd name="T80" fmla="*/ 261 w 2889"/>
                  <a:gd name="T81" fmla="*/ 3369 h 3369"/>
                  <a:gd name="T82" fmla="*/ 171 w 2889"/>
                  <a:gd name="T83" fmla="*/ 3369 h 3369"/>
                  <a:gd name="T84" fmla="*/ 0 w 2889"/>
                  <a:gd name="T85" fmla="*/ 3299 h 3369"/>
                  <a:gd name="T86" fmla="*/ 0 w 2889"/>
                  <a:gd name="T87" fmla="*/ 3208 h 3369"/>
                  <a:gd name="T88" fmla="*/ 0 w 2889"/>
                  <a:gd name="T89" fmla="*/ 2875 h 3369"/>
                  <a:gd name="T90" fmla="*/ 0 w 2889"/>
                  <a:gd name="T91" fmla="*/ 2633 h 3369"/>
                  <a:gd name="T92" fmla="*/ 0 w 2889"/>
                  <a:gd name="T93" fmla="*/ 2542 h 3369"/>
                  <a:gd name="T94" fmla="*/ 0 w 2889"/>
                  <a:gd name="T95" fmla="*/ 2209 h 3369"/>
                  <a:gd name="T96" fmla="*/ 0 w 2889"/>
                  <a:gd name="T97" fmla="*/ 1967 h 3369"/>
                  <a:gd name="T98" fmla="*/ 0 w 2889"/>
                  <a:gd name="T99" fmla="*/ 1876 h 3369"/>
                  <a:gd name="T100" fmla="*/ 0 w 2889"/>
                  <a:gd name="T101" fmla="*/ 1543 h 3369"/>
                  <a:gd name="T102" fmla="*/ 0 w 2889"/>
                  <a:gd name="T103" fmla="*/ 1301 h 3369"/>
                  <a:gd name="T104" fmla="*/ 0 w 2889"/>
                  <a:gd name="T105" fmla="*/ 1210 h 3369"/>
                  <a:gd name="T106" fmla="*/ 0 w 2889"/>
                  <a:gd name="T107" fmla="*/ 877 h 3369"/>
                  <a:gd name="T108" fmla="*/ 0 w 2889"/>
                  <a:gd name="T109" fmla="*/ 635 h 3369"/>
                  <a:gd name="T110" fmla="*/ 0 w 2889"/>
                  <a:gd name="T111" fmla="*/ 544 h 3369"/>
                  <a:gd name="T112" fmla="*/ 0 w 2889"/>
                  <a:gd name="T113" fmla="*/ 212 h 3369"/>
                  <a:gd name="T114" fmla="*/ 0 w 2889"/>
                  <a:gd name="T115" fmla="*/ 0 h 3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89" h="3369">
                    <a:moveTo>
                      <a:pt x="0" y="0"/>
                    </a:moveTo>
                    <a:lnTo>
                      <a:pt x="0" y="0"/>
                    </a:lnTo>
                    <a:lnTo>
                      <a:pt x="241" y="0"/>
                    </a:lnTo>
                    <a:moveTo>
                      <a:pt x="332" y="0"/>
                    </a:moveTo>
                    <a:lnTo>
                      <a:pt x="332" y="0"/>
                    </a:lnTo>
                    <a:lnTo>
                      <a:pt x="574" y="0"/>
                    </a:lnTo>
                    <a:moveTo>
                      <a:pt x="664" y="0"/>
                    </a:moveTo>
                    <a:lnTo>
                      <a:pt x="664" y="0"/>
                    </a:lnTo>
                    <a:lnTo>
                      <a:pt x="906" y="0"/>
                    </a:lnTo>
                    <a:moveTo>
                      <a:pt x="996" y="0"/>
                    </a:moveTo>
                    <a:lnTo>
                      <a:pt x="996" y="0"/>
                    </a:lnTo>
                    <a:lnTo>
                      <a:pt x="1238" y="0"/>
                    </a:lnTo>
                    <a:moveTo>
                      <a:pt x="1329" y="0"/>
                    </a:moveTo>
                    <a:lnTo>
                      <a:pt x="1329" y="0"/>
                    </a:lnTo>
                    <a:lnTo>
                      <a:pt x="1570" y="0"/>
                    </a:lnTo>
                    <a:moveTo>
                      <a:pt x="1661" y="0"/>
                    </a:moveTo>
                    <a:lnTo>
                      <a:pt x="1661" y="0"/>
                    </a:lnTo>
                    <a:lnTo>
                      <a:pt x="1903" y="0"/>
                    </a:lnTo>
                    <a:moveTo>
                      <a:pt x="1993" y="0"/>
                    </a:moveTo>
                    <a:lnTo>
                      <a:pt x="1993" y="0"/>
                    </a:lnTo>
                    <a:lnTo>
                      <a:pt x="2235" y="0"/>
                    </a:lnTo>
                    <a:moveTo>
                      <a:pt x="2326" y="0"/>
                    </a:moveTo>
                    <a:lnTo>
                      <a:pt x="2326" y="0"/>
                    </a:lnTo>
                    <a:lnTo>
                      <a:pt x="2567" y="0"/>
                    </a:lnTo>
                    <a:moveTo>
                      <a:pt x="2658" y="0"/>
                    </a:moveTo>
                    <a:lnTo>
                      <a:pt x="2658" y="0"/>
                    </a:lnTo>
                    <a:lnTo>
                      <a:pt x="2889" y="0"/>
                    </a:lnTo>
                    <a:lnTo>
                      <a:pt x="2889" y="10"/>
                    </a:lnTo>
                    <a:moveTo>
                      <a:pt x="2889" y="101"/>
                    </a:moveTo>
                    <a:lnTo>
                      <a:pt x="2889" y="101"/>
                    </a:lnTo>
                    <a:lnTo>
                      <a:pt x="2889" y="343"/>
                    </a:lnTo>
                    <a:moveTo>
                      <a:pt x="2889" y="433"/>
                    </a:moveTo>
                    <a:lnTo>
                      <a:pt x="2889" y="433"/>
                    </a:lnTo>
                    <a:lnTo>
                      <a:pt x="2889" y="676"/>
                    </a:lnTo>
                    <a:moveTo>
                      <a:pt x="2889" y="766"/>
                    </a:moveTo>
                    <a:lnTo>
                      <a:pt x="2889" y="766"/>
                    </a:lnTo>
                    <a:lnTo>
                      <a:pt x="2889" y="1009"/>
                    </a:lnTo>
                    <a:moveTo>
                      <a:pt x="2889" y="1099"/>
                    </a:moveTo>
                    <a:lnTo>
                      <a:pt x="2889" y="1099"/>
                    </a:lnTo>
                    <a:lnTo>
                      <a:pt x="2889" y="1341"/>
                    </a:lnTo>
                    <a:moveTo>
                      <a:pt x="2889" y="1432"/>
                    </a:moveTo>
                    <a:lnTo>
                      <a:pt x="2889" y="1432"/>
                    </a:lnTo>
                    <a:lnTo>
                      <a:pt x="2889" y="1674"/>
                    </a:lnTo>
                    <a:moveTo>
                      <a:pt x="2889" y="1765"/>
                    </a:moveTo>
                    <a:lnTo>
                      <a:pt x="2889" y="1765"/>
                    </a:lnTo>
                    <a:lnTo>
                      <a:pt x="2889" y="2007"/>
                    </a:lnTo>
                    <a:moveTo>
                      <a:pt x="2889" y="2098"/>
                    </a:moveTo>
                    <a:lnTo>
                      <a:pt x="2889" y="2098"/>
                    </a:lnTo>
                    <a:lnTo>
                      <a:pt x="2889" y="2340"/>
                    </a:lnTo>
                    <a:moveTo>
                      <a:pt x="2889" y="2431"/>
                    </a:moveTo>
                    <a:lnTo>
                      <a:pt x="2889" y="2431"/>
                    </a:lnTo>
                    <a:lnTo>
                      <a:pt x="2889" y="2673"/>
                    </a:lnTo>
                    <a:moveTo>
                      <a:pt x="2889" y="2764"/>
                    </a:moveTo>
                    <a:lnTo>
                      <a:pt x="2889" y="2764"/>
                    </a:lnTo>
                    <a:lnTo>
                      <a:pt x="2889" y="3006"/>
                    </a:lnTo>
                    <a:moveTo>
                      <a:pt x="2889" y="3097"/>
                    </a:moveTo>
                    <a:lnTo>
                      <a:pt x="2889" y="3097"/>
                    </a:lnTo>
                    <a:lnTo>
                      <a:pt x="2889" y="3339"/>
                    </a:lnTo>
                    <a:moveTo>
                      <a:pt x="2829" y="3369"/>
                    </a:moveTo>
                    <a:lnTo>
                      <a:pt x="2829" y="3369"/>
                    </a:lnTo>
                    <a:lnTo>
                      <a:pt x="2587" y="3369"/>
                    </a:lnTo>
                    <a:moveTo>
                      <a:pt x="2497" y="3369"/>
                    </a:moveTo>
                    <a:lnTo>
                      <a:pt x="2497" y="3369"/>
                    </a:lnTo>
                    <a:lnTo>
                      <a:pt x="2255" y="3369"/>
                    </a:lnTo>
                    <a:moveTo>
                      <a:pt x="2164" y="3369"/>
                    </a:moveTo>
                    <a:lnTo>
                      <a:pt x="2164" y="3369"/>
                    </a:lnTo>
                    <a:lnTo>
                      <a:pt x="1923" y="3369"/>
                    </a:lnTo>
                    <a:moveTo>
                      <a:pt x="1832" y="3369"/>
                    </a:moveTo>
                    <a:lnTo>
                      <a:pt x="1832" y="3369"/>
                    </a:lnTo>
                    <a:lnTo>
                      <a:pt x="1591" y="3369"/>
                    </a:lnTo>
                    <a:moveTo>
                      <a:pt x="1500" y="3369"/>
                    </a:moveTo>
                    <a:lnTo>
                      <a:pt x="1500" y="3369"/>
                    </a:lnTo>
                    <a:lnTo>
                      <a:pt x="1258" y="3369"/>
                    </a:lnTo>
                    <a:moveTo>
                      <a:pt x="1168" y="3369"/>
                    </a:moveTo>
                    <a:lnTo>
                      <a:pt x="1168" y="3369"/>
                    </a:lnTo>
                    <a:lnTo>
                      <a:pt x="926" y="3369"/>
                    </a:lnTo>
                    <a:moveTo>
                      <a:pt x="835" y="3369"/>
                    </a:moveTo>
                    <a:lnTo>
                      <a:pt x="835" y="3369"/>
                    </a:lnTo>
                    <a:lnTo>
                      <a:pt x="594" y="3369"/>
                    </a:lnTo>
                    <a:moveTo>
                      <a:pt x="503" y="3369"/>
                    </a:moveTo>
                    <a:lnTo>
                      <a:pt x="503" y="3369"/>
                    </a:lnTo>
                    <a:lnTo>
                      <a:pt x="261" y="3369"/>
                    </a:lnTo>
                    <a:moveTo>
                      <a:pt x="171" y="3369"/>
                    </a:moveTo>
                    <a:lnTo>
                      <a:pt x="171" y="3369"/>
                    </a:lnTo>
                    <a:lnTo>
                      <a:pt x="0" y="3369"/>
                    </a:lnTo>
                    <a:lnTo>
                      <a:pt x="0" y="3299"/>
                    </a:lnTo>
                    <a:moveTo>
                      <a:pt x="0" y="3208"/>
                    </a:moveTo>
                    <a:lnTo>
                      <a:pt x="0" y="3208"/>
                    </a:lnTo>
                    <a:lnTo>
                      <a:pt x="0" y="2966"/>
                    </a:lnTo>
                    <a:moveTo>
                      <a:pt x="0" y="2875"/>
                    </a:moveTo>
                    <a:lnTo>
                      <a:pt x="0" y="2875"/>
                    </a:lnTo>
                    <a:lnTo>
                      <a:pt x="0" y="2633"/>
                    </a:lnTo>
                    <a:moveTo>
                      <a:pt x="0" y="2542"/>
                    </a:moveTo>
                    <a:lnTo>
                      <a:pt x="0" y="2542"/>
                    </a:lnTo>
                    <a:lnTo>
                      <a:pt x="0" y="2300"/>
                    </a:lnTo>
                    <a:moveTo>
                      <a:pt x="0" y="2209"/>
                    </a:moveTo>
                    <a:lnTo>
                      <a:pt x="0" y="2209"/>
                    </a:lnTo>
                    <a:lnTo>
                      <a:pt x="0" y="1967"/>
                    </a:lnTo>
                    <a:moveTo>
                      <a:pt x="0" y="1876"/>
                    </a:moveTo>
                    <a:lnTo>
                      <a:pt x="0" y="1876"/>
                    </a:lnTo>
                    <a:lnTo>
                      <a:pt x="0" y="1634"/>
                    </a:lnTo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01"/>
                    </a:lnTo>
                    <a:moveTo>
                      <a:pt x="0" y="1210"/>
                    </a:moveTo>
                    <a:lnTo>
                      <a:pt x="0" y="1210"/>
                    </a:lnTo>
                    <a:lnTo>
                      <a:pt x="0" y="968"/>
                    </a:lnTo>
                    <a:moveTo>
                      <a:pt x="0" y="877"/>
                    </a:moveTo>
                    <a:lnTo>
                      <a:pt x="0" y="877"/>
                    </a:lnTo>
                    <a:lnTo>
                      <a:pt x="0" y="635"/>
                    </a:lnTo>
                    <a:moveTo>
                      <a:pt x="0" y="544"/>
                    </a:moveTo>
                    <a:lnTo>
                      <a:pt x="0" y="544"/>
                    </a:lnTo>
                    <a:lnTo>
                      <a:pt x="0" y="302"/>
                    </a:lnTo>
                    <a:moveTo>
                      <a:pt x="0" y="212"/>
                    </a:moveTo>
                    <a:lnTo>
                      <a:pt x="0" y="212"/>
                    </a:lnTo>
                    <a:lnTo>
                      <a:pt x="0" y="0"/>
                    </a:lnTo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3" name="Freeform 345"/>
              <p:cNvSpPr>
                <a:spLocks/>
              </p:cNvSpPr>
              <p:nvPr/>
            </p:nvSpPr>
            <p:spPr bwMode="auto">
              <a:xfrm>
                <a:off x="2346" y="1288"/>
                <a:ext cx="111" cy="108"/>
              </a:xfrm>
              <a:custGeom>
                <a:avLst/>
                <a:gdLst>
                  <a:gd name="T0" fmla="*/ 0 w 342"/>
                  <a:gd name="T1" fmla="*/ 0 h 329"/>
                  <a:gd name="T2" fmla="*/ 0 w 342"/>
                  <a:gd name="T3" fmla="*/ 0 h 329"/>
                  <a:gd name="T4" fmla="*/ 342 w 342"/>
                  <a:gd name="T5" fmla="*/ 0 h 329"/>
                  <a:gd name="T6" fmla="*/ 342 w 342"/>
                  <a:gd name="T7" fmla="*/ 329 h 329"/>
                  <a:gd name="T8" fmla="*/ 0 w 342"/>
                  <a:gd name="T9" fmla="*/ 329 h 329"/>
                  <a:gd name="T10" fmla="*/ 0 w 342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329">
                    <a:moveTo>
                      <a:pt x="0" y="0"/>
                    </a:moveTo>
                    <a:lnTo>
                      <a:pt x="0" y="0"/>
                    </a:lnTo>
                    <a:lnTo>
                      <a:pt x="342" y="0"/>
                    </a:lnTo>
                    <a:lnTo>
                      <a:pt x="342" y="329"/>
                    </a:lnTo>
                    <a:lnTo>
                      <a:pt x="0" y="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30A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4" name="Freeform 346"/>
              <p:cNvSpPr>
                <a:spLocks/>
              </p:cNvSpPr>
              <p:nvPr/>
            </p:nvSpPr>
            <p:spPr bwMode="auto">
              <a:xfrm>
                <a:off x="2123" y="963"/>
                <a:ext cx="0" cy="865"/>
              </a:xfrm>
              <a:custGeom>
                <a:avLst/>
                <a:gdLst>
                  <a:gd name="T0" fmla="*/ 0 h 2655"/>
                  <a:gd name="T1" fmla="*/ 0 h 2655"/>
                  <a:gd name="T2" fmla="*/ 2655 h 26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655">
                    <a:moveTo>
                      <a:pt x="0" y="0"/>
                    </a:moveTo>
                    <a:lnTo>
                      <a:pt x="0" y="0"/>
                    </a:lnTo>
                    <a:lnTo>
                      <a:pt x="0" y="2655"/>
                    </a:lnTo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5" name="Freeform 347"/>
              <p:cNvSpPr>
                <a:spLocks/>
              </p:cNvSpPr>
              <p:nvPr/>
            </p:nvSpPr>
            <p:spPr bwMode="auto">
              <a:xfrm>
                <a:off x="2234" y="963"/>
                <a:ext cx="0" cy="865"/>
              </a:xfrm>
              <a:custGeom>
                <a:avLst/>
                <a:gdLst>
                  <a:gd name="T0" fmla="*/ 0 h 2655"/>
                  <a:gd name="T1" fmla="*/ 0 h 2655"/>
                  <a:gd name="T2" fmla="*/ 2655 h 26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655">
                    <a:moveTo>
                      <a:pt x="0" y="0"/>
                    </a:moveTo>
                    <a:lnTo>
                      <a:pt x="0" y="0"/>
                    </a:lnTo>
                    <a:lnTo>
                      <a:pt x="0" y="2655"/>
                    </a:lnTo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6" name="Freeform 348"/>
              <p:cNvSpPr>
                <a:spLocks/>
              </p:cNvSpPr>
              <p:nvPr/>
            </p:nvSpPr>
            <p:spPr bwMode="auto">
              <a:xfrm>
                <a:off x="2346" y="963"/>
                <a:ext cx="0" cy="865"/>
              </a:xfrm>
              <a:custGeom>
                <a:avLst/>
                <a:gdLst>
                  <a:gd name="T0" fmla="*/ 0 h 2655"/>
                  <a:gd name="T1" fmla="*/ 0 h 2655"/>
                  <a:gd name="T2" fmla="*/ 2655 h 26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655">
                    <a:moveTo>
                      <a:pt x="0" y="0"/>
                    </a:moveTo>
                    <a:lnTo>
                      <a:pt x="0" y="0"/>
                    </a:lnTo>
                    <a:lnTo>
                      <a:pt x="0" y="2655"/>
                    </a:lnTo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7" name="Freeform 349"/>
              <p:cNvSpPr>
                <a:spLocks/>
              </p:cNvSpPr>
              <p:nvPr/>
            </p:nvSpPr>
            <p:spPr bwMode="auto">
              <a:xfrm>
                <a:off x="2457" y="963"/>
                <a:ext cx="0" cy="865"/>
              </a:xfrm>
              <a:custGeom>
                <a:avLst/>
                <a:gdLst>
                  <a:gd name="T0" fmla="*/ 0 h 2655"/>
                  <a:gd name="T1" fmla="*/ 0 h 2655"/>
                  <a:gd name="T2" fmla="*/ 2655 h 26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655">
                    <a:moveTo>
                      <a:pt x="0" y="0"/>
                    </a:moveTo>
                    <a:lnTo>
                      <a:pt x="0" y="0"/>
                    </a:lnTo>
                    <a:lnTo>
                      <a:pt x="0" y="2655"/>
                    </a:lnTo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8" name="Freeform 350"/>
              <p:cNvSpPr>
                <a:spLocks/>
              </p:cNvSpPr>
              <p:nvPr/>
            </p:nvSpPr>
            <p:spPr bwMode="auto">
              <a:xfrm>
                <a:off x="2568" y="963"/>
                <a:ext cx="0" cy="865"/>
              </a:xfrm>
              <a:custGeom>
                <a:avLst/>
                <a:gdLst>
                  <a:gd name="T0" fmla="*/ 0 h 2655"/>
                  <a:gd name="T1" fmla="*/ 0 h 2655"/>
                  <a:gd name="T2" fmla="*/ 2655 h 26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655">
                    <a:moveTo>
                      <a:pt x="0" y="0"/>
                    </a:moveTo>
                    <a:lnTo>
                      <a:pt x="0" y="0"/>
                    </a:lnTo>
                    <a:lnTo>
                      <a:pt x="0" y="2655"/>
                    </a:lnTo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9" name="Freeform 351"/>
              <p:cNvSpPr>
                <a:spLocks/>
              </p:cNvSpPr>
              <p:nvPr/>
            </p:nvSpPr>
            <p:spPr bwMode="auto">
              <a:xfrm>
                <a:off x="2680" y="963"/>
                <a:ext cx="0" cy="865"/>
              </a:xfrm>
              <a:custGeom>
                <a:avLst/>
                <a:gdLst>
                  <a:gd name="T0" fmla="*/ 0 h 2655"/>
                  <a:gd name="T1" fmla="*/ 0 h 2655"/>
                  <a:gd name="T2" fmla="*/ 2655 h 26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655">
                    <a:moveTo>
                      <a:pt x="0" y="0"/>
                    </a:moveTo>
                    <a:lnTo>
                      <a:pt x="0" y="0"/>
                    </a:lnTo>
                    <a:lnTo>
                      <a:pt x="0" y="2655"/>
                    </a:lnTo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0" name="Freeform 352"/>
              <p:cNvSpPr>
                <a:spLocks/>
              </p:cNvSpPr>
              <p:nvPr/>
            </p:nvSpPr>
            <p:spPr bwMode="auto">
              <a:xfrm>
                <a:off x="2791" y="963"/>
                <a:ext cx="0" cy="865"/>
              </a:xfrm>
              <a:custGeom>
                <a:avLst/>
                <a:gdLst>
                  <a:gd name="T0" fmla="*/ 0 h 2655"/>
                  <a:gd name="T1" fmla="*/ 0 h 2655"/>
                  <a:gd name="T2" fmla="*/ 2655 h 26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655">
                    <a:moveTo>
                      <a:pt x="0" y="0"/>
                    </a:moveTo>
                    <a:lnTo>
                      <a:pt x="0" y="0"/>
                    </a:lnTo>
                    <a:lnTo>
                      <a:pt x="0" y="2655"/>
                    </a:lnTo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" name="Freeform 353"/>
              <p:cNvSpPr>
                <a:spLocks/>
              </p:cNvSpPr>
              <p:nvPr/>
            </p:nvSpPr>
            <p:spPr bwMode="auto">
              <a:xfrm>
                <a:off x="2008" y="1074"/>
                <a:ext cx="898" cy="0"/>
              </a:xfrm>
              <a:custGeom>
                <a:avLst/>
                <a:gdLst>
                  <a:gd name="T0" fmla="*/ 0 w 2759"/>
                  <a:gd name="T1" fmla="*/ 0 w 2759"/>
                  <a:gd name="T2" fmla="*/ 2759 w 275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759">
                    <a:moveTo>
                      <a:pt x="0" y="0"/>
                    </a:moveTo>
                    <a:lnTo>
                      <a:pt x="0" y="0"/>
                    </a:lnTo>
                    <a:lnTo>
                      <a:pt x="2759" y="0"/>
                    </a:lnTo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2" name="Freeform 354"/>
              <p:cNvSpPr>
                <a:spLocks/>
              </p:cNvSpPr>
              <p:nvPr/>
            </p:nvSpPr>
            <p:spPr bwMode="auto">
              <a:xfrm>
                <a:off x="2008" y="1181"/>
                <a:ext cx="898" cy="0"/>
              </a:xfrm>
              <a:custGeom>
                <a:avLst/>
                <a:gdLst>
                  <a:gd name="T0" fmla="*/ 0 w 2759"/>
                  <a:gd name="T1" fmla="*/ 0 w 2759"/>
                  <a:gd name="T2" fmla="*/ 2759 w 275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759">
                    <a:moveTo>
                      <a:pt x="0" y="0"/>
                    </a:moveTo>
                    <a:lnTo>
                      <a:pt x="0" y="0"/>
                    </a:lnTo>
                    <a:lnTo>
                      <a:pt x="2759" y="0"/>
                    </a:lnTo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3" name="Freeform 355"/>
              <p:cNvSpPr>
                <a:spLocks/>
              </p:cNvSpPr>
              <p:nvPr/>
            </p:nvSpPr>
            <p:spPr bwMode="auto">
              <a:xfrm>
                <a:off x="2008" y="1288"/>
                <a:ext cx="898" cy="0"/>
              </a:xfrm>
              <a:custGeom>
                <a:avLst/>
                <a:gdLst>
                  <a:gd name="T0" fmla="*/ 0 w 2759"/>
                  <a:gd name="T1" fmla="*/ 0 w 2759"/>
                  <a:gd name="T2" fmla="*/ 2759 w 275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759">
                    <a:moveTo>
                      <a:pt x="0" y="0"/>
                    </a:moveTo>
                    <a:lnTo>
                      <a:pt x="0" y="0"/>
                    </a:lnTo>
                    <a:lnTo>
                      <a:pt x="2759" y="0"/>
                    </a:lnTo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4" name="Freeform 356"/>
              <p:cNvSpPr>
                <a:spLocks/>
              </p:cNvSpPr>
              <p:nvPr/>
            </p:nvSpPr>
            <p:spPr bwMode="auto">
              <a:xfrm>
                <a:off x="2008" y="1396"/>
                <a:ext cx="898" cy="0"/>
              </a:xfrm>
              <a:custGeom>
                <a:avLst/>
                <a:gdLst>
                  <a:gd name="T0" fmla="*/ 0 w 2759"/>
                  <a:gd name="T1" fmla="*/ 0 w 2759"/>
                  <a:gd name="T2" fmla="*/ 2759 w 275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759">
                    <a:moveTo>
                      <a:pt x="0" y="0"/>
                    </a:moveTo>
                    <a:lnTo>
                      <a:pt x="0" y="0"/>
                    </a:lnTo>
                    <a:lnTo>
                      <a:pt x="2759" y="0"/>
                    </a:lnTo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5" name="Freeform 357"/>
              <p:cNvSpPr>
                <a:spLocks/>
              </p:cNvSpPr>
              <p:nvPr/>
            </p:nvSpPr>
            <p:spPr bwMode="auto">
              <a:xfrm>
                <a:off x="2008" y="1503"/>
                <a:ext cx="898" cy="0"/>
              </a:xfrm>
              <a:custGeom>
                <a:avLst/>
                <a:gdLst>
                  <a:gd name="T0" fmla="*/ 0 w 2759"/>
                  <a:gd name="T1" fmla="*/ 0 w 2759"/>
                  <a:gd name="T2" fmla="*/ 2759 w 275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759">
                    <a:moveTo>
                      <a:pt x="0" y="0"/>
                    </a:moveTo>
                    <a:lnTo>
                      <a:pt x="0" y="0"/>
                    </a:lnTo>
                    <a:lnTo>
                      <a:pt x="2759" y="0"/>
                    </a:lnTo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6" name="Freeform 358"/>
              <p:cNvSpPr>
                <a:spLocks/>
              </p:cNvSpPr>
              <p:nvPr/>
            </p:nvSpPr>
            <p:spPr bwMode="auto">
              <a:xfrm>
                <a:off x="2008" y="1610"/>
                <a:ext cx="898" cy="0"/>
              </a:xfrm>
              <a:custGeom>
                <a:avLst/>
                <a:gdLst>
                  <a:gd name="T0" fmla="*/ 0 w 2759"/>
                  <a:gd name="T1" fmla="*/ 0 w 2759"/>
                  <a:gd name="T2" fmla="*/ 2759 w 275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759">
                    <a:moveTo>
                      <a:pt x="0" y="0"/>
                    </a:moveTo>
                    <a:lnTo>
                      <a:pt x="0" y="0"/>
                    </a:lnTo>
                    <a:lnTo>
                      <a:pt x="2759" y="0"/>
                    </a:lnTo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7" name="Freeform 359"/>
              <p:cNvSpPr>
                <a:spLocks/>
              </p:cNvSpPr>
              <p:nvPr/>
            </p:nvSpPr>
            <p:spPr bwMode="auto">
              <a:xfrm>
                <a:off x="2008" y="1717"/>
                <a:ext cx="898" cy="0"/>
              </a:xfrm>
              <a:custGeom>
                <a:avLst/>
                <a:gdLst>
                  <a:gd name="T0" fmla="*/ 0 w 2759"/>
                  <a:gd name="T1" fmla="*/ 0 w 2759"/>
                  <a:gd name="T2" fmla="*/ 2759 w 275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759">
                    <a:moveTo>
                      <a:pt x="0" y="0"/>
                    </a:moveTo>
                    <a:lnTo>
                      <a:pt x="0" y="0"/>
                    </a:lnTo>
                    <a:lnTo>
                      <a:pt x="2759" y="0"/>
                    </a:lnTo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8" name="Freeform 360"/>
              <p:cNvSpPr>
                <a:spLocks/>
              </p:cNvSpPr>
              <p:nvPr/>
            </p:nvSpPr>
            <p:spPr bwMode="auto">
              <a:xfrm>
                <a:off x="2012" y="963"/>
                <a:ext cx="0" cy="865"/>
              </a:xfrm>
              <a:custGeom>
                <a:avLst/>
                <a:gdLst>
                  <a:gd name="T0" fmla="*/ 0 h 2655"/>
                  <a:gd name="T1" fmla="*/ 0 h 2655"/>
                  <a:gd name="T2" fmla="*/ 2655 h 26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655">
                    <a:moveTo>
                      <a:pt x="0" y="0"/>
                    </a:moveTo>
                    <a:lnTo>
                      <a:pt x="0" y="0"/>
                    </a:lnTo>
                    <a:lnTo>
                      <a:pt x="0" y="2655"/>
                    </a:lnTo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9" name="Freeform 361"/>
              <p:cNvSpPr>
                <a:spLocks/>
              </p:cNvSpPr>
              <p:nvPr/>
            </p:nvSpPr>
            <p:spPr bwMode="auto">
              <a:xfrm>
                <a:off x="2902" y="963"/>
                <a:ext cx="0" cy="865"/>
              </a:xfrm>
              <a:custGeom>
                <a:avLst/>
                <a:gdLst>
                  <a:gd name="T0" fmla="*/ 0 h 2655"/>
                  <a:gd name="T1" fmla="*/ 0 h 2655"/>
                  <a:gd name="T2" fmla="*/ 2655 h 265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655">
                    <a:moveTo>
                      <a:pt x="0" y="0"/>
                    </a:moveTo>
                    <a:lnTo>
                      <a:pt x="0" y="0"/>
                    </a:lnTo>
                    <a:lnTo>
                      <a:pt x="0" y="2655"/>
                    </a:lnTo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0" name="Freeform 362"/>
              <p:cNvSpPr>
                <a:spLocks/>
              </p:cNvSpPr>
              <p:nvPr/>
            </p:nvSpPr>
            <p:spPr bwMode="auto">
              <a:xfrm>
                <a:off x="2008" y="967"/>
                <a:ext cx="898" cy="0"/>
              </a:xfrm>
              <a:custGeom>
                <a:avLst/>
                <a:gdLst>
                  <a:gd name="T0" fmla="*/ 0 w 2759"/>
                  <a:gd name="T1" fmla="*/ 0 w 2759"/>
                  <a:gd name="T2" fmla="*/ 2759 w 275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759">
                    <a:moveTo>
                      <a:pt x="0" y="0"/>
                    </a:moveTo>
                    <a:lnTo>
                      <a:pt x="0" y="0"/>
                    </a:lnTo>
                    <a:lnTo>
                      <a:pt x="2759" y="0"/>
                    </a:lnTo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1" name="Freeform 363"/>
              <p:cNvSpPr>
                <a:spLocks/>
              </p:cNvSpPr>
              <p:nvPr/>
            </p:nvSpPr>
            <p:spPr bwMode="auto">
              <a:xfrm>
                <a:off x="2008" y="1825"/>
                <a:ext cx="898" cy="0"/>
              </a:xfrm>
              <a:custGeom>
                <a:avLst/>
                <a:gdLst>
                  <a:gd name="T0" fmla="*/ 0 w 2759"/>
                  <a:gd name="T1" fmla="*/ 0 w 2759"/>
                  <a:gd name="T2" fmla="*/ 2759 w 275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759">
                    <a:moveTo>
                      <a:pt x="0" y="0"/>
                    </a:moveTo>
                    <a:lnTo>
                      <a:pt x="0" y="0"/>
                    </a:lnTo>
                    <a:lnTo>
                      <a:pt x="2759" y="0"/>
                    </a:lnTo>
                  </a:path>
                </a:pathLst>
              </a:custGeom>
              <a:noFill/>
              <a:ln w="11113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2" name="Rectangle 364"/>
              <p:cNvSpPr>
                <a:spLocks noChangeArrowheads="1"/>
              </p:cNvSpPr>
              <p:nvPr/>
            </p:nvSpPr>
            <p:spPr bwMode="auto">
              <a:xfrm>
                <a:off x="2215" y="815"/>
                <a:ext cx="171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8*8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3" name="Rectangle 365"/>
              <p:cNvSpPr>
                <a:spLocks noChangeArrowheads="1"/>
              </p:cNvSpPr>
              <p:nvPr/>
            </p:nvSpPr>
            <p:spPr bwMode="auto">
              <a:xfrm>
                <a:off x="2353" y="815"/>
                <a:ext cx="139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CP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4" name="Rectangle 366"/>
              <p:cNvSpPr>
                <a:spLocks noChangeArrowheads="1"/>
              </p:cNvSpPr>
              <p:nvPr/>
            </p:nvSpPr>
            <p:spPr bwMode="auto">
              <a:xfrm>
                <a:off x="2458" y="815"/>
                <a:ext cx="86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5" name="Rectangle 367"/>
              <p:cNvSpPr>
                <a:spLocks noChangeArrowheads="1"/>
              </p:cNvSpPr>
              <p:nvPr/>
            </p:nvSpPr>
            <p:spPr bwMode="auto">
              <a:xfrm>
                <a:off x="2510" y="815"/>
                <a:ext cx="53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6" name="Rectangle 368"/>
              <p:cNvSpPr>
                <a:spLocks noChangeArrowheads="1"/>
              </p:cNvSpPr>
              <p:nvPr/>
            </p:nvSpPr>
            <p:spPr bwMode="auto">
              <a:xfrm>
                <a:off x="2530" y="815"/>
                <a:ext cx="174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Mes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7" name="Rectangle 369"/>
              <p:cNvSpPr>
                <a:spLocks noChangeArrowheads="1"/>
              </p:cNvSpPr>
              <p:nvPr/>
            </p:nvSpPr>
            <p:spPr bwMode="auto">
              <a:xfrm>
                <a:off x="2671" y="815"/>
                <a:ext cx="78" cy="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 Bold" panose="02020803070505020304" pitchFamily="18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386" name="圆角矩形 385"/>
            <p:cNvSpPr/>
            <p:nvPr/>
          </p:nvSpPr>
          <p:spPr>
            <a:xfrm>
              <a:off x="453684" y="2465388"/>
              <a:ext cx="1379758" cy="472122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SPM</a:t>
              </a:r>
            </a:p>
          </p:txBody>
        </p:sp>
      </p:grp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99792" y="370778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99792" y="708620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843692" y="1635311"/>
            <a:ext cx="2875368" cy="2601186"/>
            <a:chOff x="4843692" y="1159284"/>
            <a:chExt cx="2875368" cy="2601186"/>
          </a:xfrm>
        </p:grpSpPr>
        <p:sp>
          <p:nvSpPr>
            <p:cNvPr id="2" name="矩形 1"/>
            <p:cNvSpPr/>
            <p:nvPr/>
          </p:nvSpPr>
          <p:spPr>
            <a:xfrm>
              <a:off x="4843692" y="1159285"/>
              <a:ext cx="1366608" cy="10238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6352452" y="1159284"/>
              <a:ext cx="1366608" cy="10238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843692" y="2719838"/>
              <a:ext cx="1366608" cy="10406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352452" y="2719838"/>
              <a:ext cx="1366608" cy="10406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914768" y="2139613"/>
            <a:ext cx="2750952" cy="1631868"/>
            <a:chOff x="4914768" y="1663586"/>
            <a:chExt cx="2750952" cy="1631868"/>
          </a:xfrm>
        </p:grpSpPr>
        <p:sp>
          <p:nvSpPr>
            <p:cNvPr id="13" name="矩形 12"/>
            <p:cNvSpPr/>
            <p:nvPr/>
          </p:nvSpPr>
          <p:spPr>
            <a:xfrm>
              <a:off x="4914768" y="1671206"/>
              <a:ext cx="434472" cy="46620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193148" y="1663586"/>
              <a:ext cx="434472" cy="4738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231248" y="2801600"/>
              <a:ext cx="434472" cy="4738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914768" y="2821630"/>
              <a:ext cx="434472" cy="4738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3146928" y="1683797"/>
            <a:ext cx="1508892" cy="172973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710" name="图片 709" descr="ada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2" y="4827096"/>
            <a:ext cx="5539952" cy="1842264"/>
          </a:xfrm>
          <a:prstGeom prst="rect">
            <a:avLst/>
          </a:prstGeom>
        </p:spPr>
      </p:pic>
      <p:sp>
        <p:nvSpPr>
          <p:cNvPr id="387" name="标题 1"/>
          <p:cNvSpPr>
            <a:spLocks noGrp="1"/>
          </p:cNvSpPr>
          <p:nvPr>
            <p:ph type="title"/>
          </p:nvPr>
        </p:nvSpPr>
        <p:spPr>
          <a:xfrm>
            <a:off x="287524" y="344402"/>
            <a:ext cx="8568952" cy="552571"/>
          </a:xfrm>
        </p:spPr>
        <p:txBody>
          <a:bodyPr/>
          <a:lstStyle/>
          <a:p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SW26010</a:t>
            </a:r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Processor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554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4.2|7.8|3.1|3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1|19.5|8.4|12.3|4.2|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9.3|10.2|2.1|8.7|10.3|8.3|7.7|3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5.8|1.5"/>
</p:tagLst>
</file>

<file path=ppt/theme/theme1.xml><?xml version="1.0" encoding="utf-8"?>
<a:theme xmlns:a="http://schemas.openxmlformats.org/drawingml/2006/main" name="主题1">
  <a:themeElements>
    <a:clrScheme name="自定义 1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00"/>
      </a:hlink>
      <a:folHlink>
        <a:srgbClr val="000000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>
            <a:lumMod val="60000"/>
            <a:lumOff val="40000"/>
          </a:schemeClr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2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21066</TotalTime>
  <Words>5311</Words>
  <Application>Microsoft Office PowerPoint</Application>
  <PresentationFormat>全屏显示(4:3)</PresentationFormat>
  <Paragraphs>2123</Paragraphs>
  <Slides>44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7" baseType="lpstr">
      <vt:lpstr>NimbusRomNo9L</vt:lpstr>
      <vt:lpstr>黑体</vt:lpstr>
      <vt:lpstr>宋体</vt:lpstr>
      <vt:lpstr>Microsoft YaHei</vt:lpstr>
      <vt:lpstr>Microsoft YaHei</vt:lpstr>
      <vt:lpstr>Arial</vt:lpstr>
      <vt:lpstr>Calibri</vt:lpstr>
      <vt:lpstr>Symbol</vt:lpstr>
      <vt:lpstr>Tahoma</vt:lpstr>
      <vt:lpstr>Times New Roman</vt:lpstr>
      <vt:lpstr>Times New Roman Bold</vt:lpstr>
      <vt:lpstr>Wingdings</vt:lpstr>
      <vt:lpstr>主题1</vt:lpstr>
      <vt:lpstr>Towards Efficient SpMV on Sunway Many-core Architectures</vt:lpstr>
      <vt:lpstr>Outline</vt:lpstr>
      <vt:lpstr>SpMV (Sparse Matrix-vector multiplication)</vt:lpstr>
      <vt:lpstr>PowerPoint 演示文稿</vt:lpstr>
      <vt:lpstr>PowerPoint 演示文稿</vt:lpstr>
      <vt:lpstr>PowerPoint 演示文稿</vt:lpstr>
      <vt:lpstr>Performance Analysis of SpMV</vt:lpstr>
      <vt:lpstr>PowerPoint 演示文稿</vt:lpstr>
      <vt:lpstr>SW26010 Processor</vt:lpstr>
      <vt:lpstr>SW26010 Processor</vt:lpstr>
      <vt:lpstr>SW26010 Processor</vt:lpstr>
      <vt:lpstr>SW26010 Processor</vt:lpstr>
      <vt:lpstr>SW26010 Processor</vt:lpstr>
      <vt:lpstr>SW26010 Processor</vt:lpstr>
      <vt:lpstr>PowerPoint 演示文稿</vt:lpstr>
      <vt:lpstr>PowerPoint 演示文稿</vt:lpstr>
      <vt:lpstr>PowerPoint 演示文稿</vt:lpstr>
      <vt:lpstr>Outline</vt:lpstr>
      <vt:lpstr>Design Overview</vt:lpstr>
      <vt:lpstr> Dual-side multi-level partition mechanism</vt:lpstr>
      <vt:lpstr> Dual-side multi-level partition mechanism</vt:lpstr>
      <vt:lpstr> Dual-side multi-level partition mechanism</vt:lpstr>
      <vt:lpstr> Dual-side multi-level partition mechanism</vt:lpstr>
      <vt:lpstr>Level 1: Block-Fleet Mapping</vt:lpstr>
      <vt:lpstr>Level 2: Tile-Core Mapping</vt:lpstr>
      <vt:lpstr>Level 3: Slice Computation</vt:lpstr>
      <vt:lpstr>Example</vt:lpstr>
      <vt:lpstr>Example</vt:lpstr>
      <vt:lpstr>Example</vt:lpstr>
      <vt:lpstr>Example</vt:lpstr>
      <vt:lpstr>Example</vt:lpstr>
      <vt:lpstr>Example – Write result to vector y</vt:lpstr>
      <vt:lpstr>Outline</vt:lpstr>
      <vt:lpstr> Experimental Setup</vt:lpstr>
      <vt:lpstr> Experimental Setup (Cont.)</vt:lpstr>
      <vt:lpstr> SpMV Performance</vt:lpstr>
      <vt:lpstr> SpMV Performance</vt:lpstr>
      <vt:lpstr> Locality</vt:lpstr>
      <vt:lpstr> Locality</vt:lpstr>
      <vt:lpstr>Outline</vt:lpstr>
      <vt:lpstr> Conclusion</vt:lpstr>
      <vt:lpstr>PowerPoint 演示文稿</vt:lpstr>
      <vt:lpstr> Memory Bandwidth</vt:lpstr>
      <vt:lpstr> Sunway architectures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zeedom</dc:creator>
  <cp:lastModifiedBy>l cx</cp:lastModifiedBy>
  <cp:revision>4610</cp:revision>
  <dcterms:created xsi:type="dcterms:W3CDTF">2013-11-25T03:01:05Z</dcterms:created>
  <dcterms:modified xsi:type="dcterms:W3CDTF">2018-06-16T03:35:12Z</dcterms:modified>
</cp:coreProperties>
</file>